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embeddings/oleObject4.bin" ContentType="application/vnd.openxmlformats-officedocument.oleObject"/>
  <Override PartName="/ppt/notesSlides/notesSlide5.xml" ContentType="application/vnd.openxmlformats-officedocument.presentationml.notesSlide+xml"/>
  <Override PartName="/ppt/embeddings/oleObject5.bin" ContentType="application/vnd.openxmlformats-officedocument.oleObject"/>
  <Override PartName="/ppt/notesSlides/notesSlide6.xml" ContentType="application/vnd.openxmlformats-officedocument.presentationml.notesSlide+xml"/>
  <Override PartName="/ppt/embeddings/oleObject6.bin" ContentType="application/vnd.openxmlformats-officedocument.oleObject"/>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embeddings/oleObject7.bin" ContentType="application/vnd.openxmlformats-officedocument.oleObject"/>
  <Override PartName="/ppt/notesSlides/notesSlide8.xml" ContentType="application/vnd.openxmlformats-officedocument.presentationml.notesSlide+xml"/>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64" r:id="rId2"/>
    <p:sldId id="266" r:id="rId3"/>
    <p:sldId id="268" r:id="rId4"/>
    <p:sldId id="270" r:id="rId5"/>
    <p:sldId id="269" r:id="rId6"/>
    <p:sldId id="271" r:id="rId7"/>
    <p:sldId id="272" r:id="rId8"/>
    <p:sldId id="274" r:id="rId9"/>
    <p:sldId id="273"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4" d="100"/>
          <a:sy n="94" d="100"/>
        </p:scale>
        <p:origin x="-112"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user:Library:Containers:com.apple.mail:Data:Library:Mail%20Downloads:DDAAA1E0-62AF-4AAE-B2FB-1FC8F883FB19:&#945;&#954;&#945;&#948;&#951;&#956;&#943;&#949;&#962;%20&#947;&#961;&#945;&#966;&#951;&#956;&#945;%20&#963;&#965;&#956;&#956;&#949;&#964;&#959;&#967;&#942;&#962;%20&#960;&#945;&#953;&#948;&#953;&#974;&#95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user:Library:Containers:com.apple.mail:Data:Library:Mail%20Downloads:DDAAA1E0-62AF-4AAE-B2FB-1FC8F883FB19:&#945;&#954;&#945;&#948;&#951;&#956;&#943;&#949;&#962;%20&#947;&#961;&#945;&#966;&#951;&#956;&#945;%20&#963;&#965;&#956;&#956;&#949;&#964;&#959;&#967;&#942;&#962;%20&#960;&#945;&#953;&#948;&#953;&#974;&#957;.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user:Library:Containers:com.apple.mail:Data:Library:Mail%20Downloads:1D50101E-8000-401D-86F5-C532B4AEF901:&#917;&#961;&#969;&#964;&#951;&#956;&#945;&#964;&#959;&#955;&#972;&#947;&#953;&#945;%20&#960;&#961;&#972;&#947;&#961;&#945;&#956;&#956;&#945;%20&#963;&#967;&#959;&#955;&#949;&#943;&#969;&#95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dLbls>
            <c:showLegendKey val="0"/>
            <c:showVal val="0"/>
            <c:showCatName val="1"/>
            <c:showSerName val="0"/>
            <c:showPercent val="1"/>
            <c:showBubbleSize val="0"/>
            <c:showLeaderLines val="1"/>
          </c:dLbls>
          <c:cat>
            <c:strRef>
              <c:f>symetoxes2015_ana_athlima!$A$1:$H$1</c:f>
              <c:strCache>
                <c:ptCount val="8"/>
                <c:pt idx="0">
                  <c:v>Soccer</c:v>
                </c:pt>
                <c:pt idx="1">
                  <c:v>Basketball</c:v>
                </c:pt>
                <c:pt idx="2">
                  <c:v>Volleyball</c:v>
                </c:pt>
                <c:pt idx="3">
                  <c:v>Track and field</c:v>
                </c:pt>
                <c:pt idx="4">
                  <c:v>Gymnastics</c:v>
                </c:pt>
                <c:pt idx="5">
                  <c:v>Tenis</c:v>
                </c:pt>
                <c:pt idx="6">
                  <c:v>Karate</c:v>
                </c:pt>
                <c:pt idx="7">
                  <c:v>preschoolers </c:v>
                </c:pt>
              </c:strCache>
            </c:strRef>
          </c:cat>
          <c:val>
            <c:numRef>
              <c:f>symetoxes2015_ana_athlima!$A$2:$H$2</c:f>
              <c:numCache>
                <c:formatCode>General</c:formatCode>
                <c:ptCount val="8"/>
                <c:pt idx="0">
                  <c:v>222.0</c:v>
                </c:pt>
                <c:pt idx="1">
                  <c:v>159.0</c:v>
                </c:pt>
                <c:pt idx="2">
                  <c:v>121.0</c:v>
                </c:pt>
                <c:pt idx="3">
                  <c:v>220.0</c:v>
                </c:pt>
                <c:pt idx="4">
                  <c:v>110.0</c:v>
                </c:pt>
                <c:pt idx="5">
                  <c:v>89.0</c:v>
                </c:pt>
                <c:pt idx="6">
                  <c:v>99.0</c:v>
                </c:pt>
                <c:pt idx="7">
                  <c:v>47.0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barChart>
        <c:barDir val="col"/>
        <c:grouping val="clustered"/>
        <c:varyColors val="0"/>
        <c:ser>
          <c:idx val="0"/>
          <c:order val="0"/>
          <c:invertIfNegative val="0"/>
          <c:cat>
            <c:strRef>
              <c:f>Symetoxes_ana_xronia!$A$1:$I$1</c:f>
              <c:strCache>
                <c:ptCount val="9"/>
                <c:pt idx="0">
                  <c:v>2007-08</c:v>
                </c:pt>
                <c:pt idx="1">
                  <c:v>2008-2009</c:v>
                </c:pt>
                <c:pt idx="2">
                  <c:v>2009-10</c:v>
                </c:pt>
                <c:pt idx="3">
                  <c:v>2010-2011</c:v>
                </c:pt>
                <c:pt idx="4">
                  <c:v>2011-2012</c:v>
                </c:pt>
                <c:pt idx="5">
                  <c:v>2012-13</c:v>
                </c:pt>
                <c:pt idx="6">
                  <c:v>2013-14</c:v>
                </c:pt>
                <c:pt idx="7">
                  <c:v>2014-15</c:v>
                </c:pt>
                <c:pt idx="8">
                  <c:v>2015-16</c:v>
                </c:pt>
              </c:strCache>
            </c:strRef>
          </c:cat>
          <c:val>
            <c:numRef>
              <c:f>Symetoxes_ana_xronia!$A$2:$I$2</c:f>
              <c:numCache>
                <c:formatCode>General</c:formatCode>
                <c:ptCount val="9"/>
                <c:pt idx="0">
                  <c:v>30.0</c:v>
                </c:pt>
                <c:pt idx="1">
                  <c:v>70.0</c:v>
                </c:pt>
                <c:pt idx="2">
                  <c:v>250.0</c:v>
                </c:pt>
                <c:pt idx="3">
                  <c:v>300.0</c:v>
                </c:pt>
                <c:pt idx="4">
                  <c:v>400.0</c:v>
                </c:pt>
                <c:pt idx="5">
                  <c:v>600.0</c:v>
                </c:pt>
                <c:pt idx="6">
                  <c:v>800.0</c:v>
                </c:pt>
                <c:pt idx="7">
                  <c:v>1000.0</c:v>
                </c:pt>
                <c:pt idx="8">
                  <c:v>1056.0</c:v>
                </c:pt>
              </c:numCache>
            </c:numRef>
          </c:val>
        </c:ser>
        <c:dLbls>
          <c:showLegendKey val="0"/>
          <c:showVal val="0"/>
          <c:showCatName val="0"/>
          <c:showSerName val="0"/>
          <c:showPercent val="0"/>
          <c:showBubbleSize val="0"/>
        </c:dLbls>
        <c:gapWidth val="75"/>
        <c:overlap val="-25"/>
        <c:axId val="2142794920"/>
        <c:axId val="2144579400"/>
      </c:barChart>
      <c:catAx>
        <c:axId val="2142794920"/>
        <c:scaling>
          <c:orientation val="minMax"/>
        </c:scaling>
        <c:delete val="0"/>
        <c:axPos val="b"/>
        <c:majorTickMark val="none"/>
        <c:minorTickMark val="none"/>
        <c:tickLblPos val="nextTo"/>
        <c:crossAx val="2144579400"/>
        <c:crosses val="autoZero"/>
        <c:auto val="1"/>
        <c:lblAlgn val="ctr"/>
        <c:lblOffset val="100"/>
        <c:noMultiLvlLbl val="0"/>
      </c:catAx>
      <c:valAx>
        <c:axId val="2144579400"/>
        <c:scaling>
          <c:orientation val="minMax"/>
        </c:scaling>
        <c:delete val="0"/>
        <c:axPos val="l"/>
        <c:majorGridlines/>
        <c:numFmt formatCode="General" sourceLinked="1"/>
        <c:majorTickMark val="none"/>
        <c:minorTickMark val="none"/>
        <c:tickLblPos val="nextTo"/>
        <c:spPr>
          <a:ln w="9525">
            <a:noFill/>
          </a:ln>
        </c:spPr>
        <c:crossAx val="214279492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2013-14</c:v>
                </c:pt>
              </c:strCache>
            </c:strRef>
          </c:tx>
          <c:invertIfNegative val="0"/>
          <c:cat>
            <c:strRef>
              <c:f>Sheet1!$A$2:$A$5</c:f>
              <c:strCache>
                <c:ptCount val="1"/>
                <c:pt idx="0">
                  <c:v>pupils</c:v>
                </c:pt>
              </c:strCache>
            </c:strRef>
          </c:cat>
          <c:val>
            <c:numRef>
              <c:f>Sheet1!$B$2:$B$5</c:f>
              <c:numCache>
                <c:formatCode>General</c:formatCode>
                <c:ptCount val="4"/>
                <c:pt idx="0">
                  <c:v>3543.0</c:v>
                </c:pt>
              </c:numCache>
            </c:numRef>
          </c:val>
        </c:ser>
        <c:ser>
          <c:idx val="1"/>
          <c:order val="1"/>
          <c:tx>
            <c:strRef>
              <c:f>Sheet1!$C$1</c:f>
              <c:strCache>
                <c:ptCount val="1"/>
                <c:pt idx="0">
                  <c:v>2014-15</c:v>
                </c:pt>
              </c:strCache>
            </c:strRef>
          </c:tx>
          <c:invertIfNegative val="0"/>
          <c:cat>
            <c:strRef>
              <c:f>Sheet1!$A$2:$A$5</c:f>
              <c:strCache>
                <c:ptCount val="1"/>
                <c:pt idx="0">
                  <c:v>pupils</c:v>
                </c:pt>
              </c:strCache>
            </c:strRef>
          </c:cat>
          <c:val>
            <c:numRef>
              <c:f>Sheet1!$C$2:$C$5</c:f>
              <c:numCache>
                <c:formatCode>General</c:formatCode>
                <c:ptCount val="4"/>
                <c:pt idx="0">
                  <c:v>6345.0</c:v>
                </c:pt>
              </c:numCache>
            </c:numRef>
          </c:val>
        </c:ser>
        <c:ser>
          <c:idx val="2"/>
          <c:order val="2"/>
          <c:tx>
            <c:strRef>
              <c:f>Sheet1!$D$1</c:f>
              <c:strCache>
                <c:ptCount val="1"/>
                <c:pt idx="0">
                  <c:v>2015-16</c:v>
                </c:pt>
              </c:strCache>
            </c:strRef>
          </c:tx>
          <c:invertIfNegative val="0"/>
          <c:cat>
            <c:strRef>
              <c:f>Sheet1!$A$2:$A$5</c:f>
              <c:strCache>
                <c:ptCount val="1"/>
                <c:pt idx="0">
                  <c:v>pupils</c:v>
                </c:pt>
              </c:strCache>
            </c:strRef>
          </c:cat>
          <c:val>
            <c:numRef>
              <c:f>Sheet1!$D$2:$D$5</c:f>
              <c:numCache>
                <c:formatCode>General</c:formatCode>
                <c:ptCount val="4"/>
                <c:pt idx="0">
                  <c:v>3200.0</c:v>
                </c:pt>
              </c:numCache>
            </c:numRef>
          </c:val>
        </c:ser>
        <c:dLbls>
          <c:showLegendKey val="0"/>
          <c:showVal val="0"/>
          <c:showCatName val="0"/>
          <c:showSerName val="0"/>
          <c:showPercent val="0"/>
          <c:showBubbleSize val="0"/>
        </c:dLbls>
        <c:gapWidth val="150"/>
        <c:shape val="pyramid"/>
        <c:axId val="2142897384"/>
        <c:axId val="2142900360"/>
        <c:axId val="0"/>
      </c:bar3DChart>
      <c:catAx>
        <c:axId val="2142897384"/>
        <c:scaling>
          <c:orientation val="minMax"/>
        </c:scaling>
        <c:delete val="0"/>
        <c:axPos val="b"/>
        <c:majorTickMark val="out"/>
        <c:minorTickMark val="none"/>
        <c:tickLblPos val="nextTo"/>
        <c:crossAx val="2142900360"/>
        <c:crosses val="autoZero"/>
        <c:auto val="1"/>
        <c:lblAlgn val="ctr"/>
        <c:lblOffset val="100"/>
        <c:noMultiLvlLbl val="0"/>
      </c:catAx>
      <c:valAx>
        <c:axId val="2142900360"/>
        <c:scaling>
          <c:orientation val="minMax"/>
        </c:scaling>
        <c:delete val="0"/>
        <c:axPos val="l"/>
        <c:majorGridlines/>
        <c:numFmt formatCode="General" sourceLinked="1"/>
        <c:majorTickMark val="out"/>
        <c:minorTickMark val="none"/>
        <c:tickLblPos val="nextTo"/>
        <c:crossAx val="2142897384"/>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Φύλλο1!$A$138</c:f>
              <c:strCache>
                <c:ptCount val="1"/>
                <c:pt idx="0">
                  <c:v>1: Very bad_x000d_2: Bad_x000d_3: Medium_x000d_4: Good_x000d_5: Vey good</c:v>
                </c:pt>
              </c:strCache>
            </c:strRef>
          </c:tx>
          <c:spPr>
            <a:solidFill>
              <a:schemeClr val="accent2"/>
            </a:solidFill>
            <a:ln>
              <a:noFill/>
            </a:ln>
            <a:effectLst/>
          </c:spPr>
          <c:invertIfNegative val="0"/>
          <c:errBars>
            <c:errBarType val="plus"/>
            <c:errValType val="stdErr"/>
            <c:noEndCap val="0"/>
            <c:spPr>
              <a:noFill/>
              <a:ln w="9525" cap="flat" cmpd="sng" algn="ctr">
                <a:solidFill>
                  <a:schemeClr val="tx1">
                    <a:lumMod val="65000"/>
                    <a:lumOff val="35000"/>
                  </a:schemeClr>
                </a:solidFill>
                <a:round/>
              </a:ln>
              <a:effectLst/>
            </c:spPr>
          </c:errBars>
          <c:cat>
            <c:strRef>
              <c:f>Φύλλο1!$B$137:$I$137</c:f>
              <c:strCache>
                <c:ptCount val="8"/>
                <c:pt idx="0">
                  <c:v>Program</c:v>
                </c:pt>
                <c:pt idx="1">
                  <c:v>Stuff</c:v>
                </c:pt>
                <c:pt idx="2">
                  <c:v>Facilities</c:v>
                </c:pt>
                <c:pt idx="3">
                  <c:v>Environment</c:v>
                </c:pt>
                <c:pt idx="4">
                  <c:v>Safety</c:v>
                </c:pt>
                <c:pt idx="5">
                  <c:v>Cost</c:v>
                </c:pt>
                <c:pt idx="6">
                  <c:v>Total servise</c:v>
                </c:pt>
                <c:pt idx="7">
                  <c:v>Satisfaction</c:v>
                </c:pt>
              </c:strCache>
            </c:strRef>
          </c:cat>
          <c:val>
            <c:numRef>
              <c:f>Φύλλο1!$B$138:$I$138</c:f>
              <c:numCache>
                <c:formatCode>0.0</c:formatCode>
                <c:ptCount val="8"/>
                <c:pt idx="0">
                  <c:v>4.757693276461544</c:v>
                </c:pt>
                <c:pt idx="1">
                  <c:v>4.91191322455339</c:v>
                </c:pt>
                <c:pt idx="2">
                  <c:v>4.624583634300291</c:v>
                </c:pt>
                <c:pt idx="3">
                  <c:v>4.708791353898076</c:v>
                </c:pt>
                <c:pt idx="4">
                  <c:v>4.80498537131749</c:v>
                </c:pt>
                <c:pt idx="5">
                  <c:v>3.470644321710397</c:v>
                </c:pt>
                <c:pt idx="6">
                  <c:v>4.79029983068386</c:v>
                </c:pt>
                <c:pt idx="7">
                  <c:v>4.790306706668378</c:v>
                </c:pt>
              </c:numCache>
            </c:numRef>
          </c:val>
        </c:ser>
        <c:dLbls>
          <c:showLegendKey val="0"/>
          <c:showVal val="0"/>
          <c:showCatName val="0"/>
          <c:showSerName val="0"/>
          <c:showPercent val="0"/>
          <c:showBubbleSize val="0"/>
        </c:dLbls>
        <c:gapWidth val="220"/>
        <c:overlap val="-13"/>
        <c:axId val="2144679672"/>
        <c:axId val="2142880808"/>
      </c:barChart>
      <c:catAx>
        <c:axId val="21446796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Questions</a:t>
                </a:r>
                <a:endParaRPr lang="el-GR"/>
              </a:p>
            </c:rich>
          </c:tx>
          <c:layout/>
          <c:overlay val="0"/>
          <c:spPr>
            <a:noFill/>
            <a:ln>
              <a:noFill/>
            </a:ln>
            <a:effectLst/>
          </c:spPr>
        </c:title>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2880808"/>
        <c:crosses val="autoZero"/>
        <c:auto val="1"/>
        <c:lblAlgn val="ctr"/>
        <c:lblOffset val="100"/>
        <c:noMultiLvlLbl val="0"/>
      </c:catAx>
      <c:valAx>
        <c:axId val="214288080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Rate</a:t>
                </a:r>
                <a:endParaRPr lang="el-GR"/>
              </a:p>
            </c:rich>
          </c:tx>
          <c:layout/>
          <c:overlay val="0"/>
          <c:spPr>
            <a:noFill/>
            <a:ln>
              <a:noFill/>
            </a:ln>
            <a:effectLst/>
          </c:spPr>
        </c:title>
        <c:numFmt formatCode="0" sourceLinked="0"/>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679672"/>
        <c:crosses val="autoZero"/>
        <c:crossBetween val="between"/>
        <c:majorUnit val="1.0"/>
      </c:valAx>
      <c:spPr>
        <a:noFill/>
        <a:ln>
          <a:noFill/>
        </a:ln>
        <a:effectLst>
          <a:outerShdw blurRad="50800" dist="38100" dir="2700000" algn="tl" rotWithShape="0">
            <a:schemeClr val="accent2">
              <a:alpha val="43000"/>
            </a:schemeClr>
          </a:outerShdw>
        </a:effectLst>
      </c:spPr>
    </c:plotArea>
    <c:legend>
      <c:legendPos val="r"/>
      <c:layout>
        <c:manualLayout>
          <c:xMode val="edge"/>
          <c:yMode val="edge"/>
          <c:x val="0.826243931296153"/>
          <c:y val="0.0166871159691083"/>
          <c:w val="0.163224062665742"/>
          <c:h val="0.37849331333583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AA05A6-5A95-D940-A111-941457AFE134}" type="datetimeFigureOut">
              <a:rPr lang="en-US" smtClean="0"/>
              <a:t>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6A324C-5035-6541-AF08-B436EFBA25D6}" type="slidenum">
              <a:rPr lang="en-US" smtClean="0"/>
              <a:t>‹#›</a:t>
            </a:fld>
            <a:endParaRPr lang="en-US"/>
          </a:p>
        </p:txBody>
      </p:sp>
    </p:spTree>
    <p:extLst>
      <p:ext uri="{BB962C8B-B14F-4D97-AF65-F5344CB8AC3E}">
        <p14:creationId xmlns:p14="http://schemas.microsoft.com/office/powerpoint/2010/main" val="4140080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FB5C5A-E302-524E-ABF5-317DD2169796}" type="datetimeFigureOut">
              <a:rPr lang="en-US" smtClean="0"/>
              <a:t>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37A9A-168F-A74D-B9FE-18DCF6E5DCC0}" type="slidenum">
              <a:rPr lang="en-US" smtClean="0"/>
              <a:t>‹#›</a:t>
            </a:fld>
            <a:endParaRPr lang="en-US"/>
          </a:p>
        </p:txBody>
      </p:sp>
    </p:spTree>
    <p:extLst>
      <p:ext uri="{BB962C8B-B14F-4D97-AF65-F5344CB8AC3E}">
        <p14:creationId xmlns:p14="http://schemas.microsoft.com/office/powerpoint/2010/main" val="2517021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37A9A-168F-A74D-B9FE-18DCF6E5DCC0}" type="slidenum">
              <a:rPr lang="en-US" smtClean="0"/>
              <a:t>1</a:t>
            </a:fld>
            <a:endParaRPr lang="en-US"/>
          </a:p>
        </p:txBody>
      </p:sp>
    </p:spTree>
    <p:extLst>
      <p:ext uri="{BB962C8B-B14F-4D97-AF65-F5344CB8AC3E}">
        <p14:creationId xmlns:p14="http://schemas.microsoft.com/office/powerpoint/2010/main" val="40122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 make our</a:t>
            </a:r>
            <a:r>
              <a:rPr lang="en-US" sz="1400" baseline="0" dirty="0" smtClean="0"/>
              <a:t> study about the module 6 and we work on it in collaboration with </a:t>
            </a:r>
            <a:r>
              <a:rPr lang="en-US" sz="1400" baseline="0" dirty="0" err="1" smtClean="0"/>
              <a:t>Vasilis</a:t>
            </a:r>
            <a:r>
              <a:rPr lang="en-US" sz="1400" baseline="0" dirty="0" smtClean="0"/>
              <a:t> for its contents according the proposal from </a:t>
            </a:r>
            <a:r>
              <a:rPr lang="is-IS" sz="1400" baseline="0" dirty="0" smtClean="0"/>
              <a:t>….....</a:t>
            </a:r>
          </a:p>
          <a:p>
            <a:r>
              <a:rPr lang="is-IS" sz="1400" baseline="0" dirty="0" smtClean="0"/>
              <a:t>We hosted in our gym the first meeting with DPESS and the staff of the 2 participating schools from Greece. That meeting was the first meeting for all participant from Greece and we discused the institutions presentations for the web site and how to develop the module 5 and 6. </a:t>
            </a:r>
          </a:p>
          <a:p>
            <a:endParaRPr lang="is-IS" sz="1400" baseline="0" dirty="0" smtClean="0"/>
          </a:p>
          <a:p>
            <a:r>
              <a:rPr lang="en-US" sz="1400" baseline="0" dirty="0" smtClean="0"/>
              <a:t> </a:t>
            </a:r>
            <a:endParaRPr lang="en-US" sz="1400" dirty="0"/>
          </a:p>
        </p:txBody>
      </p:sp>
      <p:sp>
        <p:nvSpPr>
          <p:cNvPr id="4" name="Slide Number Placeholder 3"/>
          <p:cNvSpPr>
            <a:spLocks noGrp="1"/>
          </p:cNvSpPr>
          <p:nvPr>
            <p:ph type="sldNum" sz="quarter" idx="10"/>
          </p:nvPr>
        </p:nvSpPr>
        <p:spPr/>
        <p:txBody>
          <a:bodyPr/>
          <a:lstStyle/>
          <a:p>
            <a:fld id="{14837A9A-168F-A74D-B9FE-18DCF6E5DCC0}" type="slidenum">
              <a:rPr lang="en-US" smtClean="0"/>
              <a:t>2</a:t>
            </a:fld>
            <a:endParaRPr lang="en-US"/>
          </a:p>
        </p:txBody>
      </p:sp>
    </p:spTree>
    <p:extLst>
      <p:ext uri="{BB962C8B-B14F-4D97-AF65-F5344CB8AC3E}">
        <p14:creationId xmlns:p14="http://schemas.microsoft.com/office/powerpoint/2010/main" val="44265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Well</a:t>
            </a:r>
            <a:r>
              <a:rPr lang="en-US" sz="1400" baseline="0" dirty="0" smtClean="0"/>
              <a:t> this is the that we have done till now for the project. To say the truth we did do a lot of thinks because we have already  programs or activities that direct related with the aims of the PHWB – project. And these activities I will present to you for the next few minutes.    </a:t>
            </a:r>
            <a:endParaRPr lang="en-US" sz="1400" dirty="0"/>
          </a:p>
        </p:txBody>
      </p:sp>
      <p:sp>
        <p:nvSpPr>
          <p:cNvPr id="4" name="Slide Number Placeholder 3"/>
          <p:cNvSpPr>
            <a:spLocks noGrp="1"/>
          </p:cNvSpPr>
          <p:nvPr>
            <p:ph type="sldNum" sz="quarter" idx="10"/>
          </p:nvPr>
        </p:nvSpPr>
        <p:spPr/>
        <p:txBody>
          <a:bodyPr/>
          <a:lstStyle/>
          <a:p>
            <a:fld id="{14837A9A-168F-A74D-B9FE-18DCF6E5DCC0}" type="slidenum">
              <a:rPr lang="en-US" smtClean="0"/>
              <a:t>3</a:t>
            </a:fld>
            <a:endParaRPr lang="en-US"/>
          </a:p>
        </p:txBody>
      </p:sp>
    </p:spTree>
    <p:extLst>
      <p:ext uri="{BB962C8B-B14F-4D97-AF65-F5344CB8AC3E}">
        <p14:creationId xmlns:p14="http://schemas.microsoft.com/office/powerpoint/2010/main" val="193922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Our</a:t>
            </a:r>
            <a:r>
              <a:rPr lang="en-US" sz="1400" baseline="0" dirty="0" smtClean="0"/>
              <a:t> first big program is the  </a:t>
            </a:r>
            <a:r>
              <a:rPr lang="en-US" sz="1400" baseline="0" dirty="0" err="1" smtClean="0"/>
              <a:t>Auth</a:t>
            </a:r>
            <a:r>
              <a:rPr lang="en-US" sz="1400" baseline="0" dirty="0" smtClean="0"/>
              <a:t> Sports Academies for children aged from 6 to 12 years old. This program is a year around from October to June and have 8 different  sports activities. These activities are </a:t>
            </a:r>
            <a:r>
              <a:rPr lang="is-IS" sz="1400" baseline="0" dirty="0" smtClean="0"/>
              <a:t>…...... The Auth Sports Academies operates only the weekends (Saturday Sanday) from 9 to to 2 o clook. The Aim of this program is actually to change pupils and parents behavior for the physical activity and sports. We try to make children to love sports and to do the sport that they like for life time for fun and for their self. We work very close with parents and we try to convince them during the program to do exercise for their self at our fitness center (free of charge) or to play with their children after the training session. </a:t>
            </a:r>
            <a:r>
              <a:rPr lang="en-US" sz="1400" kern="1200" dirty="0" smtClean="0">
                <a:solidFill>
                  <a:schemeClr val="tx1"/>
                </a:solidFill>
                <a:latin typeface="+mn-lt"/>
                <a:ea typeface="+mn-ea"/>
                <a:cs typeface="+mn-cs"/>
              </a:rPr>
              <a:t>We are very proud of this program because all these years has been accepted with great success both from the academic community and the local community. This</a:t>
            </a:r>
            <a:r>
              <a:rPr lang="en-US" sz="1400" kern="1200" baseline="0" dirty="0" smtClean="0">
                <a:solidFill>
                  <a:schemeClr val="tx1"/>
                </a:solidFill>
                <a:latin typeface="+mn-lt"/>
                <a:ea typeface="+mn-ea"/>
                <a:cs typeface="+mn-cs"/>
              </a:rPr>
              <a:t> is the pupils participation over the years. As you can see we started back to 2007 with less than 100 </a:t>
            </a:r>
            <a:r>
              <a:rPr lang="en-US" sz="1400" kern="1200" baseline="0" dirty="0" err="1" smtClean="0">
                <a:solidFill>
                  <a:schemeClr val="tx1"/>
                </a:solidFill>
                <a:latin typeface="+mn-lt"/>
                <a:ea typeface="+mn-ea"/>
                <a:cs typeface="+mn-cs"/>
              </a:rPr>
              <a:t>puplis</a:t>
            </a:r>
            <a:r>
              <a:rPr lang="en-US" sz="1400" kern="1200" baseline="0" dirty="0" smtClean="0">
                <a:solidFill>
                  <a:schemeClr val="tx1"/>
                </a:solidFill>
                <a:latin typeface="+mn-lt"/>
                <a:ea typeface="+mn-ea"/>
                <a:cs typeface="+mn-cs"/>
              </a:rPr>
              <a:t> and in now days we over a thousand.  </a:t>
            </a:r>
          </a:p>
          <a:p>
            <a:r>
              <a:rPr lang="en-US" sz="1400" kern="1200" baseline="0" dirty="0" smtClean="0">
                <a:solidFill>
                  <a:schemeClr val="tx1"/>
                </a:solidFill>
                <a:latin typeface="+mn-lt"/>
                <a:ea typeface="+mn-ea"/>
                <a:cs typeface="+mn-cs"/>
              </a:rPr>
              <a:t>Finally in this pie you can see the pupils participation in </a:t>
            </a:r>
            <a:r>
              <a:rPr lang="en-US" sz="1400" kern="1200" baseline="0" dirty="0" err="1" smtClean="0">
                <a:solidFill>
                  <a:schemeClr val="tx1"/>
                </a:solidFill>
                <a:latin typeface="+mn-lt"/>
                <a:ea typeface="+mn-ea"/>
                <a:cs typeface="+mn-cs"/>
              </a:rPr>
              <a:t>aur</a:t>
            </a:r>
            <a:r>
              <a:rPr lang="en-US" sz="1400" kern="1200" baseline="0" dirty="0" smtClean="0">
                <a:solidFill>
                  <a:schemeClr val="tx1"/>
                </a:solidFill>
                <a:latin typeface="+mn-lt"/>
                <a:ea typeface="+mn-ea"/>
                <a:cs typeface="+mn-cs"/>
              </a:rPr>
              <a:t> activities. Soccer and track and Field are the most popular.</a:t>
            </a:r>
            <a:endParaRPr lang="is-IS" sz="1400" baseline="0" dirty="0" smtClean="0"/>
          </a:p>
        </p:txBody>
      </p:sp>
      <p:sp>
        <p:nvSpPr>
          <p:cNvPr id="4" name="Slide Number Placeholder 3"/>
          <p:cNvSpPr>
            <a:spLocks noGrp="1"/>
          </p:cNvSpPr>
          <p:nvPr>
            <p:ph type="sldNum" sz="quarter" idx="10"/>
          </p:nvPr>
        </p:nvSpPr>
        <p:spPr/>
        <p:txBody>
          <a:bodyPr/>
          <a:lstStyle/>
          <a:p>
            <a:fld id="{14837A9A-168F-A74D-B9FE-18DCF6E5DCC0}" type="slidenum">
              <a:rPr lang="en-US" smtClean="0"/>
              <a:t>4</a:t>
            </a:fld>
            <a:endParaRPr lang="en-US"/>
          </a:p>
        </p:txBody>
      </p:sp>
    </p:spTree>
    <p:extLst>
      <p:ext uri="{BB962C8B-B14F-4D97-AF65-F5344CB8AC3E}">
        <p14:creationId xmlns:p14="http://schemas.microsoft.com/office/powerpoint/2010/main" val="255783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second</a:t>
            </a:r>
            <a:r>
              <a:rPr lang="en-US" sz="1400" baseline="0" dirty="0" smtClean="0"/>
              <a:t> program is our summer day camp activities for the same aged group. This program is every weak day program from 8pm to 4am. And in our activities we have in total 500puplis  a 125 pupils per weak.</a:t>
            </a:r>
          </a:p>
          <a:p>
            <a:r>
              <a:rPr lang="en-US" sz="1400" baseline="0" dirty="0" smtClean="0"/>
              <a:t>As you all understand we can use all the modules of this project (especially 5 &amp; 6) that we design to this day camp program. </a:t>
            </a:r>
          </a:p>
          <a:p>
            <a:endParaRPr lang="en-US" sz="1400" baseline="0" dirty="0" smtClean="0"/>
          </a:p>
          <a:p>
            <a:r>
              <a:rPr lang="en-US" sz="1400" baseline="0" dirty="0" smtClean="0"/>
              <a:t>  </a:t>
            </a:r>
            <a:endParaRPr lang="en-US" sz="1400" dirty="0"/>
          </a:p>
        </p:txBody>
      </p:sp>
      <p:sp>
        <p:nvSpPr>
          <p:cNvPr id="4" name="Slide Number Placeholder 3"/>
          <p:cNvSpPr>
            <a:spLocks noGrp="1"/>
          </p:cNvSpPr>
          <p:nvPr>
            <p:ph type="sldNum" sz="quarter" idx="10"/>
          </p:nvPr>
        </p:nvSpPr>
        <p:spPr/>
        <p:txBody>
          <a:bodyPr/>
          <a:lstStyle/>
          <a:p>
            <a:fld id="{14837A9A-168F-A74D-B9FE-18DCF6E5DCC0}" type="slidenum">
              <a:rPr lang="en-US" smtClean="0"/>
              <a:t>5</a:t>
            </a:fld>
            <a:endParaRPr lang="en-US"/>
          </a:p>
        </p:txBody>
      </p:sp>
    </p:spTree>
    <p:extLst>
      <p:ext uri="{BB962C8B-B14F-4D97-AF65-F5344CB8AC3E}">
        <p14:creationId xmlns:p14="http://schemas.microsoft.com/office/powerpoint/2010/main" val="360876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latin typeface="+mn-lt"/>
                <a:ea typeface="+mn-ea"/>
                <a:cs typeface="+mn-cs"/>
              </a:rPr>
              <a:t>The third program is the closest to the objectives of the</a:t>
            </a:r>
            <a:r>
              <a:rPr lang="en-US" sz="1400" kern="1200" baseline="0" dirty="0" smtClean="0">
                <a:solidFill>
                  <a:schemeClr val="tx1"/>
                </a:solidFill>
                <a:latin typeface="+mn-lt"/>
                <a:ea typeface="+mn-ea"/>
                <a:cs typeface="+mn-cs"/>
              </a:rPr>
              <a:t> project. We call it </a:t>
            </a:r>
            <a:r>
              <a:rPr lang="en-US" sz="1400" kern="1200" baseline="0" dirty="0" err="1" smtClean="0">
                <a:solidFill>
                  <a:schemeClr val="tx1"/>
                </a:solidFill>
                <a:latin typeface="+mn-lt"/>
                <a:ea typeface="+mn-ea"/>
                <a:cs typeface="+mn-cs"/>
              </a:rPr>
              <a:t>auth</a:t>
            </a:r>
            <a:r>
              <a:rPr lang="en-US" sz="1400" kern="1200" baseline="0" dirty="0" smtClean="0">
                <a:solidFill>
                  <a:schemeClr val="tx1"/>
                </a:solidFill>
                <a:latin typeface="+mn-lt"/>
                <a:ea typeface="+mn-ea"/>
                <a:cs typeface="+mn-cs"/>
              </a:rPr>
              <a:t> day life skills camp for children aged from 6 to 12 years old. This program is every day program for two weeks. We have a 100 </a:t>
            </a:r>
            <a:r>
              <a:rPr lang="en-US" sz="1400" kern="1200" baseline="0" dirty="0" err="1" smtClean="0">
                <a:solidFill>
                  <a:schemeClr val="tx1"/>
                </a:solidFill>
                <a:latin typeface="+mn-lt"/>
                <a:ea typeface="+mn-ea"/>
                <a:cs typeface="+mn-cs"/>
              </a:rPr>
              <a:t>puplis</a:t>
            </a:r>
            <a:r>
              <a:rPr lang="en-US" sz="1400" kern="1200" baseline="0" dirty="0" smtClean="0">
                <a:solidFill>
                  <a:schemeClr val="tx1"/>
                </a:solidFill>
                <a:latin typeface="+mn-lt"/>
                <a:ea typeface="+mn-ea"/>
                <a:cs typeface="+mn-cs"/>
              </a:rPr>
              <a:t> per weak and the aim of the program is to teach pupils life skills through their participation in sports activities. In this chart you can see parents evaluation of the program Here in the last one is the total satisfaction which is almost excellent. </a:t>
            </a:r>
            <a:endParaRPr lang="en-US" sz="1400" dirty="0"/>
          </a:p>
        </p:txBody>
      </p:sp>
      <p:sp>
        <p:nvSpPr>
          <p:cNvPr id="4" name="Slide Number Placeholder 3"/>
          <p:cNvSpPr>
            <a:spLocks noGrp="1"/>
          </p:cNvSpPr>
          <p:nvPr>
            <p:ph type="sldNum" sz="quarter" idx="10"/>
          </p:nvPr>
        </p:nvSpPr>
        <p:spPr/>
        <p:txBody>
          <a:bodyPr/>
          <a:lstStyle/>
          <a:p>
            <a:fld id="{14837A9A-168F-A74D-B9FE-18DCF6E5DCC0}" type="slidenum">
              <a:rPr lang="en-US" smtClean="0"/>
              <a:t>6</a:t>
            </a:fld>
            <a:endParaRPr lang="en-US"/>
          </a:p>
        </p:txBody>
      </p:sp>
    </p:spTree>
    <p:extLst>
      <p:ext uri="{BB962C8B-B14F-4D97-AF65-F5344CB8AC3E}">
        <p14:creationId xmlns:p14="http://schemas.microsoft.com/office/powerpoint/2010/main" val="198046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400" dirty="0" smtClean="0"/>
              <a:t>And</a:t>
            </a:r>
            <a:r>
              <a:rPr lang="en-US" sz="1400" baseline="0" dirty="0" smtClean="0"/>
              <a:t> at the end I will present our last program which is educational school visits in our gym facilities. </a:t>
            </a:r>
            <a:r>
              <a:rPr lang="en-US" sz="1400" kern="1200" dirty="0" smtClean="0">
                <a:solidFill>
                  <a:schemeClr val="tx1"/>
                </a:solidFill>
                <a:latin typeface="+mn-lt"/>
                <a:ea typeface="+mn-ea"/>
                <a:cs typeface="+mn-cs"/>
              </a:rPr>
              <a:t>During these visits, students have the opportunity to become familiar</a:t>
            </a:r>
            <a:r>
              <a:rPr lang="en-US" sz="1400" kern="1200" baseline="0" dirty="0" smtClean="0">
                <a:solidFill>
                  <a:schemeClr val="tx1"/>
                </a:solidFill>
                <a:latin typeface="+mn-lt"/>
                <a:ea typeface="+mn-ea"/>
                <a:cs typeface="+mn-cs"/>
              </a:rPr>
              <a:t> </a:t>
            </a:r>
            <a:r>
              <a:rPr lang="en-US" sz="1400" kern="1200" dirty="0" smtClean="0">
                <a:solidFill>
                  <a:schemeClr val="tx1"/>
                </a:solidFill>
                <a:latin typeface="+mn-lt"/>
                <a:ea typeface="+mn-ea"/>
                <a:cs typeface="+mn-cs"/>
              </a:rPr>
              <a:t>with all the facilities</a:t>
            </a:r>
            <a:r>
              <a:rPr lang="en-US" sz="1400" kern="1200" baseline="0" dirty="0" smtClean="0">
                <a:solidFill>
                  <a:schemeClr val="tx1"/>
                </a:solidFill>
                <a:latin typeface="+mn-lt"/>
                <a:ea typeface="+mn-ea"/>
                <a:cs typeface="+mn-cs"/>
              </a:rPr>
              <a:t> of the </a:t>
            </a:r>
            <a:r>
              <a:rPr lang="en-US" sz="1400" kern="1200" dirty="0" smtClean="0">
                <a:solidFill>
                  <a:schemeClr val="tx1"/>
                </a:solidFill>
                <a:latin typeface="+mn-lt"/>
                <a:ea typeface="+mn-ea"/>
                <a:cs typeface="+mn-cs"/>
              </a:rPr>
              <a:t> gym and take part in a specially designed program by staff of the gym.</a:t>
            </a:r>
            <a:r>
              <a:rPr lang="en-US" sz="14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a:t>
            </a:r>
            <a:r>
              <a:rPr lang="en-US" sz="1200" kern="1200" baseline="0" dirty="0" err="1" smtClean="0">
                <a:solidFill>
                  <a:schemeClr val="tx1"/>
                </a:solidFill>
                <a:latin typeface="+mn-lt"/>
                <a:ea typeface="+mn-ea"/>
                <a:cs typeface="+mn-cs"/>
              </a:rPr>
              <a:t>thiis</a:t>
            </a:r>
            <a:r>
              <a:rPr lang="en-US" sz="1200" kern="1200" baseline="0" dirty="0" smtClean="0">
                <a:solidFill>
                  <a:schemeClr val="tx1"/>
                </a:solidFill>
                <a:latin typeface="+mn-lt"/>
                <a:ea typeface="+mn-ea"/>
                <a:cs typeface="+mn-cs"/>
              </a:rPr>
              <a:t> chart you can see the evaluations of the threshers from the school that participated in the program. </a:t>
            </a:r>
            <a:r>
              <a:rPr lang="en-US" sz="1200" kern="1200" dirty="0" smtClean="0">
                <a:solidFill>
                  <a:schemeClr val="tx1"/>
                </a:solidFill>
                <a:latin typeface="+mn-lt"/>
                <a:ea typeface="+mn-ea"/>
                <a:cs typeface="+mn-cs"/>
              </a:rPr>
              <a:t>As you can se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program has gotten excellent reviews in almost all sectors of the evaluation.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here</a:t>
            </a:r>
            <a:r>
              <a:rPr lang="en-US" sz="1200" kern="1200" baseline="0" dirty="0" smtClean="0">
                <a:solidFill>
                  <a:schemeClr val="tx1"/>
                </a:solidFill>
                <a:latin typeface="+mn-lt"/>
                <a:ea typeface="+mn-ea"/>
                <a:cs typeface="+mn-cs"/>
              </a:rPr>
              <a:t> is the </a:t>
            </a:r>
            <a:r>
              <a:rPr lang="en-US" sz="1200" kern="1200" baseline="0" dirty="0" err="1" smtClean="0">
                <a:solidFill>
                  <a:schemeClr val="tx1"/>
                </a:solidFill>
                <a:latin typeface="+mn-lt"/>
                <a:ea typeface="+mn-ea"/>
                <a:cs typeface="+mn-cs"/>
              </a:rPr>
              <a:t>puplis</a:t>
            </a:r>
            <a:r>
              <a:rPr lang="en-US" sz="1200" kern="1200" baseline="0" dirty="0" smtClean="0">
                <a:solidFill>
                  <a:schemeClr val="tx1"/>
                </a:solidFill>
                <a:latin typeface="+mn-lt"/>
                <a:ea typeface="+mn-ea"/>
                <a:cs typeface="+mn-cs"/>
              </a:rPr>
              <a:t> participation 3000 for our first year 6000 for the second and 3000 for the first semester of this year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this program is very promising because a large number of students participating in it and there is the possibility to influence them for a better lifestyle through the promotion of physical activity and sports. </a:t>
            </a:r>
            <a:r>
              <a:rPr lang="en-US" sz="1200" kern="1200" baseline="0" dirty="0" smtClean="0">
                <a:solidFill>
                  <a:schemeClr val="tx1"/>
                </a:solidFill>
                <a:latin typeface="+mn-lt"/>
                <a:ea typeface="+mn-ea"/>
                <a:cs typeface="+mn-cs"/>
              </a:rPr>
              <a:t>With other words in this program we can fit very easy the the modules of our project. </a:t>
            </a:r>
          </a:p>
          <a:p>
            <a:endParaRPr lang="en-US" sz="1200" kern="1200" baseline="0" dirty="0" smtClean="0">
              <a:solidFill>
                <a:schemeClr val="tx1"/>
              </a:solidFill>
              <a:latin typeface="+mn-lt"/>
              <a:ea typeface="+mn-ea"/>
              <a:cs typeface="+mn-cs"/>
            </a:endParaRPr>
          </a:p>
          <a:p>
            <a:endParaRPr lang="en-US" dirty="0"/>
          </a:p>
          <a:p>
            <a:r>
              <a:rPr lang="en-US" dirty="0"/>
              <a:t>  </a:t>
            </a:r>
          </a:p>
        </p:txBody>
      </p:sp>
      <p:sp>
        <p:nvSpPr>
          <p:cNvPr id="4" name="Slide Number Placeholder 3"/>
          <p:cNvSpPr>
            <a:spLocks noGrp="1"/>
          </p:cNvSpPr>
          <p:nvPr>
            <p:ph type="sldNum" sz="quarter" idx="10"/>
          </p:nvPr>
        </p:nvSpPr>
        <p:spPr/>
        <p:txBody>
          <a:bodyPr/>
          <a:lstStyle/>
          <a:p>
            <a:fld id="{14837A9A-168F-A74D-B9FE-18DCF6E5DCC0}" type="slidenum">
              <a:rPr lang="en-US" smtClean="0"/>
              <a:t>7</a:t>
            </a:fld>
            <a:endParaRPr lang="en-US"/>
          </a:p>
        </p:txBody>
      </p:sp>
    </p:spTree>
    <p:extLst>
      <p:ext uri="{BB962C8B-B14F-4D97-AF65-F5344CB8AC3E}">
        <p14:creationId xmlns:p14="http://schemas.microsoft.com/office/powerpoint/2010/main" val="72540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37A9A-168F-A74D-B9FE-18DCF6E5DCC0}" type="slidenum">
              <a:rPr lang="en-US" smtClean="0"/>
              <a:t>9</a:t>
            </a:fld>
            <a:endParaRPr lang="en-US"/>
          </a:p>
        </p:txBody>
      </p:sp>
    </p:spTree>
    <p:extLst>
      <p:ext uri="{BB962C8B-B14F-4D97-AF65-F5344CB8AC3E}">
        <p14:creationId xmlns:p14="http://schemas.microsoft.com/office/powerpoint/2010/main" val="3283112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E3393F97-C6FF-304B-A5E5-F5C61448DA40}" type="datetimeFigureOut">
              <a:rPr lang="en-US" smtClean="0"/>
              <a:t>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174260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E3393F97-C6FF-304B-A5E5-F5C61448DA40}" type="datetimeFigureOut">
              <a:rPr lang="en-US" smtClean="0"/>
              <a:t>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282195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E3393F97-C6FF-304B-A5E5-F5C61448DA40}" type="datetimeFigureOut">
              <a:rPr lang="en-US" smtClean="0"/>
              <a:t>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322212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E3393F97-C6FF-304B-A5E5-F5C61448DA40}" type="datetimeFigureOut">
              <a:rPr lang="en-US" smtClean="0"/>
              <a:t>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258728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E3393F97-C6FF-304B-A5E5-F5C61448DA40}" type="datetimeFigureOut">
              <a:rPr lang="en-US" smtClean="0"/>
              <a:t>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3588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p:txBody>
          <a:bodyPr/>
          <a:lstStyle/>
          <a:p>
            <a:fld id="{E3393F97-C6FF-304B-A5E5-F5C61448DA40}" type="datetimeFigureOut">
              <a:rPr lang="en-US" smtClean="0"/>
              <a:t>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332508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Date Placeholder 6"/>
          <p:cNvSpPr>
            <a:spLocks noGrp="1"/>
          </p:cNvSpPr>
          <p:nvPr>
            <p:ph type="dt" sz="half" idx="10"/>
          </p:nvPr>
        </p:nvSpPr>
        <p:spPr/>
        <p:txBody>
          <a:bodyPr/>
          <a:lstStyle/>
          <a:p>
            <a:fld id="{E3393F97-C6FF-304B-A5E5-F5C61448DA40}" type="datetimeFigureOut">
              <a:rPr lang="en-US" smtClean="0"/>
              <a:t>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173678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Date Placeholder 2"/>
          <p:cNvSpPr>
            <a:spLocks noGrp="1"/>
          </p:cNvSpPr>
          <p:nvPr>
            <p:ph type="dt" sz="half" idx="10"/>
          </p:nvPr>
        </p:nvSpPr>
        <p:spPr/>
        <p:txBody>
          <a:bodyPr/>
          <a:lstStyle/>
          <a:p>
            <a:fld id="{E3393F97-C6FF-304B-A5E5-F5C61448DA40}" type="datetimeFigureOut">
              <a:rPr lang="en-US" smtClean="0"/>
              <a:t>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2664955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93F97-C6FF-304B-A5E5-F5C61448DA40}" type="datetimeFigureOut">
              <a:rPr lang="en-US" smtClean="0"/>
              <a:t>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165172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E3393F97-C6FF-304B-A5E5-F5C61448DA40}" type="datetimeFigureOut">
              <a:rPr lang="en-US" smtClean="0"/>
              <a:t>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336101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E3393F97-C6FF-304B-A5E5-F5C61448DA40}" type="datetimeFigureOut">
              <a:rPr lang="en-US" smtClean="0"/>
              <a:t>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6A24A-420F-7E4D-BD7A-560707C20C94}" type="slidenum">
              <a:rPr lang="en-US" smtClean="0"/>
              <a:t>‹#›</a:t>
            </a:fld>
            <a:endParaRPr lang="en-US"/>
          </a:p>
        </p:txBody>
      </p:sp>
    </p:spTree>
    <p:extLst>
      <p:ext uri="{BB962C8B-B14F-4D97-AF65-F5344CB8AC3E}">
        <p14:creationId xmlns:p14="http://schemas.microsoft.com/office/powerpoint/2010/main" val="24344914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93F97-C6FF-304B-A5E5-F5C61448DA40}" type="datetimeFigureOut">
              <a:rPr lang="en-US" smtClean="0"/>
              <a:t>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6A24A-420F-7E4D-BD7A-560707C20C94}" type="slidenum">
              <a:rPr lang="en-US" smtClean="0"/>
              <a:t>‹#›</a:t>
            </a:fld>
            <a:endParaRPr lang="en-US"/>
          </a:p>
        </p:txBody>
      </p:sp>
    </p:spTree>
    <p:extLst>
      <p:ext uri="{BB962C8B-B14F-4D97-AF65-F5344CB8AC3E}">
        <p14:creationId xmlns:p14="http://schemas.microsoft.com/office/powerpoint/2010/main" val="3881488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package" Target="../embeddings/Microsoft_Word_Document3.docx"/><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oleObject" Target="../embeddings/oleObject4.bin"/><Relationship Id="rId7" Type="http://schemas.openxmlformats.org/officeDocument/2006/relationships/package" Target="../embeddings/Microsoft_Word_Document4.docx"/><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package" Target="../embeddings/Microsoft_Word_Document5.docx"/><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6.emf"/><Relationship Id="rId5" Type="http://schemas.openxmlformats.org/officeDocument/2006/relationships/oleObject" Target="../embeddings/oleObject6.bin"/><Relationship Id="rId6" Type="http://schemas.openxmlformats.org/officeDocument/2006/relationships/package" Target="../embeddings/Microsoft_Word_Document6.docx"/><Relationship Id="rId7" Type="http://schemas.openxmlformats.org/officeDocument/2006/relationships/image" Target="../media/image1.png"/><Relationship Id="rId8" Type="http://schemas.openxmlformats.org/officeDocument/2006/relationships/image" Target="../media/image7.png"/><Relationship Id="rId9" Type="http://schemas.openxmlformats.org/officeDocument/2006/relationships/image" Target="../media/image2.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oleObject" Target="../embeddings/oleObject7.bin"/><Relationship Id="rId7" Type="http://schemas.openxmlformats.org/officeDocument/2006/relationships/package" Target="../embeddings/Microsoft_Word_Document8.docx"/><Relationship Id="rId8" Type="http://schemas.openxmlformats.org/officeDocument/2006/relationships/image" Target="../media/image1.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8.bin"/><Relationship Id="rId5" Type="http://schemas.openxmlformats.org/officeDocument/2006/relationships/package" Target="../embeddings/Microsoft_Word_Document9.docx"/><Relationship Id="rId6" Type="http://schemas.openxmlformats.org/officeDocument/2006/relationships/image" Target="../media/image11.emf"/><Relationship Id="rId7" Type="http://schemas.openxmlformats.org/officeDocument/2006/relationships/image" Target="../media/image12.JP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666" y="2190082"/>
            <a:ext cx="8462434" cy="2407318"/>
          </a:xfrm>
        </p:spPr>
        <p:txBody>
          <a:bodyPr>
            <a:normAutofit fontScale="90000"/>
          </a:bodyPr>
          <a:lstStyle/>
          <a:p>
            <a:r>
              <a:rPr lang="en-US" sz="2700" dirty="0" smtClean="0">
                <a:solidFill>
                  <a:srgbClr val="660066"/>
                </a:solidFill>
              </a:rPr>
              <a:t/>
            </a:r>
            <a:br>
              <a:rPr lang="en-US" sz="2700" dirty="0" smtClean="0">
                <a:solidFill>
                  <a:srgbClr val="660066"/>
                </a:solidFill>
              </a:rPr>
            </a:br>
            <a:r>
              <a:rPr lang="en-US" sz="2700" dirty="0">
                <a:solidFill>
                  <a:srgbClr val="660066"/>
                </a:solidFill>
              </a:rPr>
              <a:t/>
            </a:r>
            <a:br>
              <a:rPr lang="en-US" sz="2700" dirty="0">
                <a:solidFill>
                  <a:srgbClr val="660066"/>
                </a:solidFill>
              </a:rPr>
            </a:br>
            <a:r>
              <a:rPr lang="en-US" sz="3100" b="1" dirty="0" smtClean="0">
                <a:solidFill>
                  <a:schemeClr val="accent2"/>
                </a:solidFill>
              </a:rPr>
              <a:t>Aristotle University Sports Centre </a:t>
            </a:r>
            <a:br>
              <a:rPr lang="en-US" sz="3100" b="1" dirty="0" smtClean="0">
                <a:solidFill>
                  <a:schemeClr val="accent2"/>
                </a:solidFill>
              </a:rPr>
            </a:br>
            <a:r>
              <a:rPr lang="en-GB" sz="3100" b="1" dirty="0" smtClean="0">
                <a:solidFill>
                  <a:schemeClr val="accent2"/>
                </a:solidFill>
              </a:rPr>
              <a:t>in </a:t>
            </a:r>
            <a:r>
              <a:rPr lang="en-GB" sz="3100" b="1" dirty="0">
                <a:solidFill>
                  <a:schemeClr val="accent2"/>
                </a:solidFill>
              </a:rPr>
              <a:t>partnership with </a:t>
            </a:r>
            <a:r>
              <a:rPr lang="en-GB" sz="3100" b="1" dirty="0" smtClean="0">
                <a:solidFill>
                  <a:schemeClr val="accent2"/>
                </a:solidFill>
              </a:rPr>
              <a:t/>
            </a:r>
            <a:br>
              <a:rPr lang="en-GB" sz="3100" b="1" dirty="0" smtClean="0">
                <a:solidFill>
                  <a:schemeClr val="accent2"/>
                </a:solidFill>
              </a:rPr>
            </a:br>
            <a:r>
              <a:rPr lang="en-GB" sz="3100" b="1" dirty="0" smtClean="0">
                <a:solidFill>
                  <a:schemeClr val="accent2"/>
                </a:solidFill>
              </a:rPr>
              <a:t>Department </a:t>
            </a:r>
            <a:r>
              <a:rPr lang="en-GB" sz="3100" b="1" dirty="0">
                <a:solidFill>
                  <a:schemeClr val="accent2"/>
                </a:solidFill>
              </a:rPr>
              <a:t>of Physical Education and Exercise Science of </a:t>
            </a:r>
            <a:r>
              <a:rPr lang="en-GB" sz="3100" b="1" dirty="0" smtClean="0">
                <a:solidFill>
                  <a:schemeClr val="accent2"/>
                </a:solidFill>
              </a:rPr>
              <a:t/>
            </a:r>
            <a:br>
              <a:rPr lang="en-GB" sz="3100" b="1" dirty="0" smtClean="0">
                <a:solidFill>
                  <a:schemeClr val="accent2"/>
                </a:solidFill>
              </a:rPr>
            </a:br>
            <a:r>
              <a:rPr lang="en-GB" sz="3100" b="1" dirty="0" smtClean="0">
                <a:solidFill>
                  <a:schemeClr val="accent2"/>
                </a:solidFill>
              </a:rPr>
              <a:t>Aristotle </a:t>
            </a:r>
            <a:r>
              <a:rPr lang="en-GB" sz="3100" b="1" dirty="0">
                <a:solidFill>
                  <a:schemeClr val="accent2"/>
                </a:solidFill>
              </a:rPr>
              <a:t>University of Thessaloniki.   </a:t>
            </a:r>
            <a:r>
              <a:rPr lang="en-US" sz="2700" b="1" dirty="0">
                <a:solidFill>
                  <a:srgbClr val="660066"/>
                </a:solidFill>
              </a:rPr>
              <a:t/>
            </a:r>
            <a:br>
              <a:rPr lang="en-US" sz="2700" b="1" dirty="0">
                <a:solidFill>
                  <a:srgbClr val="660066"/>
                </a:solidFill>
              </a:rPr>
            </a:br>
            <a:r>
              <a:rPr lang="en-US" dirty="0" smtClean="0">
                <a:solidFill>
                  <a:schemeClr val="accent2">
                    <a:lumMod val="75000"/>
                  </a:schemeClr>
                </a:solidFill>
              </a:rPr>
              <a:t>  </a:t>
            </a:r>
            <a:endParaRPr lang="en-US" dirty="0">
              <a:solidFill>
                <a:schemeClr val="accent2">
                  <a:lumMod val="75000"/>
                </a:schemeClr>
              </a:solidFill>
            </a:endParaRPr>
          </a:p>
        </p:txBody>
      </p:sp>
      <p:pic>
        <p:nvPicPr>
          <p:cNvPr id="4" name="Picture 3"/>
          <p:cNvPicPr>
            <a:picLocks noChangeAspect="1"/>
          </p:cNvPicPr>
          <p:nvPr/>
        </p:nvPicPr>
        <p:blipFill>
          <a:blip r:embed="rId4"/>
          <a:stretch>
            <a:fillRect/>
          </a:stretch>
        </p:blipFill>
        <p:spPr>
          <a:xfrm>
            <a:off x="0" y="5211457"/>
            <a:ext cx="2228850" cy="1646543"/>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988070332"/>
              </p:ext>
            </p:extLst>
          </p:nvPr>
        </p:nvGraphicFramePr>
        <p:xfrm>
          <a:off x="243416" y="97366"/>
          <a:ext cx="8900584" cy="1914916"/>
        </p:xfrm>
        <a:graphic>
          <a:graphicData uri="http://schemas.openxmlformats.org/presentationml/2006/ole">
            <mc:AlternateContent xmlns:mc="http://schemas.openxmlformats.org/markup-compatibility/2006">
              <mc:Choice xmlns:v="urn:schemas-microsoft-com:vml" Requires="v">
                <p:oleObj spid="_x0000_s1067" name="Document" r:id="rId6" imgW="5981700" imgH="1168400" progId="Word.Document.12">
                  <p:embed/>
                </p:oleObj>
              </mc:Choice>
              <mc:Fallback>
                <p:oleObj name="Document" r:id="rId6" imgW="5981700" imgH="1168400" progId="Word.Document.12">
                  <p:embed/>
                  <p:pic>
                    <p:nvPicPr>
                      <p:cNvPr id="0" name=""/>
                      <p:cNvPicPr/>
                      <p:nvPr/>
                    </p:nvPicPr>
                    <p:blipFill>
                      <a:blip r:embed="rId7"/>
                      <a:stretch>
                        <a:fillRect/>
                      </a:stretch>
                    </p:blipFill>
                    <p:spPr>
                      <a:xfrm>
                        <a:off x="243416" y="97366"/>
                        <a:ext cx="8900584" cy="1914916"/>
                      </a:xfrm>
                      <a:prstGeom prst="rect">
                        <a:avLst/>
                      </a:prstGeom>
                    </p:spPr>
                  </p:pic>
                </p:oleObj>
              </mc:Fallback>
            </mc:AlternateContent>
          </a:graphicData>
        </a:graphic>
      </p:graphicFrame>
    </p:spTree>
    <p:extLst>
      <p:ext uri="{BB962C8B-B14F-4D97-AF65-F5344CB8AC3E}">
        <p14:creationId xmlns:p14="http://schemas.microsoft.com/office/powerpoint/2010/main" val="12420350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048933"/>
            <a:ext cx="8229600" cy="3183467"/>
          </a:xfrm>
        </p:spPr>
        <p:txBody>
          <a:bodyPr>
            <a:normAutofit fontScale="62500" lnSpcReduction="20000"/>
          </a:bodyPr>
          <a:lstStyle/>
          <a:p>
            <a:pPr marL="0" indent="0">
              <a:buNone/>
            </a:pPr>
            <a:r>
              <a:rPr lang="en-US" dirty="0">
                <a:solidFill>
                  <a:schemeClr val="accent2">
                    <a:lumMod val="75000"/>
                  </a:schemeClr>
                </a:solidFill>
              </a:rPr>
              <a:t>What we have </a:t>
            </a:r>
            <a:r>
              <a:rPr lang="en-US" dirty="0" smtClean="0">
                <a:solidFill>
                  <a:schemeClr val="accent2">
                    <a:lumMod val="75000"/>
                  </a:schemeClr>
                </a:solidFill>
              </a:rPr>
              <a:t>done:</a:t>
            </a:r>
          </a:p>
          <a:p>
            <a:r>
              <a:rPr lang="en-US" dirty="0">
                <a:solidFill>
                  <a:schemeClr val="accent2">
                    <a:lumMod val="75000"/>
                  </a:schemeClr>
                </a:solidFill>
              </a:rPr>
              <a:t>Hosted meeting with DPESS and the staff of the 2 participating schools from Greece (module presentations by DPESS) </a:t>
            </a:r>
          </a:p>
          <a:p>
            <a:r>
              <a:rPr lang="en-US" dirty="0">
                <a:solidFill>
                  <a:schemeClr val="accent2">
                    <a:lumMod val="75000"/>
                  </a:schemeClr>
                </a:solidFill>
              </a:rPr>
              <a:t>Attended the meeting </a:t>
            </a:r>
          </a:p>
          <a:p>
            <a:r>
              <a:rPr lang="en-US" dirty="0" smtClean="0">
                <a:solidFill>
                  <a:schemeClr val="accent2">
                    <a:lumMod val="75000"/>
                  </a:schemeClr>
                </a:solidFill>
              </a:rPr>
              <a:t>Led </a:t>
            </a:r>
            <a:r>
              <a:rPr lang="en-US" dirty="0">
                <a:solidFill>
                  <a:schemeClr val="accent2">
                    <a:lumMod val="75000"/>
                  </a:schemeClr>
                </a:solidFill>
              </a:rPr>
              <a:t>the development of the training </a:t>
            </a:r>
            <a:r>
              <a:rPr lang="en-US" dirty="0" smtClean="0">
                <a:solidFill>
                  <a:schemeClr val="accent2">
                    <a:lumMod val="75000"/>
                  </a:schemeClr>
                </a:solidFill>
              </a:rPr>
              <a:t>module 6</a:t>
            </a:r>
          </a:p>
          <a:p>
            <a:r>
              <a:rPr lang="en-US" dirty="0" smtClean="0">
                <a:solidFill>
                  <a:schemeClr val="accent2">
                    <a:lumMod val="75000"/>
                  </a:schemeClr>
                </a:solidFill>
              </a:rPr>
              <a:t>We prepared 2’ video about the Aristotle University Sports Center (the video is in the program web site).   </a:t>
            </a:r>
          </a:p>
          <a:p>
            <a:r>
              <a:rPr lang="en-US" dirty="0" smtClean="0">
                <a:solidFill>
                  <a:schemeClr val="accent2">
                    <a:lumMod val="75000"/>
                  </a:schemeClr>
                </a:solidFill>
              </a:rPr>
              <a:t>Developed a pilot program of Scholl visits in Aristotle University Sports Centre that would later feed to modules 5 and 6. </a:t>
            </a:r>
          </a:p>
          <a:p>
            <a:r>
              <a:rPr lang="en-US" dirty="0" smtClean="0">
                <a:solidFill>
                  <a:schemeClr val="accent2">
                    <a:lumMod val="75000"/>
                  </a:schemeClr>
                </a:solidFill>
              </a:rPr>
              <a:t>Preparing a staff conference for the PHWB  (April 2016) </a:t>
            </a:r>
            <a:r>
              <a:rPr lang="en-US" dirty="0">
                <a:solidFill>
                  <a:schemeClr val="accent2">
                    <a:lumMod val="75000"/>
                  </a:schemeClr>
                </a:solidFill>
              </a:rPr>
              <a:t/>
            </a:r>
            <a:br>
              <a:rPr lang="en-US" dirty="0">
                <a:solidFill>
                  <a:schemeClr val="accent2">
                    <a:lumMod val="75000"/>
                  </a:schemeClr>
                </a:solidFill>
              </a:rPr>
            </a:br>
            <a:endParaRPr lang="en-US" dirty="0">
              <a:solidFill>
                <a:schemeClr val="accent2">
                  <a:lumMod val="75000"/>
                </a:schemeClr>
              </a:solidFill>
            </a:endParaRP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62298267"/>
              </p:ext>
            </p:extLst>
          </p:nvPr>
        </p:nvGraphicFramePr>
        <p:xfrm>
          <a:off x="175683" y="274637"/>
          <a:ext cx="8900584" cy="1537229"/>
        </p:xfrm>
        <a:graphic>
          <a:graphicData uri="http://schemas.openxmlformats.org/presentationml/2006/ole">
            <mc:AlternateContent xmlns:mc="http://schemas.openxmlformats.org/markup-compatibility/2006">
              <mc:Choice xmlns:v="urn:schemas-microsoft-com:vml" Requires="v">
                <p:oleObj spid="_x0000_s4140" name="Document" r:id="rId5" imgW="5981700" imgH="1168400" progId="Word.Document.12">
                  <p:embed/>
                </p:oleObj>
              </mc:Choice>
              <mc:Fallback>
                <p:oleObj name="Document" r:id="rId5" imgW="5981700" imgH="1168400" progId="Word.Document.12">
                  <p:embed/>
                  <p:pic>
                    <p:nvPicPr>
                      <p:cNvPr id="0" name=""/>
                      <p:cNvPicPr/>
                      <p:nvPr/>
                    </p:nvPicPr>
                    <p:blipFill>
                      <a:blip r:embed="rId6"/>
                      <a:stretch>
                        <a:fillRect/>
                      </a:stretch>
                    </p:blipFill>
                    <p:spPr>
                      <a:xfrm>
                        <a:off x="175683" y="274637"/>
                        <a:ext cx="8900584" cy="1537229"/>
                      </a:xfrm>
                      <a:prstGeom prst="rect">
                        <a:avLst/>
                      </a:prstGeom>
                    </p:spPr>
                  </p:pic>
                </p:oleObj>
              </mc:Fallback>
            </mc:AlternateContent>
          </a:graphicData>
        </a:graphic>
      </p:graphicFrame>
      <p:pic>
        <p:nvPicPr>
          <p:cNvPr id="5" name="Picture 4"/>
          <p:cNvPicPr>
            <a:picLocks noChangeAspect="1"/>
          </p:cNvPicPr>
          <p:nvPr/>
        </p:nvPicPr>
        <p:blipFill>
          <a:blip r:embed="rId7"/>
          <a:stretch>
            <a:fillRect/>
          </a:stretch>
        </p:blipFill>
        <p:spPr>
          <a:xfrm>
            <a:off x="107950" y="5384800"/>
            <a:ext cx="1593850" cy="1265543"/>
          </a:xfrm>
          <a:prstGeom prst="rect">
            <a:avLst/>
          </a:prstGeom>
        </p:spPr>
      </p:pic>
    </p:spTree>
    <p:extLst>
      <p:ext uri="{BB962C8B-B14F-4D97-AF65-F5344CB8AC3E}">
        <p14:creationId xmlns:p14="http://schemas.microsoft.com/office/powerpoint/2010/main" val="32327016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048934"/>
            <a:ext cx="8229600" cy="2607734"/>
          </a:xfrm>
        </p:spPr>
        <p:txBody>
          <a:bodyPr>
            <a:normAutofit/>
          </a:bodyPr>
          <a:lstStyle/>
          <a:p>
            <a:pPr marL="0" indent="0">
              <a:buNone/>
            </a:pPr>
            <a:r>
              <a:rPr lang="en-US" sz="5400" dirty="0" smtClean="0">
                <a:solidFill>
                  <a:schemeClr val="accent2">
                    <a:lumMod val="75000"/>
                  </a:schemeClr>
                </a:solidFill>
              </a:rPr>
              <a:t>Activities of  </a:t>
            </a:r>
            <a:r>
              <a:rPr lang="en-US" sz="5400" dirty="0" err="1" smtClean="0">
                <a:solidFill>
                  <a:schemeClr val="accent2">
                    <a:lumMod val="75000"/>
                  </a:schemeClr>
                </a:solidFill>
              </a:rPr>
              <a:t>Auth</a:t>
            </a:r>
            <a:r>
              <a:rPr lang="en-US" sz="5400" dirty="0" smtClean="0">
                <a:solidFill>
                  <a:schemeClr val="accent2">
                    <a:lumMod val="75000"/>
                  </a:schemeClr>
                </a:solidFill>
              </a:rPr>
              <a:t> SC that focus on Pupils Health and Well- Being (module 5 &amp; 6):  </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43473151"/>
              </p:ext>
            </p:extLst>
          </p:nvPr>
        </p:nvGraphicFramePr>
        <p:xfrm>
          <a:off x="175683" y="274637"/>
          <a:ext cx="8900584" cy="1537229"/>
        </p:xfrm>
        <a:graphic>
          <a:graphicData uri="http://schemas.openxmlformats.org/presentationml/2006/ole">
            <mc:AlternateContent xmlns:mc="http://schemas.openxmlformats.org/markup-compatibility/2006">
              <mc:Choice xmlns:v="urn:schemas-microsoft-com:vml" Requires="v">
                <p:oleObj spid="_x0000_s5164" name="Document" r:id="rId5" imgW="5981700" imgH="1168400" progId="Word.Document.12">
                  <p:embed/>
                </p:oleObj>
              </mc:Choice>
              <mc:Fallback>
                <p:oleObj name="Document" r:id="rId5" imgW="5981700" imgH="1168400" progId="Word.Document.12">
                  <p:embed/>
                  <p:pic>
                    <p:nvPicPr>
                      <p:cNvPr id="0" name=""/>
                      <p:cNvPicPr/>
                      <p:nvPr/>
                    </p:nvPicPr>
                    <p:blipFill>
                      <a:blip r:embed="rId6"/>
                      <a:stretch>
                        <a:fillRect/>
                      </a:stretch>
                    </p:blipFill>
                    <p:spPr>
                      <a:xfrm>
                        <a:off x="175683" y="274637"/>
                        <a:ext cx="8900584" cy="1537229"/>
                      </a:xfrm>
                      <a:prstGeom prst="rect">
                        <a:avLst/>
                      </a:prstGeom>
                    </p:spPr>
                  </p:pic>
                </p:oleObj>
              </mc:Fallback>
            </mc:AlternateContent>
          </a:graphicData>
        </a:graphic>
      </p:graphicFrame>
      <p:pic>
        <p:nvPicPr>
          <p:cNvPr id="5" name="Picture 4"/>
          <p:cNvPicPr>
            <a:picLocks noChangeAspect="1"/>
          </p:cNvPicPr>
          <p:nvPr/>
        </p:nvPicPr>
        <p:blipFill>
          <a:blip r:embed="rId7"/>
          <a:stretch>
            <a:fillRect/>
          </a:stretch>
        </p:blipFill>
        <p:spPr>
          <a:xfrm>
            <a:off x="0" y="5368096"/>
            <a:ext cx="1746250" cy="1383847"/>
          </a:xfrm>
          <a:prstGeom prst="rect">
            <a:avLst/>
          </a:prstGeom>
        </p:spPr>
      </p:pic>
    </p:spTree>
    <p:extLst>
      <p:ext uri="{BB962C8B-B14F-4D97-AF65-F5344CB8AC3E}">
        <p14:creationId xmlns:p14="http://schemas.microsoft.com/office/powerpoint/2010/main" val="34331332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570499954"/>
              </p:ext>
            </p:extLst>
          </p:nvPr>
        </p:nvGraphicFramePr>
        <p:xfrm>
          <a:off x="279400" y="3022600"/>
          <a:ext cx="3327399" cy="35178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1474969547"/>
              </p:ext>
            </p:extLst>
          </p:nvPr>
        </p:nvGraphicFramePr>
        <p:xfrm>
          <a:off x="4000500" y="3420533"/>
          <a:ext cx="4902200" cy="2935816"/>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11066" y="1794929"/>
            <a:ext cx="8229600" cy="1117598"/>
          </a:xfrm>
        </p:spPr>
        <p:txBody>
          <a:bodyPr>
            <a:normAutofit fontScale="40000" lnSpcReduction="20000"/>
          </a:bodyPr>
          <a:lstStyle/>
          <a:p>
            <a:pPr marL="0" indent="0">
              <a:buNone/>
            </a:pPr>
            <a:r>
              <a:rPr lang="en-US" sz="8000" dirty="0" err="1" smtClean="0">
                <a:solidFill>
                  <a:schemeClr val="accent2">
                    <a:lumMod val="75000"/>
                  </a:schemeClr>
                </a:solidFill>
              </a:rPr>
              <a:t>Auth</a:t>
            </a:r>
            <a:r>
              <a:rPr lang="en-US" sz="8000" dirty="0" smtClean="0">
                <a:solidFill>
                  <a:schemeClr val="accent2">
                    <a:lumMod val="75000"/>
                  </a:schemeClr>
                </a:solidFill>
              </a:rPr>
              <a:t> Sports Academies for Children aged from 6 to 12 years old (October 2015-June 2016)</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4498432"/>
              </p:ext>
            </p:extLst>
          </p:nvPr>
        </p:nvGraphicFramePr>
        <p:xfrm>
          <a:off x="175683" y="274637"/>
          <a:ext cx="8900584" cy="1537229"/>
        </p:xfrm>
        <a:graphic>
          <a:graphicData uri="http://schemas.openxmlformats.org/presentationml/2006/ole">
            <mc:AlternateContent xmlns:mc="http://schemas.openxmlformats.org/markup-compatibility/2006">
              <mc:Choice xmlns:v="urn:schemas-microsoft-com:vml" Requires="v">
                <p:oleObj spid="_x0000_s7214" name="Document" r:id="rId7" imgW="5981700" imgH="1168400" progId="Word.Document.12">
                  <p:embed/>
                </p:oleObj>
              </mc:Choice>
              <mc:Fallback>
                <p:oleObj name="Document" r:id="rId7" imgW="5981700" imgH="1168400" progId="Word.Document.12">
                  <p:embed/>
                  <p:pic>
                    <p:nvPicPr>
                      <p:cNvPr id="0" name=""/>
                      <p:cNvPicPr/>
                      <p:nvPr/>
                    </p:nvPicPr>
                    <p:blipFill>
                      <a:blip r:embed="rId8"/>
                      <a:stretch>
                        <a:fillRect/>
                      </a:stretch>
                    </p:blipFill>
                    <p:spPr>
                      <a:xfrm>
                        <a:off x="175683" y="274637"/>
                        <a:ext cx="8900584" cy="1537229"/>
                      </a:xfrm>
                      <a:prstGeom prst="rect">
                        <a:avLst/>
                      </a:prstGeom>
                    </p:spPr>
                  </p:pic>
                </p:oleObj>
              </mc:Fallback>
            </mc:AlternateContent>
          </a:graphicData>
        </a:graphic>
      </p:graphicFrame>
      <p:pic>
        <p:nvPicPr>
          <p:cNvPr id="5" name="Picture 4"/>
          <p:cNvPicPr>
            <a:picLocks noChangeAspect="1"/>
          </p:cNvPicPr>
          <p:nvPr/>
        </p:nvPicPr>
        <p:blipFill>
          <a:blip r:embed="rId9"/>
          <a:stretch>
            <a:fillRect/>
          </a:stretch>
        </p:blipFill>
        <p:spPr>
          <a:xfrm>
            <a:off x="3606799" y="3136901"/>
            <a:ext cx="5469467" cy="3462866"/>
          </a:xfrm>
          <a:prstGeom prst="rect">
            <a:avLst/>
          </a:prstGeom>
        </p:spPr>
      </p:pic>
      <p:sp>
        <p:nvSpPr>
          <p:cNvPr id="8" name="TextBox 7"/>
          <p:cNvSpPr txBox="1"/>
          <p:nvPr/>
        </p:nvSpPr>
        <p:spPr>
          <a:xfrm>
            <a:off x="457200" y="2705649"/>
            <a:ext cx="2971800" cy="3970318"/>
          </a:xfrm>
          <a:prstGeom prst="rect">
            <a:avLst/>
          </a:prstGeom>
          <a:solidFill>
            <a:schemeClr val="bg1"/>
          </a:solidFill>
        </p:spPr>
        <p:txBody>
          <a:bodyPr wrap="square" rtlCol="0">
            <a:spAutoFit/>
          </a:bodyPr>
          <a:lstStyle/>
          <a:p>
            <a:pPr marL="285750" indent="-285750">
              <a:buFont typeface="Arial"/>
              <a:buChar char="•"/>
            </a:pPr>
            <a:r>
              <a:rPr lang="en-US" dirty="0" smtClean="0"/>
              <a:t>Track &amp; Field </a:t>
            </a:r>
          </a:p>
          <a:p>
            <a:pPr marL="285750" indent="-285750">
              <a:buFont typeface="Arial"/>
              <a:buChar char="•"/>
            </a:pPr>
            <a:r>
              <a:rPr lang="en-US" dirty="0" smtClean="0"/>
              <a:t>Soccer</a:t>
            </a:r>
          </a:p>
          <a:p>
            <a:pPr marL="285750" indent="-285750">
              <a:buFont typeface="Arial"/>
              <a:buChar char="•"/>
            </a:pPr>
            <a:r>
              <a:rPr lang="en-US" dirty="0" smtClean="0"/>
              <a:t>Basketball</a:t>
            </a:r>
          </a:p>
          <a:p>
            <a:pPr marL="285750" indent="-285750">
              <a:buFont typeface="Arial"/>
              <a:buChar char="•"/>
            </a:pPr>
            <a:r>
              <a:rPr lang="en-US" dirty="0" smtClean="0"/>
              <a:t>Volleyball</a:t>
            </a:r>
          </a:p>
          <a:p>
            <a:pPr marL="285750" indent="-285750">
              <a:buFont typeface="Arial"/>
              <a:buChar char="•"/>
            </a:pPr>
            <a:r>
              <a:rPr lang="en-US" dirty="0" smtClean="0"/>
              <a:t>Karate</a:t>
            </a:r>
          </a:p>
          <a:p>
            <a:pPr marL="285750" indent="-285750">
              <a:buFont typeface="Arial"/>
              <a:buChar char="•"/>
            </a:pPr>
            <a:r>
              <a:rPr lang="en-US" dirty="0" smtClean="0"/>
              <a:t>Tennis</a:t>
            </a:r>
          </a:p>
          <a:p>
            <a:pPr marL="285750" indent="-285750">
              <a:buFont typeface="Arial"/>
              <a:buChar char="•"/>
            </a:pPr>
            <a:r>
              <a:rPr lang="en-US" dirty="0" smtClean="0"/>
              <a:t>Gymnastics</a:t>
            </a:r>
          </a:p>
          <a:p>
            <a:pPr marL="285750" indent="-285750">
              <a:buFont typeface="Arial"/>
              <a:buChar char="•"/>
            </a:pPr>
            <a:r>
              <a:rPr lang="en-US" dirty="0" smtClean="0"/>
              <a:t>PE Program for preschoolers (3-5years old)</a:t>
            </a:r>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6118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845732"/>
            <a:ext cx="8229600" cy="1117598"/>
          </a:xfrm>
        </p:spPr>
        <p:txBody>
          <a:bodyPr>
            <a:normAutofit fontScale="47500" lnSpcReduction="20000"/>
          </a:bodyPr>
          <a:lstStyle/>
          <a:p>
            <a:pPr marL="0" indent="0">
              <a:buNone/>
            </a:pPr>
            <a:r>
              <a:rPr lang="en-US" sz="7100" dirty="0" err="1" smtClean="0">
                <a:solidFill>
                  <a:schemeClr val="accent2">
                    <a:lumMod val="75000"/>
                  </a:schemeClr>
                </a:solidFill>
              </a:rPr>
              <a:t>Auth</a:t>
            </a:r>
            <a:r>
              <a:rPr lang="en-US" sz="7100" dirty="0" smtClean="0">
                <a:solidFill>
                  <a:schemeClr val="accent2">
                    <a:lumMod val="75000"/>
                  </a:schemeClr>
                </a:solidFill>
              </a:rPr>
              <a:t> Summer Day Camp for Children aged from 6 to 12 years old (June-July 2016)</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88891560"/>
              </p:ext>
            </p:extLst>
          </p:nvPr>
        </p:nvGraphicFramePr>
        <p:xfrm>
          <a:off x="175683" y="274637"/>
          <a:ext cx="8900584" cy="1537229"/>
        </p:xfrm>
        <a:graphic>
          <a:graphicData uri="http://schemas.openxmlformats.org/presentationml/2006/ole">
            <mc:AlternateContent xmlns:mc="http://schemas.openxmlformats.org/markup-compatibility/2006">
              <mc:Choice xmlns:v="urn:schemas-microsoft-com:vml" Requires="v">
                <p:oleObj spid="_x0000_s6190" name="Document" r:id="rId5" imgW="5981700" imgH="1168400" progId="Word.Document.12">
                  <p:embed/>
                </p:oleObj>
              </mc:Choice>
              <mc:Fallback>
                <p:oleObj name="Document" r:id="rId5" imgW="5981700" imgH="1168400" progId="Word.Document.12">
                  <p:embed/>
                  <p:pic>
                    <p:nvPicPr>
                      <p:cNvPr id="0" name=""/>
                      <p:cNvPicPr/>
                      <p:nvPr/>
                    </p:nvPicPr>
                    <p:blipFill>
                      <a:blip r:embed="rId6"/>
                      <a:stretch>
                        <a:fillRect/>
                      </a:stretch>
                    </p:blipFill>
                    <p:spPr>
                      <a:xfrm>
                        <a:off x="175683" y="274637"/>
                        <a:ext cx="8900584" cy="1537229"/>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175684" y="3420532"/>
            <a:ext cx="4096182" cy="3437468"/>
          </a:xfrm>
          <a:prstGeom prst="rect">
            <a:avLst/>
          </a:prstGeom>
        </p:spPr>
      </p:pic>
      <p:pic>
        <p:nvPicPr>
          <p:cNvPr id="7" name="Picture 6"/>
          <p:cNvPicPr>
            <a:picLocks noChangeAspect="1"/>
          </p:cNvPicPr>
          <p:nvPr/>
        </p:nvPicPr>
        <p:blipFill>
          <a:blip r:embed="rId8"/>
          <a:stretch>
            <a:fillRect/>
          </a:stretch>
        </p:blipFill>
        <p:spPr>
          <a:xfrm>
            <a:off x="4622800" y="3546446"/>
            <a:ext cx="4453467" cy="3311553"/>
          </a:xfrm>
          <a:prstGeom prst="rect">
            <a:avLst/>
          </a:prstGeom>
        </p:spPr>
      </p:pic>
    </p:spTree>
    <p:extLst>
      <p:ext uri="{BB962C8B-B14F-4D97-AF65-F5344CB8AC3E}">
        <p14:creationId xmlns:p14="http://schemas.microsoft.com/office/powerpoint/2010/main" val="39948948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4516050" y="3505200"/>
            <a:ext cx="4306215" cy="27051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845732"/>
            <a:ext cx="8229600" cy="1117598"/>
          </a:xfrm>
        </p:spPr>
        <p:txBody>
          <a:bodyPr>
            <a:normAutofit fontScale="47500" lnSpcReduction="20000"/>
          </a:bodyPr>
          <a:lstStyle/>
          <a:p>
            <a:pPr marL="0" indent="0">
              <a:buNone/>
            </a:pPr>
            <a:r>
              <a:rPr lang="en-US" sz="7100" dirty="0" err="1" smtClean="0">
                <a:solidFill>
                  <a:schemeClr val="accent2">
                    <a:lumMod val="75000"/>
                  </a:schemeClr>
                </a:solidFill>
              </a:rPr>
              <a:t>Auth</a:t>
            </a:r>
            <a:r>
              <a:rPr lang="en-US" sz="7100" dirty="0" smtClean="0">
                <a:solidFill>
                  <a:schemeClr val="accent2">
                    <a:lumMod val="75000"/>
                  </a:schemeClr>
                </a:solidFill>
              </a:rPr>
              <a:t>  Day </a:t>
            </a:r>
            <a:r>
              <a:rPr lang="en-US" sz="7100" dirty="0">
                <a:solidFill>
                  <a:schemeClr val="accent2">
                    <a:lumMod val="75000"/>
                  </a:schemeClr>
                </a:solidFill>
              </a:rPr>
              <a:t>L</a:t>
            </a:r>
            <a:r>
              <a:rPr lang="en-US" sz="7100" dirty="0" smtClean="0">
                <a:solidFill>
                  <a:schemeClr val="accent2">
                    <a:lumMod val="75000"/>
                  </a:schemeClr>
                </a:solidFill>
              </a:rPr>
              <a:t>ife </a:t>
            </a:r>
            <a:r>
              <a:rPr lang="en-US" sz="7100" dirty="0">
                <a:solidFill>
                  <a:schemeClr val="accent2">
                    <a:lumMod val="75000"/>
                  </a:schemeClr>
                </a:solidFill>
              </a:rPr>
              <a:t>S</a:t>
            </a:r>
            <a:r>
              <a:rPr lang="en-US" sz="7100" dirty="0" smtClean="0">
                <a:solidFill>
                  <a:schemeClr val="accent2">
                    <a:lumMod val="75000"/>
                  </a:schemeClr>
                </a:solidFill>
              </a:rPr>
              <a:t>kills Camp for Children aged from 6 to 12 years old (September 2016)</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77134680"/>
              </p:ext>
            </p:extLst>
          </p:nvPr>
        </p:nvGraphicFramePr>
        <p:xfrm>
          <a:off x="175683" y="274637"/>
          <a:ext cx="8900584" cy="1537229"/>
        </p:xfrm>
        <a:graphic>
          <a:graphicData uri="http://schemas.openxmlformats.org/presentationml/2006/ole">
            <mc:AlternateContent xmlns:mc="http://schemas.openxmlformats.org/markup-compatibility/2006">
              <mc:Choice xmlns:v="urn:schemas-microsoft-com:vml" Requires="v">
                <p:oleObj spid="_x0000_s8237" name="Document" r:id="rId6" imgW="5981700" imgH="1168400" progId="Word.Document.12">
                  <p:embed/>
                </p:oleObj>
              </mc:Choice>
              <mc:Fallback>
                <p:oleObj name="Document" r:id="rId6" imgW="5981700" imgH="1168400" progId="Word.Document.12">
                  <p:embed/>
                  <p:pic>
                    <p:nvPicPr>
                      <p:cNvPr id="0" name=""/>
                      <p:cNvPicPr/>
                      <p:nvPr/>
                    </p:nvPicPr>
                    <p:blipFill>
                      <a:blip r:embed="rId7"/>
                      <a:stretch>
                        <a:fillRect/>
                      </a:stretch>
                    </p:blipFill>
                    <p:spPr>
                      <a:xfrm>
                        <a:off x="175683" y="274637"/>
                        <a:ext cx="8900584" cy="1537229"/>
                      </a:xfrm>
                      <a:prstGeom prst="rect">
                        <a:avLst/>
                      </a:prstGeom>
                    </p:spPr>
                  </p:pic>
                </p:oleObj>
              </mc:Fallback>
            </mc:AlternateContent>
          </a:graphicData>
        </a:graphic>
      </p:graphicFrame>
      <p:pic>
        <p:nvPicPr>
          <p:cNvPr id="5" name="Picture 4"/>
          <p:cNvPicPr>
            <a:picLocks noChangeAspect="1"/>
          </p:cNvPicPr>
          <p:nvPr/>
        </p:nvPicPr>
        <p:blipFill>
          <a:blip r:embed="rId8"/>
          <a:stretch>
            <a:fillRect/>
          </a:stretch>
        </p:blipFill>
        <p:spPr>
          <a:xfrm>
            <a:off x="4516050" y="3115730"/>
            <a:ext cx="4306215" cy="3369737"/>
          </a:xfrm>
          <a:prstGeom prst="rect">
            <a:avLst/>
          </a:prstGeom>
        </p:spPr>
      </p:pic>
      <p:sp>
        <p:nvSpPr>
          <p:cNvPr id="8" name="TextBox 7"/>
          <p:cNvSpPr txBox="1"/>
          <p:nvPr/>
        </p:nvSpPr>
        <p:spPr>
          <a:xfrm>
            <a:off x="1303866" y="3115730"/>
            <a:ext cx="2150533" cy="3416320"/>
          </a:xfrm>
          <a:prstGeom prst="rect">
            <a:avLst/>
          </a:prstGeom>
          <a:noFill/>
        </p:spPr>
        <p:txBody>
          <a:bodyPr wrap="square" rtlCol="0">
            <a:spAutoFit/>
          </a:bodyPr>
          <a:lstStyle/>
          <a:p>
            <a:pPr marL="285750" indent="-285750">
              <a:buFont typeface="Arial"/>
              <a:buChar char="•"/>
            </a:pPr>
            <a:r>
              <a:rPr lang="en-US" dirty="0" smtClean="0"/>
              <a:t>Goal setting </a:t>
            </a:r>
          </a:p>
          <a:p>
            <a:pPr marL="285750" indent="-285750">
              <a:buFont typeface="Arial"/>
              <a:buChar char="•"/>
            </a:pPr>
            <a:r>
              <a:rPr lang="en-US" dirty="0" smtClean="0"/>
              <a:t>Socialization  </a:t>
            </a:r>
          </a:p>
          <a:p>
            <a:pPr marL="285750" indent="-285750">
              <a:buFont typeface="Arial"/>
              <a:buChar char="•"/>
            </a:pPr>
            <a:r>
              <a:rPr lang="en-US" dirty="0" smtClean="0"/>
              <a:t>Music </a:t>
            </a:r>
          </a:p>
          <a:p>
            <a:pPr marL="285750" indent="-285750">
              <a:buFont typeface="Arial"/>
              <a:buChar char="•"/>
            </a:pPr>
            <a:r>
              <a:rPr lang="en-US" dirty="0" smtClean="0"/>
              <a:t>Diet</a:t>
            </a:r>
          </a:p>
          <a:p>
            <a:pPr marL="285750" indent="-285750">
              <a:buFont typeface="Arial"/>
              <a:buChar char="•"/>
            </a:pPr>
            <a:r>
              <a:rPr lang="en-US" dirty="0" smtClean="0"/>
              <a:t>Cooking </a:t>
            </a:r>
          </a:p>
          <a:p>
            <a:pPr marL="285750" indent="-285750">
              <a:buFont typeface="Arial"/>
              <a:buChar char="•"/>
            </a:pPr>
            <a:r>
              <a:rPr lang="en-US" dirty="0" smtClean="0"/>
              <a:t>Swimming </a:t>
            </a:r>
          </a:p>
          <a:p>
            <a:pPr marL="285750" indent="-285750">
              <a:buFont typeface="Arial"/>
              <a:buChar char="•"/>
            </a:pPr>
            <a:r>
              <a:rPr lang="en-US" dirty="0" smtClean="0"/>
              <a:t>Natural magic </a:t>
            </a:r>
          </a:p>
          <a:p>
            <a:pPr marL="285750" indent="-285750">
              <a:buFont typeface="Arial"/>
              <a:buChar char="•"/>
            </a:pPr>
            <a:r>
              <a:rPr lang="en-US" dirty="0" smtClean="0"/>
              <a:t>Camping, living in nature </a:t>
            </a:r>
          </a:p>
          <a:p>
            <a:pPr marL="285750" indent="-285750">
              <a:buFont typeface="Arial"/>
              <a:buChar char="•"/>
            </a:pPr>
            <a:endParaRPr lang="en-US" dirty="0" smtClean="0"/>
          </a:p>
          <a:p>
            <a:pPr marL="285750" indent="-285750">
              <a:buFont typeface="Arial"/>
              <a:buChar char="•"/>
            </a:pPr>
            <a:endParaRPr lang="en-US" dirty="0" smtClean="0"/>
          </a:p>
          <a:p>
            <a:endParaRPr lang="en-US" dirty="0"/>
          </a:p>
        </p:txBody>
      </p:sp>
      <p:pic>
        <p:nvPicPr>
          <p:cNvPr id="7" name="Picture 6"/>
          <p:cNvPicPr>
            <a:picLocks noChangeAspect="1"/>
          </p:cNvPicPr>
          <p:nvPr/>
        </p:nvPicPr>
        <p:blipFill>
          <a:blip r:embed="rId9"/>
          <a:stretch>
            <a:fillRect/>
          </a:stretch>
        </p:blipFill>
        <p:spPr>
          <a:xfrm>
            <a:off x="0" y="5657102"/>
            <a:ext cx="1625600" cy="1200898"/>
          </a:xfrm>
          <a:prstGeom prst="rect">
            <a:avLst/>
          </a:prstGeom>
        </p:spPr>
      </p:pic>
    </p:spTree>
    <p:extLst>
      <p:ext uri="{BB962C8B-B14F-4D97-AF65-F5344CB8AC3E}">
        <p14:creationId xmlns:p14="http://schemas.microsoft.com/office/powerpoint/2010/main" val="739615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688330019"/>
              </p:ext>
            </p:extLst>
          </p:nvPr>
        </p:nvGraphicFramePr>
        <p:xfrm>
          <a:off x="5562600" y="2104494"/>
          <a:ext cx="3289300" cy="45630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Γράφημα 1"/>
          <p:cNvGraphicFramePr>
            <a:graphicFrameLocks/>
          </p:cNvGraphicFramePr>
          <p:nvPr>
            <p:extLst>
              <p:ext uri="{D42A27DB-BD31-4B8C-83A1-F6EECF244321}">
                <p14:modId xmlns:p14="http://schemas.microsoft.com/office/powerpoint/2010/main" val="1558482077"/>
              </p:ext>
            </p:extLst>
          </p:nvPr>
        </p:nvGraphicFramePr>
        <p:xfrm>
          <a:off x="355601" y="3467100"/>
          <a:ext cx="4902200" cy="320040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p:txBody>
          <a:bodyPr/>
          <a:lstStyle/>
          <a:p>
            <a:r>
              <a:rPr lang="el-GR" dirty="0" smtClean="0"/>
              <a:t>  </a:t>
            </a:r>
            <a:endParaRPr lang="en-US" dirty="0"/>
          </a:p>
        </p:txBody>
      </p:sp>
      <p:sp>
        <p:nvSpPr>
          <p:cNvPr id="3" name="Content Placeholder 2"/>
          <p:cNvSpPr>
            <a:spLocks noGrp="1"/>
          </p:cNvSpPr>
          <p:nvPr>
            <p:ph idx="1"/>
          </p:nvPr>
        </p:nvSpPr>
        <p:spPr>
          <a:xfrm>
            <a:off x="457200" y="1845732"/>
            <a:ext cx="4436533" cy="1270001"/>
          </a:xfrm>
        </p:spPr>
        <p:txBody>
          <a:bodyPr>
            <a:normAutofit fontScale="32500" lnSpcReduction="20000"/>
          </a:bodyPr>
          <a:lstStyle/>
          <a:p>
            <a:pPr marL="0" indent="0">
              <a:buNone/>
            </a:pPr>
            <a:r>
              <a:rPr lang="en-US" sz="7100" dirty="0" smtClean="0">
                <a:solidFill>
                  <a:schemeClr val="accent2">
                    <a:lumMod val="75000"/>
                  </a:schemeClr>
                </a:solidFill>
              </a:rPr>
              <a:t>Educational school Tours (visits) to the </a:t>
            </a:r>
            <a:r>
              <a:rPr lang="en-US" sz="7100" dirty="0" err="1" smtClean="0">
                <a:solidFill>
                  <a:schemeClr val="accent2">
                    <a:lumMod val="75000"/>
                  </a:schemeClr>
                </a:solidFill>
              </a:rPr>
              <a:t>Auth</a:t>
            </a:r>
            <a:r>
              <a:rPr lang="en-US" sz="7100" dirty="0" smtClean="0">
                <a:solidFill>
                  <a:schemeClr val="accent2">
                    <a:lumMod val="75000"/>
                  </a:schemeClr>
                </a:solidFill>
              </a:rPr>
              <a:t> S.C.  (September 2015 – June 2016)</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50553389"/>
              </p:ext>
            </p:extLst>
          </p:nvPr>
        </p:nvGraphicFramePr>
        <p:xfrm>
          <a:off x="175683" y="274637"/>
          <a:ext cx="8900584" cy="1537229"/>
        </p:xfrm>
        <a:graphic>
          <a:graphicData uri="http://schemas.openxmlformats.org/presentationml/2006/ole">
            <mc:AlternateContent xmlns:mc="http://schemas.openxmlformats.org/markup-compatibility/2006">
              <mc:Choice xmlns:v="urn:schemas-microsoft-com:vml" Requires="v">
                <p:oleObj spid="_x0000_s10283" name="Document" r:id="rId7" imgW="5981700" imgH="1168400" progId="Word.Document.12">
                  <p:embed/>
                </p:oleObj>
              </mc:Choice>
              <mc:Fallback>
                <p:oleObj name="Document" r:id="rId7" imgW="5981700" imgH="1168400" progId="Word.Document.12">
                  <p:embed/>
                  <p:pic>
                    <p:nvPicPr>
                      <p:cNvPr id="0" name=""/>
                      <p:cNvPicPr/>
                      <p:nvPr/>
                    </p:nvPicPr>
                    <p:blipFill>
                      <a:blip r:embed="rId8"/>
                      <a:stretch>
                        <a:fillRect/>
                      </a:stretch>
                    </p:blipFill>
                    <p:spPr>
                      <a:xfrm>
                        <a:off x="175683" y="274637"/>
                        <a:ext cx="8900584" cy="1537229"/>
                      </a:xfrm>
                      <a:prstGeom prst="rect">
                        <a:avLst/>
                      </a:prstGeom>
                    </p:spPr>
                  </p:pic>
                </p:oleObj>
              </mc:Fallback>
            </mc:AlternateContent>
          </a:graphicData>
        </a:graphic>
      </p:graphicFrame>
      <p:pic>
        <p:nvPicPr>
          <p:cNvPr id="6" name="Picture 5"/>
          <p:cNvPicPr>
            <a:picLocks noChangeAspect="1"/>
          </p:cNvPicPr>
          <p:nvPr/>
        </p:nvPicPr>
        <p:blipFill>
          <a:blip r:embed="rId9"/>
          <a:stretch>
            <a:fillRect/>
          </a:stretch>
        </p:blipFill>
        <p:spPr>
          <a:xfrm>
            <a:off x="5435600" y="1981200"/>
            <a:ext cx="3640667" cy="4876800"/>
          </a:xfrm>
          <a:prstGeom prst="rect">
            <a:avLst/>
          </a:prstGeom>
        </p:spPr>
      </p:pic>
      <p:pic>
        <p:nvPicPr>
          <p:cNvPr id="7" name="Picture 6"/>
          <p:cNvPicPr>
            <a:picLocks noChangeAspect="1"/>
          </p:cNvPicPr>
          <p:nvPr/>
        </p:nvPicPr>
        <p:blipFill>
          <a:blip r:embed="rId10"/>
          <a:stretch>
            <a:fillRect/>
          </a:stretch>
        </p:blipFill>
        <p:spPr>
          <a:xfrm>
            <a:off x="175683" y="3115733"/>
            <a:ext cx="5259917" cy="3865033"/>
          </a:xfrm>
          <a:prstGeom prst="rect">
            <a:avLst/>
          </a:prstGeom>
        </p:spPr>
      </p:pic>
    </p:spTree>
    <p:extLst>
      <p:ext uri="{BB962C8B-B14F-4D97-AF65-F5344CB8AC3E}">
        <p14:creationId xmlns:p14="http://schemas.microsoft.com/office/powerpoint/2010/main" val="2828082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1030808.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261865" y="772549"/>
            <a:ext cx="8424935" cy="5656622"/>
          </a:xfrm>
        </p:spPr>
      </p:pic>
    </p:spTree>
    <p:extLst>
      <p:ext uri="{BB962C8B-B14F-4D97-AF65-F5344CB8AC3E}">
        <p14:creationId xmlns:p14="http://schemas.microsoft.com/office/powerpoint/2010/main" val="1604935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671944192"/>
              </p:ext>
            </p:extLst>
          </p:nvPr>
        </p:nvGraphicFramePr>
        <p:xfrm>
          <a:off x="1447114" y="552378"/>
          <a:ext cx="6166873" cy="2987235"/>
        </p:xfrm>
        <a:graphic>
          <a:graphicData uri="http://schemas.openxmlformats.org/presentationml/2006/ole">
            <mc:AlternateContent xmlns:mc="http://schemas.openxmlformats.org/markup-compatibility/2006">
              <mc:Choice xmlns:v="urn:schemas-microsoft-com:vml" Requires="v">
                <p:oleObj spid="_x0000_s11288" name="Document" r:id="rId5" imgW="5981700" imgH="3111500" progId="Word.Document.12">
                  <p:embed/>
                </p:oleObj>
              </mc:Choice>
              <mc:Fallback>
                <p:oleObj name="Document" r:id="rId5" imgW="5981700" imgH="3111500" progId="Word.Document.12">
                  <p:embed/>
                  <p:pic>
                    <p:nvPicPr>
                      <p:cNvPr id="0" name=""/>
                      <p:cNvPicPr/>
                      <p:nvPr/>
                    </p:nvPicPr>
                    <p:blipFill>
                      <a:blip r:embed="rId6"/>
                      <a:stretch>
                        <a:fillRect/>
                      </a:stretch>
                    </p:blipFill>
                    <p:spPr>
                      <a:xfrm>
                        <a:off x="1447114" y="552378"/>
                        <a:ext cx="6166873" cy="2987235"/>
                      </a:xfrm>
                      <a:prstGeom prst="rect">
                        <a:avLst/>
                      </a:prstGeom>
                    </p:spPr>
                  </p:pic>
                </p:oleObj>
              </mc:Fallback>
            </mc:AlternateContent>
          </a:graphicData>
        </a:graphic>
      </p:graphicFrame>
      <p:pic>
        <p:nvPicPr>
          <p:cNvPr id="3" name="Picture 2" descr="P103083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113" y="3539613"/>
            <a:ext cx="6628735" cy="3318387"/>
          </a:xfrm>
          <a:prstGeom prst="rect">
            <a:avLst/>
          </a:prstGeom>
        </p:spPr>
      </p:pic>
    </p:spTree>
    <p:extLst>
      <p:ext uri="{BB962C8B-B14F-4D97-AF65-F5344CB8AC3E}">
        <p14:creationId xmlns:p14="http://schemas.microsoft.com/office/powerpoint/2010/main" val="24552820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615</TotalTime>
  <Words>939</Words>
  <Application>Microsoft Macintosh PowerPoint</Application>
  <PresentationFormat>On-screen Show (4:3)</PresentationFormat>
  <Paragraphs>66</Paragraphs>
  <Slides>9</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Office Theme</vt:lpstr>
      <vt:lpstr>Document</vt:lpstr>
      <vt:lpstr>  Aristotle University Sports Centre  in partnership with  Department of Physical Education and Exercise Science of  Aristotle University of Thessaloniki.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Company>Ακις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Ακις</dc:creator>
  <cp:lastModifiedBy>user Ακις</cp:lastModifiedBy>
  <cp:revision>53</cp:revision>
  <cp:lastPrinted>2016-01-27T06:37:57Z</cp:lastPrinted>
  <dcterms:created xsi:type="dcterms:W3CDTF">2015-12-03T10:12:18Z</dcterms:created>
  <dcterms:modified xsi:type="dcterms:W3CDTF">2016-02-01T02:14:54Z</dcterms:modified>
</cp:coreProperties>
</file>