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74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0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2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EAED-D4DD-4B9E-9444-76F40B24DB5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A1C7-8486-45F5-8C73-07835E16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hyperlink" Target="http://www3.gobiernodecanarias.org/medusa/ecoescuela/redec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hyperlink" Target="http://www.gobiernodecanarias.org/educacion/web/programas-redes-educativas/redes-educativas/rceps/que-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hyperlink" Target="http://www.afpe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emf"/><Relationship Id="rId9" Type="http://schemas.openxmlformats.org/officeDocument/2006/relationships/hyperlink" Target="http://www.pdhpeta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hyperlink" Target="http://www.fiepeurope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emf"/><Relationship Id="rId9" Type="http://schemas.openxmlformats.org/officeDocument/2006/relationships/hyperlink" Target="http://www.eupea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hyperlink" Target="https://www.icsspe.org/content/promoting-quality-physical-educ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hyperlink" Target="https://www.google.es/?gfe_rd=cr&amp;ei=jZiuVtKZLe-s8wfJxJWoCg&amp;gws_rd=ssl#q=PE++journ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docs.google.com/forms/d/1VQhwuPozLb7byPeqcUZKXHhilb0UY1ipOPr8E6mhZxk/viewform?c=0&amp;w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Pupil Health &amp; Well-Being — an Education Priority 4 Europe’s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Dissemination plan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03" y="4509120"/>
            <a:ext cx="5286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6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Dissemination:</a:t>
            </a:r>
          </a:p>
          <a:p>
            <a:r>
              <a:rPr lang="en-US" dirty="0" smtClean="0"/>
              <a:t>1. list of stakeholders per each country</a:t>
            </a:r>
          </a:p>
          <a:p>
            <a:r>
              <a:rPr lang="en-US" dirty="0" smtClean="0"/>
              <a:t>2. list of journals/ conferences 2016- 2018</a:t>
            </a:r>
          </a:p>
          <a:p>
            <a:r>
              <a:rPr lang="en-US" dirty="0" smtClean="0"/>
              <a:t>3. school networks</a:t>
            </a:r>
          </a:p>
          <a:p>
            <a:r>
              <a:rPr lang="en-US" dirty="0" smtClean="0"/>
              <a:t>4. local/ national authorities</a:t>
            </a:r>
          </a:p>
          <a:p>
            <a:r>
              <a:rPr lang="en-US" dirty="0" smtClean="0"/>
              <a:t>5. mailing list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11268" r="14861" b="4830"/>
          <a:stretch/>
        </p:blipFill>
        <p:spPr bwMode="auto">
          <a:xfrm>
            <a:off x="1115616" y="1608013"/>
            <a:ext cx="688380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0577" r="21133" b="4891"/>
          <a:stretch/>
        </p:blipFill>
        <p:spPr bwMode="auto">
          <a:xfrm>
            <a:off x="683568" y="1596328"/>
            <a:ext cx="7200799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6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66" y="256619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 r="11923" b="5992"/>
          <a:stretch/>
        </p:blipFill>
        <p:spPr bwMode="auto">
          <a:xfrm>
            <a:off x="23129" y="1444619"/>
            <a:ext cx="511763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 r="1961" b="4580"/>
          <a:stretch/>
        </p:blipFill>
        <p:spPr bwMode="auto">
          <a:xfrm>
            <a:off x="3321814" y="3044128"/>
            <a:ext cx="554116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1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66" y="256619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8192" r="7850" b="6094"/>
          <a:stretch/>
        </p:blipFill>
        <p:spPr bwMode="auto">
          <a:xfrm>
            <a:off x="179512" y="1444619"/>
            <a:ext cx="5098472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9849" r="5267" b="4988"/>
          <a:stretch/>
        </p:blipFill>
        <p:spPr bwMode="auto">
          <a:xfrm>
            <a:off x="3851920" y="3122892"/>
            <a:ext cx="4959928" cy="262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5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66" y="256619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10577" r="1923" b="4893"/>
          <a:stretch/>
        </p:blipFill>
        <p:spPr bwMode="auto">
          <a:xfrm>
            <a:off x="424136" y="1772816"/>
            <a:ext cx="5418000" cy="371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66" y="256619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10578" r="14439" b="6250"/>
          <a:stretch/>
        </p:blipFill>
        <p:spPr bwMode="auto">
          <a:xfrm>
            <a:off x="971600" y="1734732"/>
            <a:ext cx="5850000" cy="376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Dissemination plan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1. the Logo</a:t>
            </a:r>
          </a:p>
          <a:p>
            <a:r>
              <a:rPr lang="en-US" dirty="0" smtClean="0"/>
              <a:t>2. the website</a:t>
            </a:r>
          </a:p>
          <a:p>
            <a:r>
              <a:rPr lang="en-US" dirty="0" smtClean="0"/>
              <a:t>3. project fact sheet </a:t>
            </a:r>
          </a:p>
          <a:p>
            <a:r>
              <a:rPr lang="en-US" dirty="0"/>
              <a:t>4</a:t>
            </a:r>
            <a:r>
              <a:rPr lang="en-US" dirty="0" smtClean="0"/>
              <a:t>. press release</a:t>
            </a:r>
          </a:p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youtube</a:t>
            </a:r>
            <a:r>
              <a:rPr lang="en-US" dirty="0" smtClean="0"/>
              <a:t> channel</a:t>
            </a:r>
          </a:p>
          <a:p>
            <a:r>
              <a:rPr lang="en-US" dirty="0" smtClean="0"/>
              <a:t>6. social media</a:t>
            </a:r>
          </a:p>
          <a:p>
            <a:r>
              <a:rPr lang="en-US" dirty="0" smtClean="0"/>
              <a:t>7. PE associations </a:t>
            </a:r>
          </a:p>
          <a:p>
            <a:r>
              <a:rPr lang="en-US" b="1" dirty="0" smtClean="0"/>
              <a:t>Collaborative input:</a:t>
            </a:r>
          </a:p>
          <a:p>
            <a:r>
              <a:rPr lang="en-US" dirty="0" smtClean="0"/>
              <a:t>Conference/workshop attendance.</a:t>
            </a:r>
          </a:p>
          <a:p>
            <a:r>
              <a:rPr lang="en-US" dirty="0" smtClean="0"/>
              <a:t>Training events.</a:t>
            </a:r>
          </a:p>
          <a:p>
            <a:r>
              <a:rPr lang="en-US" dirty="0" smtClean="0"/>
              <a:t>Project publicity/ journals</a:t>
            </a:r>
          </a:p>
          <a:p>
            <a:r>
              <a:rPr lang="en-US" dirty="0" smtClean="0"/>
              <a:t>Other activities.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 ensure wide reaching impact.</a:t>
            </a:r>
          </a:p>
          <a:p>
            <a:r>
              <a:rPr lang="en-US" b="1" dirty="0" smtClean="0"/>
              <a:t>1. stakeholders </a:t>
            </a:r>
            <a:r>
              <a:rPr lang="en-US" dirty="0" smtClean="0"/>
              <a:t>( invite to training)= </a:t>
            </a:r>
          </a:p>
          <a:p>
            <a:r>
              <a:rPr lang="en-US" dirty="0" smtClean="0"/>
              <a:t>Shared= revised= re- used</a:t>
            </a:r>
          </a:p>
          <a:p>
            <a:r>
              <a:rPr lang="en-US" dirty="0" smtClean="0"/>
              <a:t>Open access</a:t>
            </a:r>
          </a:p>
          <a:p>
            <a:r>
              <a:rPr lang="en-US" dirty="0" smtClean="0"/>
              <a:t>Establish social media presence; </a:t>
            </a:r>
          </a:p>
          <a:p>
            <a:r>
              <a:rPr lang="en-US" dirty="0" smtClean="0"/>
              <a:t>Posters at relevant conferences presenting project objectives</a:t>
            </a:r>
          </a:p>
          <a:p>
            <a:r>
              <a:rPr lang="en-US" dirty="0" smtClean="0"/>
              <a:t>Test communication channels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4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All materials</a:t>
            </a:r>
            <a:r>
              <a:rPr lang="en-US" i="1" dirty="0" smtClean="0"/>
              <a:t>, teacher lesson plans, on line resources, Power Point presentations, case studies, video tutorials, guidance materials and advice for </a:t>
            </a:r>
            <a:r>
              <a:rPr lang="en-US" b="1" i="1" dirty="0" smtClean="0"/>
              <a:t>local decision-makers </a:t>
            </a:r>
            <a:r>
              <a:rPr lang="en-US" i="1" dirty="0" smtClean="0"/>
              <a:t>(e.g. Deans, Learning &amp; Teaching leaders, Heads and School Governors, LA advisers) that comprise each module will be published on our project web site and </a:t>
            </a:r>
            <a:r>
              <a:rPr lang="en-US" b="1" i="1" dirty="0" smtClean="0"/>
              <a:t>freely available </a:t>
            </a:r>
            <a:r>
              <a:rPr lang="en-US" i="1" dirty="0" smtClean="0"/>
              <a:t>for any schools/ school staff wishing to utilize them to develop a whole school, inclusive approach to Pupil Health and well-being.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/>
                <a:cs typeface="Times New Roman"/>
              </a:rPr>
              <a:t>We produce </a:t>
            </a:r>
            <a:r>
              <a:rPr lang="en-GB" b="1" dirty="0">
                <a:ea typeface="Calibri"/>
                <a:cs typeface="Times New Roman"/>
              </a:rPr>
              <a:t>INTELLECTUAL </a:t>
            </a:r>
            <a:r>
              <a:rPr lang="en-GB" b="1" dirty="0" smtClean="0">
                <a:ea typeface="Calibri"/>
                <a:cs typeface="Times New Roman"/>
              </a:rPr>
              <a:t>OUTCOMES.</a:t>
            </a:r>
            <a:endParaRPr lang="en-US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/>
                <a:cs typeface="Times New Roman"/>
              </a:rPr>
              <a:t>We publicize them at </a:t>
            </a:r>
            <a:r>
              <a:rPr lang="en-GB" b="1" dirty="0">
                <a:ea typeface="Calibri"/>
                <a:cs typeface="Times New Roman"/>
              </a:rPr>
              <a:t>MULTIPLIER </a:t>
            </a:r>
            <a:r>
              <a:rPr lang="en-GB" b="1" dirty="0" smtClean="0">
                <a:ea typeface="Calibri"/>
                <a:cs typeface="Times New Roman"/>
              </a:rPr>
              <a:t>EVENTS.</a:t>
            </a:r>
            <a:endParaRPr lang="en-US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/>
                <a:cs typeface="Times New Roman"/>
              </a:rPr>
              <a:t>We run a </a:t>
            </a:r>
            <a:r>
              <a:rPr lang="en-GB" b="1" dirty="0">
                <a:ea typeface="Calibri"/>
                <a:cs typeface="Times New Roman"/>
              </a:rPr>
              <a:t>TRAINING ACTIVITY </a:t>
            </a:r>
            <a:r>
              <a:rPr lang="en-GB" dirty="0">
                <a:ea typeface="Calibri"/>
                <a:cs typeface="Times New Roman"/>
              </a:rPr>
              <a:t>in June 2017 to refine a training course for others and train our own partners’ teams to live the ‘whole school/ whole pupil’ approach to Health and Well Being for All.</a:t>
            </a:r>
            <a:endParaRPr lang="en-US" dirty="0">
              <a:ea typeface="Calibri"/>
              <a:cs typeface="Times New Roman"/>
            </a:endParaRPr>
          </a:p>
          <a:p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TARGET GROUPS</a:t>
            </a:r>
          </a:p>
          <a:p>
            <a:r>
              <a:rPr lang="en-US" dirty="0" smtClean="0"/>
              <a:t>Current/ future teachers</a:t>
            </a:r>
          </a:p>
          <a:p>
            <a:r>
              <a:rPr lang="en-US" dirty="0" smtClean="0">
                <a:hlinkClick r:id="rId2"/>
              </a:rPr>
              <a:t>Needs analysis </a:t>
            </a:r>
            <a:endParaRPr lang="en-US" dirty="0" smtClean="0"/>
          </a:p>
          <a:p>
            <a:r>
              <a:rPr lang="en-US" dirty="0" smtClean="0"/>
              <a:t>Research project managers</a:t>
            </a:r>
          </a:p>
          <a:p>
            <a:r>
              <a:rPr lang="en-US" dirty="0" smtClean="0"/>
              <a:t>Teacher Training faculties</a:t>
            </a:r>
          </a:p>
          <a:p>
            <a:r>
              <a:rPr lang="en-US" dirty="0" smtClean="0"/>
              <a:t>UPDATES ON A REGULAR BASIS:</a:t>
            </a:r>
          </a:p>
          <a:p>
            <a:r>
              <a:rPr lang="en-US" dirty="0" smtClean="0"/>
              <a:t>Identifying and informing about dissemination opportunities</a:t>
            </a:r>
          </a:p>
          <a:p>
            <a:r>
              <a:rPr lang="en-US" dirty="0" smtClean="0"/>
              <a:t>Networking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>
                <a:ea typeface="Calibri"/>
                <a:cs typeface="Times New Roman"/>
              </a:rPr>
              <a:t>Each University partner </a:t>
            </a:r>
            <a:r>
              <a:rPr lang="en-GB" i="1" dirty="0">
                <a:ea typeface="Calibri"/>
                <a:cs typeface="Times New Roman"/>
              </a:rPr>
              <a:t>will publish </a:t>
            </a:r>
            <a:r>
              <a:rPr lang="en-GB" b="1" i="1" dirty="0">
                <a:ea typeface="Calibri"/>
                <a:cs typeface="Times New Roman"/>
              </a:rPr>
              <a:t>2 Journal Articles </a:t>
            </a:r>
            <a:r>
              <a:rPr lang="en-GB" i="1" dirty="0">
                <a:ea typeface="Calibri"/>
                <a:cs typeface="Times New Roman"/>
              </a:rPr>
              <a:t>by the end of the second year of the project.   (e.g.  bi-annual TEAN -- Teacher Education Advancement Network Journal and Conference, Conferences of the European (FEPSAC) and International (ISSP) </a:t>
            </a:r>
            <a:r>
              <a:rPr lang="en-GB" i="1" dirty="0" err="1">
                <a:ea typeface="Calibri"/>
                <a:cs typeface="Times New Roman"/>
              </a:rPr>
              <a:t>Assoc</a:t>
            </a:r>
            <a:r>
              <a:rPr lang="en-GB" i="1" dirty="0">
                <a:ea typeface="Calibri"/>
                <a:cs typeface="Times New Roman"/>
              </a:rPr>
              <a:t> of Sport Psychology, Northern Greece Association of PE teachers, European Physical Education Review, Journal of health/Journal of School Psychology.) </a:t>
            </a:r>
            <a:endParaRPr lang="en-US" i="1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7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/>
              <a:t>60 Trainee Teachers </a:t>
            </a:r>
            <a:r>
              <a:rPr lang="en-US" sz="4800" dirty="0" smtClean="0"/>
              <a:t>from each of the ES and UK University partners each year and </a:t>
            </a:r>
            <a:r>
              <a:rPr lang="en-US" sz="4800" b="1" dirty="0" smtClean="0"/>
              <a:t>200 </a:t>
            </a:r>
            <a:r>
              <a:rPr lang="en-US" sz="4800" dirty="0" smtClean="0"/>
              <a:t>each year from the GR University partner involved in the </a:t>
            </a:r>
            <a:r>
              <a:rPr lang="en-US" sz="4800" dirty="0" err="1" smtClean="0"/>
              <a:t>trialling</a:t>
            </a:r>
            <a:r>
              <a:rPr lang="en-US" sz="4800" dirty="0" smtClean="0"/>
              <a:t> of the University teacher training module outcomes developed by this project. </a:t>
            </a:r>
          </a:p>
          <a:p>
            <a:endParaRPr lang="en-US" sz="4800" dirty="0" smtClean="0"/>
          </a:p>
          <a:p>
            <a:r>
              <a:rPr lang="en-US" sz="4800" b="1" dirty="0" smtClean="0"/>
              <a:t>60</a:t>
            </a:r>
            <a:r>
              <a:rPr lang="en-US" sz="4800" dirty="0" smtClean="0"/>
              <a:t> invited teachers from schools not in our partnership at local dissemination/ multiplier events (</a:t>
            </a:r>
            <a:r>
              <a:rPr lang="en-US" sz="4800" b="1" dirty="0" smtClean="0"/>
              <a:t>20</a:t>
            </a:r>
            <a:r>
              <a:rPr lang="en-US" sz="4800" dirty="0" smtClean="0"/>
              <a:t> in each region).</a:t>
            </a:r>
          </a:p>
          <a:p>
            <a:endParaRPr lang="en-US" sz="4800" dirty="0" smtClean="0"/>
          </a:p>
          <a:p>
            <a:r>
              <a:rPr lang="en-US" sz="4800" b="1" dirty="0" smtClean="0"/>
              <a:t>60</a:t>
            </a:r>
            <a:r>
              <a:rPr lang="en-US" sz="4800" dirty="0" smtClean="0"/>
              <a:t> trainee teachers mobile to our partner regions -- supported by Erasmus (University mobility) funding or other grants additional to this project if applications are successful (</a:t>
            </a:r>
            <a:r>
              <a:rPr lang="en-US" sz="4800" b="1" dirty="0" smtClean="0"/>
              <a:t>20 f</a:t>
            </a:r>
            <a:r>
              <a:rPr lang="en-US" sz="4800" dirty="0" smtClean="0"/>
              <a:t>rom each University).</a:t>
            </a:r>
          </a:p>
          <a:p>
            <a:endParaRPr lang="en-US" sz="4800" dirty="0" smtClean="0"/>
          </a:p>
          <a:p>
            <a:r>
              <a:rPr lang="en-US" sz="4800" b="1" dirty="0" smtClean="0"/>
              <a:t>2000 </a:t>
            </a:r>
            <a:r>
              <a:rPr lang="en-US" sz="4800" dirty="0" smtClean="0"/>
              <a:t>pupils that trainee teachers involved in this project come in touch with in schools during their school placements (100 each connected to each Trainee Teacher) </a:t>
            </a:r>
          </a:p>
          <a:p>
            <a:endParaRPr lang="en-US" sz="4800" dirty="0" smtClean="0"/>
          </a:p>
          <a:p>
            <a:r>
              <a:rPr lang="en-US" sz="4800" dirty="0" smtClean="0"/>
              <a:t>Local Greek teachers will be involved in a Multiplier Event delivered by all 3 countries as part of our 3rd Transnational Meeting in </a:t>
            </a:r>
            <a:r>
              <a:rPr lang="en-US" sz="4800" dirty="0" err="1" smtClean="0"/>
              <a:t>Thessaloníki</a:t>
            </a:r>
            <a:r>
              <a:rPr lang="en-US" sz="4800" dirty="0" smtClean="0"/>
              <a:t> and will provide feedback on the developing training module outcomes we will present to them.  We expect </a:t>
            </a:r>
            <a:r>
              <a:rPr lang="en-US" sz="4800" b="1" dirty="0" smtClean="0"/>
              <a:t>35 t</a:t>
            </a:r>
            <a:r>
              <a:rPr lang="en-US" sz="4800" dirty="0" smtClean="0"/>
              <a:t>eachers not attached to the project to attend.  </a:t>
            </a:r>
          </a:p>
          <a:p>
            <a:endParaRPr lang="en-US" sz="4800" dirty="0" smtClean="0"/>
          </a:p>
          <a:p>
            <a:r>
              <a:rPr lang="en-US" sz="4800" b="1" dirty="0" smtClean="0"/>
              <a:t>24</a:t>
            </a:r>
            <a:r>
              <a:rPr lang="en-US" sz="4800" dirty="0" smtClean="0"/>
              <a:t> school teachers at training event where we roll out the training for teachers in Spain in 2017 --16 from UK and GR to get funding from this grant to participate, 8 from Spain partner schools not funded as they will be local... and in addition, we hope to have some additional teacher participants self-funded.   </a:t>
            </a:r>
          </a:p>
          <a:p>
            <a:endParaRPr lang="en-US" sz="4800" dirty="0" smtClean="0"/>
          </a:p>
          <a:p>
            <a:r>
              <a:rPr lang="en-US" sz="4800" b="1" dirty="0" smtClean="0"/>
              <a:t>6</a:t>
            </a:r>
            <a:r>
              <a:rPr lang="en-US" sz="4800" dirty="0" smtClean="0"/>
              <a:t> Local government advisers already connected to our institutions (minimum)--who will be invited to take part in transnational meetings held local to them --e.g. Head of Educational Standards, Jim </a:t>
            </a:r>
            <a:r>
              <a:rPr lang="en-US" sz="4800" dirty="0" err="1" smtClean="0"/>
              <a:t>Eshelby</a:t>
            </a:r>
            <a:r>
              <a:rPr lang="en-US" sz="4800" dirty="0" smtClean="0"/>
              <a:t>, </a:t>
            </a:r>
            <a:r>
              <a:rPr lang="en-US" sz="4800" dirty="0" err="1" smtClean="0"/>
              <a:t>Southwark</a:t>
            </a:r>
            <a:r>
              <a:rPr lang="en-US" sz="4800" dirty="0" smtClean="0"/>
              <a:t> LA in the UK, Diego Sanchez, Canarias Education </a:t>
            </a:r>
            <a:r>
              <a:rPr lang="en-US" sz="4800" dirty="0" err="1" smtClean="0"/>
              <a:t>Dept</a:t>
            </a:r>
            <a:r>
              <a:rPr lang="en-US" sz="4800" dirty="0" smtClean="0"/>
              <a:t> Advisory Team in Spain, Macedonia Education Board in Greece. </a:t>
            </a:r>
          </a:p>
          <a:p>
            <a:endParaRPr lang="en-US" sz="4800" dirty="0" smtClean="0"/>
          </a:p>
          <a:p>
            <a:r>
              <a:rPr lang="en-US" sz="4800" dirty="0" smtClean="0"/>
              <a:t>As well as producing </a:t>
            </a:r>
            <a:r>
              <a:rPr lang="en-US" sz="4800" b="1" dirty="0" smtClean="0"/>
              <a:t>2 Academic Papers </a:t>
            </a:r>
            <a:r>
              <a:rPr lang="en-US" sz="4800" dirty="0" smtClean="0"/>
              <a:t>for publication in each partner country, we expect partners to </a:t>
            </a:r>
            <a:r>
              <a:rPr lang="en-US" sz="4800" b="1" dirty="0" smtClean="0"/>
              <a:t>lecture at Journal Conferences promoting these papers, at which as many as 100 educators per Journal Conference may be present.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Dissemination:</a:t>
            </a:r>
          </a:p>
          <a:p>
            <a:r>
              <a:rPr lang="en-US" dirty="0" smtClean="0"/>
              <a:t>Logo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Fact sheet</a:t>
            </a:r>
          </a:p>
          <a:p>
            <a:r>
              <a:rPr lang="en-US" dirty="0" smtClean="0"/>
              <a:t>Fliers</a:t>
            </a:r>
          </a:p>
          <a:p>
            <a:r>
              <a:rPr lang="en-US" dirty="0" smtClean="0"/>
              <a:t>Project presentation</a:t>
            </a:r>
          </a:p>
          <a:p>
            <a:r>
              <a:rPr lang="en-US" dirty="0" smtClean="0"/>
              <a:t>Training events</a:t>
            </a:r>
          </a:p>
          <a:p>
            <a:r>
              <a:rPr lang="en-US" dirty="0" smtClean="0"/>
              <a:t>Open ULPGC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547"/>
            <a:ext cx="19442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/>
          <a:stretch/>
        </p:blipFill>
        <p:spPr bwMode="auto">
          <a:xfrm>
            <a:off x="2339751" y="6178520"/>
            <a:ext cx="3752645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7" y="5874273"/>
            <a:ext cx="5730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7" y="408328"/>
            <a:ext cx="250105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3728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712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Pupil Health &amp; Well-Being — an Education Priority 4 Europe’s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Health &amp; Well-Being — an Education Priority 4 Europe’s Schools</dc:title>
  <dc:creator>danielacecic</dc:creator>
  <cp:lastModifiedBy>danielacecic</cp:lastModifiedBy>
  <cp:revision>8</cp:revision>
  <dcterms:created xsi:type="dcterms:W3CDTF">2016-01-31T22:53:02Z</dcterms:created>
  <dcterms:modified xsi:type="dcterms:W3CDTF">2016-02-02T00:07:23Z</dcterms:modified>
</cp:coreProperties>
</file>