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054C02-2822-4FFE-BFD5-07D0A77BF461}" type="datetimeFigureOut">
              <a:rPr lang="es-ES" smtClean="0"/>
              <a:t>20/06/16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1C27AA-88DF-4649-A81E-0F3C4D7042C8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928794" y="548680"/>
            <a:ext cx="6172200" cy="1522998"/>
          </a:xfrm>
          <a:ln w="57150" cmpd="sng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ES" sz="3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Sesi</a:t>
            </a:r>
            <a:r>
              <a:rPr lang="es-ES" sz="3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ón 1: </a:t>
            </a:r>
            <a:r>
              <a:rPr lang="es-ES" sz="3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Participación </a:t>
            </a:r>
            <a:r>
              <a:rPr lang="es-ES" sz="3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comunitaria en la promoción de la salud</a:t>
            </a:r>
            <a:endParaRPr lang="es-ES" sz="3400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AutoShape 2" descr="data:image/jpeg;base64,/9j/4AAQSkZJRgABAQAAAQABAAD/2wCEAAkGBxMQEhUQExIVFREVFRUVFxgXGBUVFxUYFxcWGBgVFxUYHiggGholGxUVIzEiJSkrLy4uFyAzODMtNygtLisBCgoKDg0OGxAQGy8mICUtLS0tLS0vLS0vLS0tLS0tLS0tLS0tLS0vLS0tLS0tLS0tLS0tLS0tLS0tLS0tLS0tLf/AABEIAJcBTQMBEQACEQEDEQH/xAAcAAEAAgMBAQEAAAAAAAAAAAAAAwQFBgcCAQj/xABIEAACAQICBwUEBgYJAgcAAAABAgADEQQhBQYSMUFRYRMicYGRBzKhsUJSYnLB0RQjJDOS8DRDU2NzgoOywhWiFkRUdJPh8f/EABoBAQADAQEBAAAAAAAAAAAAAAACAwQFAQb/xAA3EQACAgEDAQMKBQQCAwAAAAAAAQIDEQQhMRIFQVETIjJhcYGRobHRFDPB4fAjQlLxFZIlU2L/2gAMAwEAAhEDEQA/AO4wBAEAQBAEAQBAEAQBAEAQBAEAQBAEAQBAEAQBAEAQBAEAQBAEAQBAEAQBAEAQBAEAQBAEAQBAEAQBAEAQBAEAQBAEAQBAEAQBAEAQBAEAQBAEAQBAEAQBAEAQBAEAQBAEAQBAEAQBAEAQD5AEAQDxVrKubMF8SB85CVkYek0j1Rb4Kx0rQH9dT/jX85R+N0//ALI/FE/I2f4sko46k+S1EbwZT8jLYX1T9GSfvIuElyixLSIgCAIB5eoBvIHiQIBBV0hST3qtNfFlHzMZPHJLkrnT2FH/AJmj/Gv5wV+Xq/yXxJ8PpKjUyStTY/ZdW+AM9wSjZGXDRanhMQBABgET4pBvdR5iAUqun8IuTYqgDy7RL+l5NVTfCZVK+uPMl8T5T1hwjGwxVAn/ABE/Oeumxf2s8jqKpbKS+JkadQMLqQRzBBHqJW01yWpp8HqD0QBAPLVVG9gPEgQCridLYel+8r0k+86L8zJRhKXorJ7gqf8AinA/+sw//wAqfnLPw9v+L+B70vwLmD0pQrfuq1Kp9x0b5GVyhKPKPGmi3Inh9gHyACbQCF8Ui5l1A6kQ3g9Sb4KdTWDCrkcVQB/xE/OVO+pbOS+JctNc+IP4H2lp7CubLiaJPIVEv6XhX1viS+J5LT2x5i/gZBGBFwbjmM5YmUn2egQBAEAQBAMdpXTNPD5MbvwUb/E8hMOr19WmXnbvwXJoo0tl3HHiatjNYa1XIHs15Lv823+lp81qe19RbtF9K9X3/wBHUr0VUOd36/sY4m+ZNzzOZnLk3J5ZoxhYRE9M2LW7oIBPU3IHwPpLIwfT1Y2495TJrOCpUkkVsnwmmq9D3KjW+qe8vod3labqNZdV6MtvB7ozzrjLlG1aF1zp1SErAUn4N9A+Z93zy6zu6XtSFnm2bP5fsY50uO6NgxWOVMt7ch+JnVyVYNd0vrHsZXu31Vyt948P5ylFuohXs+fArnZGBqmN0zVqfS2RyXL1O8zN5ecjFZfN9+DFvvN98vgY5EbTZAokV6olx4W8BrDicMf1dZtkfRY7aeGy27ytPHFM0V3ThwzddA+0OlUsmJAovu299Nj55p53HWVyhjg6FOrUtpbMzmktPLTUuWCUx9Jvhb+TIpNvCNknGKzJnO9Na+vUJWgLD675sfupuHnfwE1V6ZcyObbrnxWveaxisbUrG9Soz/eJIHgNw8pshFR4Rz7Jyn6TyeUlyKWemk0eI+4bEvSO1TdkbmjFT6iTcVJYksl0G4vMdjbNCe0WvSIXEAVqfPJag8x3W8wPGZbez4S3hs/kb6tZNbS3+pv+B1moYhNug23zG4oeTDeDOVbVOt4kjpVzU1lGr6za+phyaYPaVRvRDZV6O34ZnwmjT6Gdu72X84JmgaQ1oxWIveoUU/Rp3QeZGZ8zOzVo6a+Fl+LBhzz4y5liEqkWI8kSplsTPaH1vxmFI2K7Mn1Kl6i+Geaj7pEy2UQlyg64y5R0fVr2jYfE2p1v1FY5C5ujnkrcD0PkTOfbQ4brdFFlDjut0ZjS2sC0ULswpoOJzJ6Ac+gvMs5qCzIjVTO2XTBZZzzTGvVSoSKI2V+u/ec+AOS/Gcy7Xye0NjvafsiEd7Xl+C4Ncr4p6pvUdnP2iTbwvunOsslN5k8nThXCtYgkj4JQes8tPUQZNgtIVaB2qVV6Z+yxAPiNx85bXbOG8XgosqhPaSybloL2kVEITFJtr/aIAHHUpubyt5zo09oPixe85d/ZsXvW/cdG0fj6eIQVaTh0O4j5EbwehnVhOM1mLOROEoPpksMsyREQBAMBrLp7sP1VPOqRmd4Qc/vch5+PI7S7R8guiv0n8v3OhotH5Xz5ej9TSi5YliSScyTmT4mfJzk5PMt2dvCSwiRZWQZKJ4VsyK4f9hqP/eqfIWX/AJGdimr/AMdOX/0v0X6mCcv66XqNeqTnotkVqksRVIxuMr27o38TNFcO9lMjKaC0pXSkU2v1e5Sc2Xnsnl8uE6dWssrh0L3eow3zS2XIaeQbZz5HykEuNva2eOyAWt0ubTZXjvKXjvLusbUDVJoBrEKxJI2bsoOS2uN+dzvvN3m52I39HV5pjcLhTVYLtol8tp2VQOuc0wMyh1PGUvaZXXHQdPDuGWsneVTsENtZAAsNkEWJBOduO+WReTRqaYwllP3GoYhwBeTM6WTFV3J3wk2y5bIkbFOyrTZ2ZEvsqSSFvyHCaIRSIyk2sPuM7qVoenjcT2FQsFNN2uhAa4tbeCOJ4T2ybhHKJUVqyfS/A2HTns5q0QXw79soz2CNmpbpbJvgeQMjXqovaWxO7Qyisw3+ppqibUc5n0yxBEZliLEVK9XgJ65dyNEI97KlLSD0mJpOyMQVJUkGx3i4jycZLzlk6Onqa85kVKaEay0kkenoytliProVyIIPIgj5yptPgsR5lTLEeXe0pk8FiKjqXNpg1N8ao9cjRRVK2fTH/RlXxVSoED1GcIuyu0SbDkP55T5a+2VsuqR36dPXTHEF7fWfUmZlhOkrZFkwlZBngz1EGeGnpWzwZIrZkNX9PVsDU7SkcjbbQ+645HkeR3j1B0UXyqllGa+mNscS+J23QWmKeMorXpHI5EH3kYb1Ycx+RneqsjZHqicC2qVcumRkJYVlDTekRh6TVPpblHNju/PymXWalaepzfPd7S/TUO6xR+PsObPULsWY3Ym5J4kz4iycpycpPLZ9OoqK6Vwj0srZFkyyJWzLaI0S1fvHu0hvY9N4H58J0ND2bPUvqe0O9/b7mPUaiNe3L8CzV01SQ9gEvhLbJ5m5uXB3zof8jTCfkIx/pYx+/wDPaZXp5tdbfnfzYxmndBtRHa0zt0GsQwz2Qd21bh1/k06zs90+fXvDx8P54iq9T2fJrWMq7I6ndMVccslIx2Fw/aOFvYbyeQmrODNbPpWTZsVTWyhezFkX3bi9hYjPK+V87HPiZoaTxjHC9/8APccye5WxNApbNTcA5HmAcwcxkRL4xwUTWCs01QKJETTZApkRNNtZRI84zEF9naN9lAg8FvYektR65OWMmExNTaPThBdFYRQZrmXQWCTJFlqIMzOq2lf0TFUq5vsqbPb6jAq2XGwN/KJw6otCqzyc1I73Rrq6CohDIwDArmCDmCOc5rWHhncUk1lHLvaXo1addK9Md2urMbbiyWu3mrA+RM6Wkm3FxfccbtCtRmpLv/Ql1U1F/SUFeuzJTbNEWwZhwYsdwPAWvbO4nt2r6H0x5PdLouuPXPh9xqWttGnQxNajS/dq2yMySLKNrM/a2prqnKVab5ZXOEY2NR4RrONrbIsN5/m8tgsmvT19csvhFOlL0dItUpNAtJJHp0X2QaOpVKlas4DVKQQJfPZ2tq7Ac+6Bfx5zkdp2SSjFcM9Zu+vOjqVfBVu0AvTpvURjvRlUkEHyseYM52mnKNix37CDwzgl52pGtFV2uZlm+8mtySkLT5TWah32Z7lx/PWfT6XTqmGO/v8A56iwkwsvZOkrZEnSVsiyYSsgzwZ6iDI2MkQZ5M9KmRmekGZ/UjWI4HEAsf1FSy1RwA4VPFb+l5s0l/k5b8Mx6qnykNuVwdxBndOEaJrvjdusKQPdpjP7zZn4bPxny/bV/Xaq1/b9Wd/sunpq633/AEX7mAWcRnQZMsiyDMtoHR36RU2T7ii7fgPP8DN3Z2i/FW4l6K3f295i1d/koZXL4LWnNKFi1BO7RpnYsMtorkb/AGQRu6TV2pr229PXtFbbd/7FWm06ilZLeT39mf1Mnh9V6ZpDbLdowvcH3SRwG426zo0di0+SXXnqa58DDZrJ9W3Br2gtLvhqgoVO9QZzSZTnsMW2dpb/AESd69b+OXQaqVNn4ee6zgXV9UfKIw+uujRQr9z9019n7JHvL8cv/qS1ukVEsx4fyPa7OpblPRVKybXFj8B/JnOlLMsGTUSzLBfw1B3YLTUs+8AdM7zTRGUpYissyNN8HmtWJYhwBkEbuC42ct2ViOlt02Rk2/OKpPxPmkWViSGTIKe6pUMdkbQ3bwb7wPGbU02VWblXG4fs2K7QbqL/ACM0xWDPZHDLmhsDRqir2tYIRTYqNlibqQxbdY5A90G5vNcDyuEJZ6pY2Ne0iwAIBJByuRY+lzLiqK3MLiWsPhPYrcvRVWXoMmWTRBmT0Noiti37OjTLsMzwVRzZjkPxtPZTjFZZ5CuU3iKOjau6u6UwS2p1sOU39k7VGW/GxCjZPgbeMzztqnyn7TbTRqKls17CrpbSGIY16NXDGnUNCotJReptNWqUUqGkwGYsb2zIu3gLK4RWGpbZ39xVbOx9UZRw8PHfy1nBs9H9NegqU6aYdtkLtVG2igAsNmmgIOXFjv4cJnfk1LLefYbF5Zwwlj293uX3OcaR1FxF2ZatOobnftKW63N7k9TxmyOtg3usGf8AAzitnk5vjWPaMDvUlPDZJB+N504cG2mHRBIyGgNFPjKy0KbIHYEjtG2FNs7Xsc+kWWKuPVL5FpulD2V4++bYcDn2jn5JM3/JUrufw/cGXw/snrW72KpqeiM3xJEg+1Y90fmemU0L7P8AE4Op21DHKrWsQaJKsPqsvaZj4zPdroWx6ZQ+f7HuUZTWDVzG42n2T42klM22lp0GXatmNomqSRfhKKrqq3lRefW/2PYyS7jUcf7LnQD9rUk/3RH/ADl0ten/AG/MtVvqNW1j1UfAqrtVRwzbIADBtxJNjlbLnxEwa3V5qcVyzp9lxVt2cejv9jDJPn2fSsmSVsizfNRtSf0tRiK91oX7qjJqlsib8FvlzPTjr02k8ouqfBxu0O0fIvydfpd78P3Oj4bVrB0xsrhaNuqKx82a5M6MaKlxFHClq75PLm/iUNL6lYWuDs0xRfg1MWA8U90j49ZTboarFssP1F1PaN9b3eV4MoavagUaQ28RatUubDPswOGX0j45dOMqo7PhDee7+Rbqe05zeK9l8za6eApKNkUqYXkFUD0tNyhFbJHPdkm8ts13WHUbDYlSaaCjW4MgspPJ0GRHUZzNdo67FssM0066yt+c8o4/j8I9Go9KoNl0Yqw6j5jjfrOLODhJxZ24zU0pLhlRoRFnbPZvpU4nBIGN3ok0m6hQCh/gK+YM7uks661nuOHq6+ix+vc1LSVbbrVX51GPlc2+Fp8fq59d05etn0tEOmqMfUiJZlPWTLIsgzaNSa4DVEPvMFYdQtwR8RPoOwbIpzh3vD+pye0oNqMjE6UoFK1VD9dmHg5LA/H4Tldo1OvUzT73n4mumalXGS8F8tjbaWnqIoiozgMFzW/e2rbgu85z6irtOiVKm5LON1359hxp6ean0pGgYZGq16a/SeqHPQBu0c+QBnz+kUr9UpevP6mq7zKsE+veIBWnT+mWLnoLEfEn4TudqTXSo9+cmWlb5KNJbKByAnzcXlmWby8md1K/pP8Apv8AhOz2X+d7n+hXD0jDaX/f1v8AFqf72kpfmS9rM9nLKQcqbgkEbiMiPOaIFDZ4xFUudpt+Q3AbgAMhluAm2DyUTbe7ICbfH45TZApZjdIHMCWslWYfGncJKBfEiWXI8ZbwGFatUSkgu7sqL4sbC/TOSzhZZHDbwj9A6A0NTwVFaFMZDNm4u3F26n4Cw4TBObk8s7FVarj0oyUiWHy0A8Yl7Ix5A/KAappPE9jRq1f7Om7/AMKk/hPYR6pJEj850eu/jPpyJbpiSQLlA23G3hlJYT5BlsHpfEU7FMRWUjlUcD0vYyMqa5LeK+CPTtmoWmnxuEWrUzqqzU3IAG0VsQ1hkCVK3txvPntZSqrXGPAZsUzHhxf2oazVzjHw1Oo1OlSCr3CVLMVDMSwztmBbdlOjRTHoUmt2aK4rGTRnrs/vMzH7RLfOcjtZrrjFdyPpOyYJVyl4v6f7PaTjs6jJllbIn6SweGWkiUkFkRVRRyCiw+U+hiklhHwc5ucnJ8smnpEptjP2haGVjSeoefddFH+4+kh1ef0+rJaq/wCm5+tL5MuSZUIAgHI/a1hwuLRxveipbqVZhf0sPKcbtCKVifijs9nybqa8GaM0xI2M2/2eafGD7cHc/ZkA8xt3PxHpN+ktUE0zBq6uvDROd58TPl58s7i4RIsrZBkyyLIMsYeqyMHU2ZTcGSrslXNTjyimcVJOMuGbh+jUsei1Tdag7p2bXHNTfeOI8Z9V5GntOqNj2a5x3er7HH67NLJw5XJc/wCj0+x7DO1iNrLazO1e9uc2R0FUaPId2MZ7/Ezu+Tn1mMOjaOjqVXEEs77BUFrXz3IoAyubX8Okpr09Ogg5/wA9glOV0kjl+NxDVXNRzdmOfIcgOgnEttlbJykaulRWEZozFA5kjN6lf0n/AE3/AAna7L/O9z/QhD0jKYDVmnWerWrXIatV2VBKiwqMLkjO+U6NWlUm5y72/qeKpSy2YjWjVvsCjUQzK7bOzmzBrEi1syCAfSe2UqDTRRdTj0SvhNTcTUzYLTH2jc+i3+NpdCMvAqWknLnYzOD1BpjOrVZ+igIPU3PymmOUWR0Ef7mMfqvhEYAUQe6PeLNxPMz3qZphpaorg5v7QsBToV6YpoEVqdyBfM7TC+fS0uqeUZtRCMJeajWlmhGRm1ezakG0jQvw7RvMU3t8flI2vzGWadZtR3SYjrCAIBBj/wB23hARpOuH9Axf/t63+xpbp/zY+1EmcCpT6IiW6UmgWqUmgWqckenZPZCtsE/Wu/8Aspj8JwO0vzvcGbvOeeH579oYtpLE/fHxRD+M61P5cTVD0Ua8s+f7U/P9y/U+n7L/ACPeydZy2b2TAXylbIn6D1X0oMXhaVcHMqA/R1yceoPlad2mxTgpHxOqpdN0ofD2dxlZaZzEMP20P/dCn5nbf5ASnH9TPqwaF+Tj15/T9TLy4zlGvpNEYqb2X33AulMncHbhln0FibAi9bsSeP4iark1n+MuNUUC5IAJAuSALk2A8yQPOTyQwcU9oekxiMa5U3SmBSB57JJY/wATMPKcPWWddrx3bHe0dfRUs9+5q7TMi9nwA8LySyQZ0HSlDs69VOVRreFyR8CJytZDounH1s10T66oy9SIVmVkmSrIsgyZZErZndVcSVrbHBwQfEAkH4H1nX7EvcNR0d0vqtzn66CdfV4G5z7A45o2veKLVVo/RVdrxZr5+QHxM+b7ZubsjX3Lf3m7Sx81yOf1RMKLZGcovtKDzAlCWGcqaw8Ge1K/pP8Apv8AhOx2X+d7n+hCHpGz6MqV6ZqI9FinaVGRlame6zswBBYHj8Z2KXZHKktsvHvZKOVs0X8J3ruVIa5Fja4AOQyJG6x38ZZDdtvkmWZaBAMVplM1PMEen/7B6jmHtTw/7irw76Hx7rL8ml1L5Rj1a4ZoqzSjAzPal40UMbh6hNlFTZPQOClz0G1fyiazBo9ql02Jn6AmA7IgCAR4hNpWHMH5QDVdIYbtqVSl/aU3T+JSPxnsJdMkyR+c6QIyIsRkRyPET6f2ES3SkkC1Sk0C0kkencvZnh9jR1K+9zUf1drfACfOa+XVfIMv6u6wJjHxKLYdhWNMfaW1g/my1PICU3UOtRb71kNYOSe1nDbGkXb+0p03/wC3Y/4TbpnmpGiv0TT1nH7WhicZerHwPo+yZ5hKPg8/H/ROs4zOoyZJWyLNr1L1mqYJjTuoo1SLltoik24Vdlc2y3jK9hmLS/Tah1vD4Zzdfo43x6u9fP1HV8NhKlLvUagqo4DN2rnNjn2isoNgw3qAF3WtnfrKLXovPt+p81KcZbTWMeH093jz4lPFPVXvsoSo2JCLY7Y71A01YGwuNo3zHOVyclv35/TBbFQeyeV0793fn6GWODc5fpFT+GkD5HZyl3S/H6Gfrj/ivn9yxQoLTUKoso/HMkk5kk5knfeSSSWEQk3J5Zo2vmkqOEQ0aYvXdSFQnaSgrAhnVDkrEXAHU7rm+DV2xrWFz9DoaOmVr6pcL5nKzOOdhkbSSK2bp7N9AjF9uze6ppgHmTtkj02fWdDR1dSbZz9Zb0YSNn14wOzVWsBlUFj95Rb4rb0M53bVHTYrVw/qv2NPZd3VW633fR/ua8s4bOizYtDauNXQVTUVVO4AbR88wAfWdjSdju+CnKWE/Dc5up1yqm4KOWvcT4/VzshtCpdeZRrDxK3I8bWnup7G8msqe3rT/TP0Kqtd1vDj8/uZDVzRaKe17VKjAWGwbhb7yeN7TX2V2fXXLyvWpPux3fuZ9ZqJSXR0tL1mxTvnPNZ1r0XTqkVO2SnUA2bMcmHAZZ3zO4GcftHSV3NS6kpcb95potlHbGUaq+p7lrtUCqcxZWz55PskeY4ymjsttedL5ff7EpX+CI8To04aybW0pBINrccxvO649Zj12k/DzWN0zHa8vJNoXSX6NVFXZ2hYqRe2/r5SWju8jPqxko6sPJkH10xFzZaVr5d1jlyvtZzox11j7l/PeRd8kRprpXFzsUszc5NyAy72W7rLoX2Z7vh+5B6mS7jLaP14pNlWQ0zzHfX4Zj0M1wtzyiUdXH+7YzVLT+FbdiKXmwU+jWlqeS5X1v8AuRFpPSWHZD+0UbjMfrE8+PKe4ZJXQ/yXxNF1zxWGxGFdBXpGotnQBlJLLwFuJG0POTrymVXzrlBrKycyWbEc1kqiTRXI7d7P9ZhjKIpu37TSADg73UZCoOd+PI+ImO6vpeVwdTTX+Ujh8o2uUmoQBAMBjaWw5HDePAzwkjg+vmif0XHVQBZKp7ZPBySw8n2suVp9BpLOupeK2PGYelNaPC1Sk0C0u6SPTvWOr/8ATtGX3NRw6ov+JshF/wC8ifMxXl7/AGsJZZzX2W6S7HGrTJ7tdTTP3h3kJ63BH+edLXw6q8+BbNZRlvbbgu9h64HB6ZPgQyj4v6THo3mLXvPaXyjlymU9o0+UpbXK3+51uzrvJ3JPh7fYsJPmGfRkyStkWTpK2RNx1N1xfB2o1Lvh77t7U+q81+z6cjq02sdb6ZcfQ5Wu7Pjf58NpfX2+v1nVcNWpYhEqowdL7Skbr2Iz5EXOXCdmMo2JSW6PnJRnVJxksMtyZWahrhrqmFBo0SHxG48Vpfe5t9n164dTrI1+bHd/Q6Gk0MrfOltH6nJMTXaozO7FnY3ZjmSeZnFlJyeWdtRUVhcEBnhFkbSaK2dv9nmiThcEgYWqVb1X6bQGyD4KF87zu6WvorXrOFqrOux47tjM6X0eMRSakcic1P1WG4/zwJjVadX1OD93tI6e502Ka/iOa1qLU2KMLMpsRPiLa5VzcZco+njNTipR4ZPg8U9I3puyE77HI+I3GSp1NtLzXLBXbXCxYmsmbw+tFce8EbqQQfgbfCdGvty+PpJP5GCfZ9T4yj1W02HB/UIHP01NmGfO1/QyNna0Zp/0kn4p4f0/XJFaRxe03jw/jIaulaJ34Zj41qh+c8/H0Pd1P/vJkHRNcS+SPNPWRKWdLCU0PO+fqFB+M019q1w/LqS/nsKZaeT5lko6S1sxFRbBaS2zBCsT6lrfCT/5m1vZJEPw6XearV0rVZw9Soz24HIAcbKMgZTbdO702QnUmsIygcEXGYMrhsc2Swzw01wKJETTZApkRtNkCiRG02wKZFepLjxGJxVPZPSeGiLyiiy2Mug8kme1lqIMtYLFPSdalNilRTcMMiP55SeE1hkOpxeVydG0L7TMguJpEn69K2fUoSLeR8pmlpf8Wba9fjaa+Bnm9oOBtcO5P1RTe56XIt8ZBaWz+Muevp8X8GR6O9oWEqD9ZtUWucmVnBHAhkB4c7ee+Slo7FxueV9oVS9LYx+smvmG2f1AarUG42KJ5lgCfIeklDQ2P0tj2WurXo7nI9OYipinNWo21UPoB9UDgOk6dMY1rpXBXVe1PMnyYqnNSOiWqUmgZ3VbDdri8PTO5q1O/UBgSPQGV6iXTVJ+pnp0L2waWAp08Ip7zN2jjkq3Cg+LG/8AknJ7Nqbbn7iUOTmWDxLUqiVV96m6uPFSCPlOlZFSTT7y5bnWfaPUp4rRYxKG6BqVRT947BB698gjmJxtMnC7pfrK6tp4OK1EsZsmjWtiSk158prdN5Gzbh8fY+l0mo8tDflc/csJMDNLJ1lbIk6StkWZbQumq2EbbpPa/vKc0b7y/jvkqr51PMWZdRpq7lia+5nNOa/V66CnTXsQRZyrXYniFaw2R8es2W9oTmsRWDBT2ZXXLqk+rwNNaYDezwZ6VsjaekGbJqFq4cbiAzj9npEM/JjvWn58eniJt0lHlJZfCMOrv8nDC5Z22dw4ggGE1i0EMQNtbCqBlyYfVP4GcztHs9amPVH0l8/UbdHq3S+mXo/Q0h6TIxVgQwyIO8T5CyuUJOMlho7qkpLMXsellRFkgnhWyGpJoqZWqS1FTK1SWIqkY7GUL5jf85ornjZlMkZfQehK5ps5Gyu9EbJm5n7I8d/TfOrXobJw6/h6zDfBS3XJ4qKQbEWI3g5EeUhFNPDOfJETTXAokRNNlZRIiabYFMiCpLjwqV1uLGCxPBi8Qmzv3c4WUXJponraPq00Sq9NlR/dYjI/l0vv4TRCaYnXKKy1sRpLUUMmWWIrZKssRBnoyaCIzLEWIq16XET1x70aISK+F0TVxDEUabOwBZgvAc/Hpx4Tx2xrXnvB0dNY35rK9MWNjkQbEHIgjeCOc0I1l7BYh6TrURiroQykbwRuOc9lFSi4vg9PeMxT1napUcu7G7MxuTK1GMV0xWETRDISLUWU0lVFFsMKjdgzBil+6SDcG3DMA5cpRKEerqxuWJLOSm63lclksRVe6n+c5h1NMbIuEi+m2VUuqJmMRo6tRVGq0mphxddoW8jyPQ59J8tqKJVSw/id6jVV3rzXuuUeEmVlzJ0lbIsmErIM8Geogzw09K2eDJFbMtqzq3Vx9TZQbNMHv1CO6vQc26etpp0+nla9uPEy6jURpW/Pgdr0RoynhaS0KS2RfVjxZjxJnerrjCPTE4FlkrJdUi5JkBAEAo6S0VTxAs4zG5hkw8+XQzJqtFVqVia38e8up1E6n5r9xrGM1aq080tUXpk3mD+E+c1PYt9e9fnL5nUr19cvS2MXVpMmTKVPUEfOciyudbxNNe00KUZcMrVDCZBldhfIZmWxWXhFUi5hNXMTWOVMqv1n7o9DmfITo0dn6iziOF4vb9zLO2C7za9C6oUqBD1P1tQZi47qnovE9T8J3dL2bXT50t38jJO1y4M3icGtTfkeY3+fOdIqMBpXV3tMyLngy+95jjKbaIWc8+JGcIz5NUx2ga1PcNodMj5qc/S8zfh5R43MdmnmuNzD1kKmzAg9QR85bBGKaa5IWM2QM8iBszYZnkMz6S48W+xksBqni8Qe7SKL9ap3B6HvHyE8ckjVXprJd3xN20BqFQoWetavU3jaFqanmE4nqfK0rlNs6FOljDd7szGP0KtRStgyNkVbMGQTaeUamk1hmgab9n7KS1AlfsPcj/K+fxv4zVXqcbSMFuhzvW/capi9E16P7yk4HO11/iFxNkLIS4ZzrKbIekmV0Yc5ekZm0emYc5NBNFjBaMrV8qVF6nVVJHm24eZnrshD0ng0VwlP0Vk2/Qns2qOQ2JcU1+ohDOehb3V8rzLb2jFbVrPrN9WilzPY3zDaAoUUFOigpgcuJ5sTmx6nOcuyyVj6pPLOhCKgsRNZ1l1Gp4m7ldmr/aU95++v0vn1l+n1llO3K8GTOf6S1NxVC9k7VeaZnzQ96/hedirX0z5eH6wYKshQ2YFTyYEH0M0ZT3RYjxeVyLEfaSFzsqCzclBY+glUtuSxGy6H1ExuJsey7JPrVe56J7x9POY7NRXHvyeu2MTo+rWoOGwlnYdtW+u4yU/3afRPXM9ZgsvlP2Ged8pbdxlNI6DWopQgOh3q3585nlFSWGiNdsoS6ovDOf6Z1BdCWoE2+o//ABfj5+s5t2g74P3M7mn7YXFq96+32NZxOjK1H95Sdetrj+IZfGc6ymyHpJnUr1FVnoSTIQZmZYzyxnqK2XcBoPE4j91QdgeNrL/G1l+Mvr09k/RRlt1FVfpSRuegvZrmHxb3H9nTJz6NU/Aes6VPZ2N7H7kcu/tLurXvf2OhYTCpSQU6aqiKLBVFgPKdKMVFYRypScnlslkjwQD7AEAQBAPjC+RnjSfIITg6Z/q0/hX8pX5Cr/FfBEuuXiSU6Sr7qgeAAk4wjHhHjbfJ7kjwQBAEA+EXgEbYdDvRT4gQCI6Oon+pp/wL+UEPJw8ETUqCp7qqvgAPlBJRS4JIPRAEAQDwaaneB6CAQ1NH0m96lTPiin8JJSa4ZFwi+UfKejqK5rRpg9EUfIQ5yfeeKEVwkWpEmIAgCAfCoO8QCKphUbIop8VBnqbXAIP+j4ff+j0b/wCGn5SXlJ+LPcss0aCoLKqqOgA+Ui23yeEk8AgCAIB4NJT9EeggEL6PotvpUz4op/CRcIvlE1bNcN/E+0sBSTNaSKeiqPkIUIrhB2Tly2WJIg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532" name="AutoShape 4" descr="data:image/jpeg;base64,/9j/4AAQSkZJRgABAQAAAQABAAD/2wCEAAkGBxMQEhUQExIVFREVFRUVFxgXGBUVFxUYFxcWGBgVFxUYHiggGholGxUVIzEiJSkrLy4uFyAzODMtNygtLisBCgoKDg0OGxAQGy8mICUtLS0tLS0vLS0vLS0tLS0tLS0tLS0tLS0vLS0tLS0tLS0tLS0tLS0tLS0tLS0tLS0tLf/AABEIAJcBTQMBEQACEQEDEQH/xAAcAAEAAgMBAQEAAAAAAAAAAAAAAwQFBgcCAQj/xABIEAACAQICBwUEBgYJAgcAAAABAgADEQQhBQYSMUFRYRMicYGRBzKhsUJSYnLB0RQjJDOS8DRDU2NzgoOywhWiFkRUdJPh8f/EABoBAQADAQEBAAAAAAAAAAAAAAACAwQFAQb/xAA3EQACAgEDAQMKBQQCAwAAAAAAAQIDEQQhMRIFQVETIjJhcYGRobHRFDPB4fAjQlLxFZIlU2L/2gAMAwEAAhEDEQA/AO4wBAEAQBAEAQBAEAQBAEAQBAEAQBAEAQBAEAQBAEAQBAEAQBAEAQBAEAQBAEAQBAEAQBAEAQBAEAQBAEAQBAEAQBAEAQBAEAQBAEAQBAEAQBAEAQBAEAQBAEAQBAEAQBAEAQBAEAQBAEAQD5AEAQDxVrKubMF8SB85CVkYek0j1Rb4Kx0rQH9dT/jX85R+N0//ALI/FE/I2f4sko46k+S1EbwZT8jLYX1T9GSfvIuElyixLSIgCAIB5eoBvIHiQIBBV0hST3qtNfFlHzMZPHJLkrnT2FH/AJmj/Gv5wV+Xq/yXxJ8PpKjUyStTY/ZdW+AM9wSjZGXDRanhMQBABgET4pBvdR5iAUqun8IuTYqgDy7RL+l5NVTfCZVK+uPMl8T5T1hwjGwxVAn/ABE/Oeumxf2s8jqKpbKS+JkadQMLqQRzBBHqJW01yWpp8HqD0QBAPLVVG9gPEgQCridLYel+8r0k+86L8zJRhKXorJ7gqf8AinA/+sw//wAqfnLPw9v+L+B70vwLmD0pQrfuq1Kp9x0b5GVyhKPKPGmi3Inh9gHyACbQCF8Ui5l1A6kQ3g9Sb4KdTWDCrkcVQB/xE/OVO+pbOS+JctNc+IP4H2lp7CubLiaJPIVEv6XhX1viS+J5LT2x5i/gZBGBFwbjmM5YmUn2egQBAEAQBAMdpXTNPD5MbvwUb/E8hMOr19WmXnbvwXJoo0tl3HHiatjNYa1XIHs15Lv823+lp81qe19RbtF9K9X3/wBHUr0VUOd36/sY4m+ZNzzOZnLk3J5ZoxhYRE9M2LW7oIBPU3IHwPpLIwfT1Y2495TJrOCpUkkVsnwmmq9D3KjW+qe8vod3labqNZdV6MtvB7ozzrjLlG1aF1zp1SErAUn4N9A+Z93zy6zu6XtSFnm2bP5fsY50uO6NgxWOVMt7ch+JnVyVYNd0vrHsZXu31Vyt948P5ylFuohXs+fArnZGBqmN0zVqfS2RyXL1O8zN5ecjFZfN9+DFvvN98vgY5EbTZAokV6olx4W8BrDicMf1dZtkfRY7aeGy27ytPHFM0V3ThwzddA+0OlUsmJAovu299Nj55p53HWVyhjg6FOrUtpbMzmktPLTUuWCUx9Jvhb+TIpNvCNknGKzJnO9Na+vUJWgLD675sfupuHnfwE1V6ZcyObbrnxWveaxisbUrG9Soz/eJIHgNw8pshFR4Rz7Jyn6TyeUlyKWemk0eI+4bEvSO1TdkbmjFT6iTcVJYksl0G4vMdjbNCe0WvSIXEAVqfPJag8x3W8wPGZbez4S3hs/kb6tZNbS3+pv+B1moYhNug23zG4oeTDeDOVbVOt4kjpVzU1lGr6za+phyaYPaVRvRDZV6O34ZnwmjT6Gdu72X84JmgaQ1oxWIveoUU/Rp3QeZGZ8zOzVo6a+Fl+LBhzz4y5liEqkWI8kSplsTPaH1vxmFI2K7Mn1Kl6i+Geaj7pEy2UQlyg64y5R0fVr2jYfE2p1v1FY5C5ujnkrcD0PkTOfbQ4brdFFlDjut0ZjS2sC0ULswpoOJzJ6Ac+gvMs5qCzIjVTO2XTBZZzzTGvVSoSKI2V+u/ec+AOS/Gcy7Xye0NjvafsiEd7Xl+C4Ncr4p6pvUdnP2iTbwvunOsslN5k8nThXCtYgkj4JQes8tPUQZNgtIVaB2qVV6Z+yxAPiNx85bXbOG8XgosqhPaSybloL2kVEITFJtr/aIAHHUpubyt5zo09oPixe85d/ZsXvW/cdG0fj6eIQVaTh0O4j5EbwehnVhOM1mLOROEoPpksMsyREQBAMBrLp7sP1VPOqRmd4Qc/vch5+PI7S7R8guiv0n8v3OhotH5Xz5ej9TSi5YliSScyTmT4mfJzk5PMt2dvCSwiRZWQZKJ4VsyK4f9hqP/eqfIWX/AJGdimr/AMdOX/0v0X6mCcv66XqNeqTnotkVqksRVIxuMr27o38TNFcO9lMjKaC0pXSkU2v1e5Sc2Xnsnl8uE6dWssrh0L3eow3zS2XIaeQbZz5HykEuNva2eOyAWt0ubTZXjvKXjvLusbUDVJoBrEKxJI2bsoOS2uN+dzvvN3m52I39HV5pjcLhTVYLtol8tp2VQOuc0wMyh1PGUvaZXXHQdPDuGWsneVTsENtZAAsNkEWJBOduO+WReTRqaYwllP3GoYhwBeTM6WTFV3J3wk2y5bIkbFOyrTZ2ZEvsqSSFvyHCaIRSIyk2sPuM7qVoenjcT2FQsFNN2uhAa4tbeCOJ4T2ybhHKJUVqyfS/A2HTns5q0QXw79soz2CNmpbpbJvgeQMjXqovaWxO7Qyisw3+ppqibUc5n0yxBEZliLEVK9XgJ65dyNEI97KlLSD0mJpOyMQVJUkGx3i4jycZLzlk6Onqa85kVKaEay0kkenoytliProVyIIPIgj5yptPgsR5lTLEeXe0pk8FiKjqXNpg1N8ao9cjRRVK2fTH/RlXxVSoED1GcIuyu0SbDkP55T5a+2VsuqR36dPXTHEF7fWfUmZlhOkrZFkwlZBngz1EGeGnpWzwZIrZkNX9PVsDU7SkcjbbQ+645HkeR3j1B0UXyqllGa+mNscS+J23QWmKeMorXpHI5EH3kYb1Ycx+RneqsjZHqicC2qVcumRkJYVlDTekRh6TVPpblHNju/PymXWalaepzfPd7S/TUO6xR+PsObPULsWY3Ym5J4kz4iycpycpPLZ9OoqK6Vwj0srZFkyyJWzLaI0S1fvHu0hvY9N4H58J0ND2bPUvqe0O9/b7mPUaiNe3L8CzV01SQ9gEvhLbJ5m5uXB3zof8jTCfkIx/pYx+/wDPaZXp5tdbfnfzYxmndBtRHa0zt0GsQwz2Qd21bh1/k06zs90+fXvDx8P54iq9T2fJrWMq7I6ndMVccslIx2Fw/aOFvYbyeQmrODNbPpWTZsVTWyhezFkX3bi9hYjPK+V87HPiZoaTxjHC9/8APccye5WxNApbNTcA5HmAcwcxkRL4xwUTWCs01QKJETTZApkRNNtZRI84zEF9naN9lAg8FvYektR65OWMmExNTaPThBdFYRQZrmXQWCTJFlqIMzOq2lf0TFUq5vsqbPb6jAq2XGwN/KJw6otCqzyc1I73Rrq6CohDIwDArmCDmCOc5rWHhncUk1lHLvaXo1addK9Md2urMbbiyWu3mrA+RM6Wkm3FxfccbtCtRmpLv/Ql1U1F/SUFeuzJTbNEWwZhwYsdwPAWvbO4nt2r6H0x5PdLouuPXPh9xqWttGnQxNajS/dq2yMySLKNrM/a2prqnKVab5ZXOEY2NR4RrONrbIsN5/m8tgsmvT19csvhFOlL0dItUpNAtJJHp0X2QaOpVKlas4DVKQQJfPZ2tq7Ac+6Bfx5zkdp2SSjFcM9Zu+vOjqVfBVu0AvTpvURjvRlUkEHyseYM52mnKNix37CDwzgl52pGtFV2uZlm+8mtySkLT5TWah32Z7lx/PWfT6XTqmGO/v8A56iwkwsvZOkrZEnSVsiyYSsgzwZ6iDI2MkQZ5M9KmRmekGZ/UjWI4HEAsf1FSy1RwA4VPFb+l5s0l/k5b8Mx6qnykNuVwdxBndOEaJrvjdusKQPdpjP7zZn4bPxny/bV/Xaq1/b9Wd/sunpq633/AEX7mAWcRnQZMsiyDMtoHR36RU2T7ii7fgPP8DN3Z2i/FW4l6K3f295i1d/koZXL4LWnNKFi1BO7RpnYsMtorkb/AGQRu6TV2pr229PXtFbbd/7FWm06ilZLeT39mf1Mnh9V6ZpDbLdowvcH3SRwG426zo0di0+SXXnqa58DDZrJ9W3Br2gtLvhqgoVO9QZzSZTnsMW2dpb/AESd69b+OXQaqVNn4ee6zgXV9UfKIw+uujRQr9z9019n7JHvL8cv/qS1ukVEsx4fyPa7OpblPRVKybXFj8B/JnOlLMsGTUSzLBfw1B3YLTUs+8AdM7zTRGUpYissyNN8HmtWJYhwBkEbuC42ct2ViOlt02Rk2/OKpPxPmkWViSGTIKe6pUMdkbQ3bwb7wPGbU02VWblXG4fs2K7QbqL/ACM0xWDPZHDLmhsDRqir2tYIRTYqNlibqQxbdY5A90G5vNcDyuEJZ6pY2Ne0iwAIBJByuRY+lzLiqK3MLiWsPhPYrcvRVWXoMmWTRBmT0Noiti37OjTLsMzwVRzZjkPxtPZTjFZZ5CuU3iKOjau6u6UwS2p1sOU39k7VGW/GxCjZPgbeMzztqnyn7TbTRqKls17CrpbSGIY16NXDGnUNCotJReptNWqUUqGkwGYsb2zIu3gLK4RWGpbZ39xVbOx9UZRw8PHfy1nBs9H9NegqU6aYdtkLtVG2igAsNmmgIOXFjv4cJnfk1LLefYbF5Zwwlj293uX3OcaR1FxF2ZatOobnftKW63N7k9TxmyOtg3usGf8AAzitnk5vjWPaMDvUlPDZJB+N504cG2mHRBIyGgNFPjKy0KbIHYEjtG2FNs7Xsc+kWWKuPVL5FpulD2V4++bYcDn2jn5JM3/JUrufw/cGXw/snrW72KpqeiM3xJEg+1Y90fmemU0L7P8AE4Op21DHKrWsQaJKsPqsvaZj4zPdroWx6ZQ+f7HuUZTWDVzG42n2T42klM22lp0GXatmNomqSRfhKKrqq3lRefW/2PYyS7jUcf7LnQD9rUk/3RH/ADl0ten/AG/MtVvqNW1j1UfAqrtVRwzbIADBtxJNjlbLnxEwa3V5qcVyzp9lxVt2cejv9jDJPn2fSsmSVsizfNRtSf0tRiK91oX7qjJqlsib8FvlzPTjr02k8ouqfBxu0O0fIvydfpd78P3Oj4bVrB0xsrhaNuqKx82a5M6MaKlxFHClq75PLm/iUNL6lYWuDs0xRfg1MWA8U90j49ZTboarFssP1F1PaN9b3eV4MoavagUaQ28RatUubDPswOGX0j45dOMqo7PhDee7+Rbqe05zeK9l8za6eApKNkUqYXkFUD0tNyhFbJHPdkm8ts13WHUbDYlSaaCjW4MgspPJ0GRHUZzNdo67FssM0066yt+c8o4/j8I9Go9KoNl0Yqw6j5jjfrOLODhJxZ24zU0pLhlRoRFnbPZvpU4nBIGN3ok0m6hQCh/gK+YM7uks661nuOHq6+ix+vc1LSVbbrVX51GPlc2+Fp8fq59d05etn0tEOmqMfUiJZlPWTLIsgzaNSa4DVEPvMFYdQtwR8RPoOwbIpzh3vD+pye0oNqMjE6UoFK1VD9dmHg5LA/H4Tldo1OvUzT73n4mumalXGS8F8tjbaWnqIoiozgMFzW/e2rbgu85z6irtOiVKm5LON1359hxp6ean0pGgYZGq16a/SeqHPQBu0c+QBnz+kUr9UpevP6mq7zKsE+veIBWnT+mWLnoLEfEn4TudqTXSo9+cmWlb5KNJbKByAnzcXlmWby8md1K/pP8Apv8AhOz2X+d7n+hXD0jDaX/f1v8AFqf72kpfmS9rM9nLKQcqbgkEbiMiPOaIFDZ4xFUudpt+Q3AbgAMhluAm2DyUTbe7ICbfH45TZApZjdIHMCWslWYfGncJKBfEiWXI8ZbwGFatUSkgu7sqL4sbC/TOSzhZZHDbwj9A6A0NTwVFaFMZDNm4u3F26n4Cw4TBObk8s7FVarj0oyUiWHy0A8Yl7Ix5A/KAappPE9jRq1f7Om7/AMKk/hPYR6pJEj850eu/jPpyJbpiSQLlA23G3hlJYT5BlsHpfEU7FMRWUjlUcD0vYyMqa5LeK+CPTtmoWmnxuEWrUzqqzU3IAG0VsQ1hkCVK3txvPntZSqrXGPAZsUzHhxf2oazVzjHw1Oo1OlSCr3CVLMVDMSwztmBbdlOjRTHoUmt2aK4rGTRnrs/vMzH7RLfOcjtZrrjFdyPpOyYJVyl4v6f7PaTjs6jJllbIn6SweGWkiUkFkRVRRyCiw+U+hiklhHwc5ucnJ8smnpEptjP2haGVjSeoefddFH+4+kh1ef0+rJaq/wCm5+tL5MuSZUIAgHI/a1hwuLRxveipbqVZhf0sPKcbtCKVifijs9nybqa8GaM0xI2M2/2eafGD7cHc/ZkA8xt3PxHpN+ktUE0zBq6uvDROd58TPl58s7i4RIsrZBkyyLIMsYeqyMHU2ZTcGSrslXNTjyimcVJOMuGbh+jUsei1Tdag7p2bXHNTfeOI8Z9V5GntOqNj2a5x3er7HH67NLJw5XJc/wCj0+x7DO1iNrLazO1e9uc2R0FUaPId2MZ7/Ezu+Tn1mMOjaOjqVXEEs77BUFrXz3IoAyubX8Okpr09Ogg5/wA9glOV0kjl+NxDVXNRzdmOfIcgOgnEttlbJykaulRWEZozFA5kjN6lf0n/AE3/AAna7L/O9z/QhD0jKYDVmnWerWrXIatV2VBKiwqMLkjO+U6NWlUm5y72/qeKpSy2YjWjVvsCjUQzK7bOzmzBrEi1syCAfSe2UqDTRRdTj0SvhNTcTUzYLTH2jc+i3+NpdCMvAqWknLnYzOD1BpjOrVZ+igIPU3PymmOUWR0Ef7mMfqvhEYAUQe6PeLNxPMz3qZphpaorg5v7QsBToV6YpoEVqdyBfM7TC+fS0uqeUZtRCMJeajWlmhGRm1ezakG0jQvw7RvMU3t8flI2vzGWadZtR3SYjrCAIBBj/wB23hARpOuH9Axf/t63+xpbp/zY+1EmcCpT6IiW6UmgWqUmgWqckenZPZCtsE/Wu/8Aspj8JwO0vzvcGbvOeeH579oYtpLE/fHxRD+M61P5cTVD0Ua8s+f7U/P9y/U+n7L/ACPeydZy2b2TAXylbIn6D1X0oMXhaVcHMqA/R1yceoPlad2mxTgpHxOqpdN0ofD2dxlZaZzEMP20P/dCn5nbf5ASnH9TPqwaF+Tj15/T9TLy4zlGvpNEYqb2X33AulMncHbhln0FibAi9bsSeP4iark1n+MuNUUC5IAJAuSALk2A8yQPOTyQwcU9oekxiMa5U3SmBSB57JJY/wATMPKcPWWddrx3bHe0dfRUs9+5q7TMi9nwA8LySyQZ0HSlDs69VOVRreFyR8CJytZDounH1s10T66oy9SIVmVkmSrIsgyZZErZndVcSVrbHBwQfEAkH4H1nX7EvcNR0d0vqtzn66CdfV4G5z7A45o2veKLVVo/RVdrxZr5+QHxM+b7ZubsjX3Lf3m7Sx81yOf1RMKLZGcovtKDzAlCWGcqaw8Ge1K/pP8Apv8AhOx2X+d7n+hCHpGz6MqV6ZqI9FinaVGRlame6zswBBYHj8Z2KXZHKktsvHvZKOVs0X8J3ruVIa5Fja4AOQyJG6x38ZZDdtvkmWZaBAMVplM1PMEen/7B6jmHtTw/7irw76Hx7rL8ml1L5Rj1a4ZoqzSjAzPal40UMbh6hNlFTZPQOClz0G1fyiazBo9ql02Jn6AmA7IgCAR4hNpWHMH5QDVdIYbtqVSl/aU3T+JSPxnsJdMkyR+c6QIyIsRkRyPET6f2ES3SkkC1Sk0C0kkencvZnh9jR1K+9zUf1drfACfOa+XVfIMv6u6wJjHxKLYdhWNMfaW1g/my1PICU3UOtRb71kNYOSe1nDbGkXb+0p03/wC3Y/4TbpnmpGiv0TT1nH7WhicZerHwPo+yZ5hKPg8/H/ROs4zOoyZJWyLNr1L1mqYJjTuoo1SLltoik24Vdlc2y3jK9hmLS/Tah1vD4Zzdfo43x6u9fP1HV8NhKlLvUagqo4DN2rnNjn2isoNgw3qAF3WtnfrKLXovPt+p81KcZbTWMeH093jz4lPFPVXvsoSo2JCLY7Y71A01YGwuNo3zHOVyclv35/TBbFQeyeV0793fn6GWODc5fpFT+GkD5HZyl3S/H6Gfrj/ivn9yxQoLTUKoso/HMkk5kk5knfeSSSWEQk3J5Zo2vmkqOEQ0aYvXdSFQnaSgrAhnVDkrEXAHU7rm+DV2xrWFz9DoaOmVr6pcL5nKzOOdhkbSSK2bp7N9AjF9uze6ppgHmTtkj02fWdDR1dSbZz9Zb0YSNn14wOzVWsBlUFj95Rb4rb0M53bVHTYrVw/qv2NPZd3VW633fR/ua8s4bOizYtDauNXQVTUVVO4AbR88wAfWdjSdju+CnKWE/Dc5up1yqm4KOWvcT4/VzshtCpdeZRrDxK3I8bWnup7G8msqe3rT/TP0Kqtd1vDj8/uZDVzRaKe17VKjAWGwbhb7yeN7TX2V2fXXLyvWpPux3fuZ9ZqJSXR0tL1mxTvnPNZ1r0XTqkVO2SnUA2bMcmHAZZ3zO4GcftHSV3NS6kpcb95potlHbGUaq+p7lrtUCqcxZWz55PskeY4ymjsttedL5ff7EpX+CI8To04aybW0pBINrccxvO649Zj12k/DzWN0zHa8vJNoXSX6NVFXZ2hYqRe2/r5SWju8jPqxko6sPJkH10xFzZaVr5d1jlyvtZzox11j7l/PeRd8kRprpXFzsUszc5NyAy72W7rLoX2Z7vh+5B6mS7jLaP14pNlWQ0zzHfX4Zj0M1wtzyiUdXH+7YzVLT+FbdiKXmwU+jWlqeS5X1v8AuRFpPSWHZD+0UbjMfrE8+PKe4ZJXQ/yXxNF1zxWGxGFdBXpGotnQBlJLLwFuJG0POTrymVXzrlBrKycyWbEc1kqiTRXI7d7P9ZhjKIpu37TSADg73UZCoOd+PI+ImO6vpeVwdTTX+Ujh8o2uUmoQBAMBjaWw5HDePAzwkjg+vmif0XHVQBZKp7ZPBySw8n2suVp9BpLOupeK2PGYelNaPC1Sk0C0u6SPTvWOr/8ATtGX3NRw6ov+JshF/wC8ifMxXl7/AGsJZZzX2W6S7HGrTJ7tdTTP3h3kJ63BH+edLXw6q8+BbNZRlvbbgu9h64HB6ZPgQyj4v6THo3mLXvPaXyjlymU9o0+UpbXK3+51uzrvJ3JPh7fYsJPmGfRkyStkWTpK2RNx1N1xfB2o1Lvh77t7U+q81+z6cjq02sdb6ZcfQ5Wu7Pjf58NpfX2+v1nVcNWpYhEqowdL7Skbr2Iz5EXOXCdmMo2JSW6PnJRnVJxksMtyZWahrhrqmFBo0SHxG48Vpfe5t9n164dTrI1+bHd/Q6Gk0MrfOltH6nJMTXaozO7FnY3ZjmSeZnFlJyeWdtRUVhcEBnhFkbSaK2dv9nmiThcEgYWqVb1X6bQGyD4KF87zu6WvorXrOFqrOux47tjM6X0eMRSakcic1P1WG4/zwJjVadX1OD93tI6e502Ka/iOa1qLU2KMLMpsRPiLa5VzcZco+njNTipR4ZPg8U9I3puyE77HI+I3GSp1NtLzXLBXbXCxYmsmbw+tFce8EbqQQfgbfCdGvty+PpJP5GCfZ9T4yj1W02HB/UIHP01NmGfO1/QyNna0Zp/0kn4p4f0/XJFaRxe03jw/jIaulaJ34Zj41qh+c8/H0Pd1P/vJkHRNcS+SPNPWRKWdLCU0PO+fqFB+M019q1w/LqS/nsKZaeT5lko6S1sxFRbBaS2zBCsT6lrfCT/5m1vZJEPw6XearV0rVZw9Soz24HIAcbKMgZTbdO702QnUmsIygcEXGYMrhsc2Swzw01wKJETTZApkRtNkCiRG02wKZFepLjxGJxVPZPSeGiLyiiy2Mug8kme1lqIMtYLFPSdalNilRTcMMiP55SeE1hkOpxeVydG0L7TMguJpEn69K2fUoSLeR8pmlpf8Wba9fjaa+Bnm9oOBtcO5P1RTe56XIt8ZBaWz+Muevp8X8GR6O9oWEqD9ZtUWucmVnBHAhkB4c7ee+Slo7FxueV9oVS9LYx+smvmG2f1AarUG42KJ5lgCfIeklDQ2P0tj2WurXo7nI9OYipinNWo21UPoB9UDgOk6dMY1rpXBXVe1PMnyYqnNSOiWqUmgZ3VbDdri8PTO5q1O/UBgSPQGV6iXTVJ+pnp0L2waWAp08Ip7zN2jjkq3Cg+LG/8AknJ7Nqbbn7iUOTmWDxLUqiVV96m6uPFSCPlOlZFSTT7y5bnWfaPUp4rRYxKG6BqVRT947BB698gjmJxtMnC7pfrK6tp4OK1EsZsmjWtiSk158prdN5Gzbh8fY+l0mo8tDflc/csJMDNLJ1lbIk6StkWZbQumq2EbbpPa/vKc0b7y/jvkqr51PMWZdRpq7lia+5nNOa/V66CnTXsQRZyrXYniFaw2R8es2W9oTmsRWDBT2ZXXLqk+rwNNaYDezwZ6VsjaekGbJqFq4cbiAzj9npEM/JjvWn58eniJt0lHlJZfCMOrv8nDC5Z22dw4ggGE1i0EMQNtbCqBlyYfVP4GcztHs9amPVH0l8/UbdHq3S+mXo/Q0h6TIxVgQwyIO8T5CyuUJOMlho7qkpLMXsellRFkgnhWyGpJoqZWqS1FTK1SWIqkY7GUL5jf85ornjZlMkZfQehK5ps5Gyu9EbJm5n7I8d/TfOrXobJw6/h6zDfBS3XJ4qKQbEWI3g5EeUhFNPDOfJETTXAokRNNlZRIiabYFMiCpLjwqV1uLGCxPBi8Qmzv3c4WUXJponraPq00Sq9NlR/dYjI/l0vv4TRCaYnXKKy1sRpLUUMmWWIrZKssRBnoyaCIzLEWIq16XET1x70aISK+F0TVxDEUabOwBZgvAc/Hpx4Tx2xrXnvB0dNY35rK9MWNjkQbEHIgjeCOc0I1l7BYh6TrURiroQykbwRuOc9lFSi4vg9PeMxT1napUcu7G7MxuTK1GMV0xWETRDISLUWU0lVFFsMKjdgzBil+6SDcG3DMA5cpRKEerqxuWJLOSm63lclksRVe6n+c5h1NMbIuEi+m2VUuqJmMRo6tRVGq0mphxddoW8jyPQ59J8tqKJVSw/id6jVV3rzXuuUeEmVlzJ0lbIsmErIM8Geogzw09K2eDJFbMtqzq3Vx9TZQbNMHv1CO6vQc26etpp0+nla9uPEy6jURpW/Pgdr0RoynhaS0KS2RfVjxZjxJnerrjCPTE4FlkrJdUi5JkBAEAo6S0VTxAs4zG5hkw8+XQzJqtFVqVia38e8up1E6n5r9xrGM1aq080tUXpk3mD+E+c1PYt9e9fnL5nUr19cvS2MXVpMmTKVPUEfOciyudbxNNe00KUZcMrVDCZBldhfIZmWxWXhFUi5hNXMTWOVMqv1n7o9DmfITo0dn6iziOF4vb9zLO2C7za9C6oUqBD1P1tQZi47qnovE9T8J3dL2bXT50t38jJO1y4M3icGtTfkeY3+fOdIqMBpXV3tMyLngy+95jjKbaIWc8+JGcIz5NUx2ga1PcNodMj5qc/S8zfh5R43MdmnmuNzD1kKmzAg9QR85bBGKaa5IWM2QM8iBszYZnkMz6S48W+xksBqni8Qe7SKL9ap3B6HvHyE8ckjVXprJd3xN20BqFQoWetavU3jaFqanmE4nqfK0rlNs6FOljDd7szGP0KtRStgyNkVbMGQTaeUamk1hmgab9n7KS1AlfsPcj/K+fxv4zVXqcbSMFuhzvW/capi9E16P7yk4HO11/iFxNkLIS4ZzrKbIekmV0Yc5ekZm0emYc5NBNFjBaMrV8qVF6nVVJHm24eZnrshD0ng0VwlP0Vk2/Qns2qOQ2JcU1+ohDOehb3V8rzLb2jFbVrPrN9WilzPY3zDaAoUUFOigpgcuJ5sTmx6nOcuyyVj6pPLOhCKgsRNZ1l1Gp4m7ldmr/aU95++v0vn1l+n1llO3K8GTOf6S1NxVC9k7VeaZnzQ96/hedirX0z5eH6wYKshQ2YFTyYEH0M0ZT3RYjxeVyLEfaSFzsqCzclBY+glUtuSxGy6H1ExuJsey7JPrVe56J7x9POY7NRXHvyeu2MTo+rWoOGwlnYdtW+u4yU/3afRPXM9ZgsvlP2Ged8pbdxlNI6DWopQgOh3q3585nlFSWGiNdsoS6ovDOf6Z1BdCWoE2+o//ABfj5+s5t2g74P3M7mn7YXFq96+32NZxOjK1H95Sdetrj+IZfGc6ymyHpJnUr1FVnoSTIQZmZYzyxnqK2XcBoPE4j91QdgeNrL/G1l+Mvr09k/RRlt1FVfpSRuegvZrmHxb3H9nTJz6NU/Aes6VPZ2N7H7kcu/tLurXvf2OhYTCpSQU6aqiKLBVFgPKdKMVFYRypScnlslkjwQD7AEAQBAPjC+RnjSfIITg6Z/q0/hX8pX5Cr/FfBEuuXiSU6Sr7qgeAAk4wjHhHjbfJ7kjwQBAEA+EXgEbYdDvRT4gQCI6Oon+pp/wL+UEPJw8ETUqCp7qqvgAPlBJRS4JIPRAEAQDwaaneB6CAQ1NH0m96lTPiin8JJSa4ZFwi+UfKejqK5rRpg9EUfIQ5yfeeKEVwkWpEmIAgCAfCoO8QCKphUbIop8VBnqbXAIP+j4ff+j0b/wCGn5SXlJ+LPcss0aCoLKqqOgA+Ui23yeEk8AgCAIB4NJT9EeggEL6PotvpUz4op/CRcIvlE1bNcN/E+0sBSTNaSKeiqPkIUIrhB2Tly2WJIg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AgCAI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 descr="promocion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786058"/>
            <a:ext cx="5513877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Comunidad y el capital social. Los aspectos clave de la participación comunitaria, estrategias que promuevan y procesos de cambio en los contextos locales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Times New Roman" pitchFamily="18" charset="0"/>
                <a:cs typeface="Times New Roman" pitchFamily="18" charset="0"/>
              </a:rPr>
            </a:b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ES" b="1" dirty="0" smtClean="0">
                <a:latin typeface="Times New Roman" pitchFamily="18" charset="0"/>
                <a:cs typeface="Times New Roman" pitchFamily="18" charset="0"/>
              </a:rPr>
              <a:t>Estrategias  para el fomento de la participación social.</a:t>
            </a:r>
          </a:p>
          <a:p>
            <a:pPr>
              <a:buNone/>
            </a:pPr>
            <a:endParaRPr lang="es-E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3 Marcador de contenido"/>
          <p:cNvPicPr>
            <a:picLocks/>
          </p:cNvPicPr>
          <p:nvPr/>
        </p:nvPicPr>
        <p:blipFill>
          <a:blip r:embed="rId2"/>
          <a:srcRect l="28395" t="35062" r="28571" b="26332"/>
          <a:stretch>
            <a:fillRect/>
          </a:stretch>
        </p:blipFill>
        <p:spPr bwMode="auto">
          <a:xfrm>
            <a:off x="500034" y="2071678"/>
            <a:ext cx="757242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Modelo  de participación comunitaria en salud: precede-procede</a:t>
            </a:r>
            <a:endParaRPr lang="es-E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Modelo Precede-Procede: Método de participación comunitaria, utilizado para la promoción de la salud.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Permite: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Explicar los comportamientos y entornos relacionados con la salud.</a:t>
            </a:r>
          </a:p>
          <a:p>
            <a:pPr lvl="1"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Diseñar y evaluar las intervenciones necesarias.</a:t>
            </a:r>
          </a:p>
          <a:p>
            <a:pPr lvl="1"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Influir en los comportamientos  y  en  las condiciones de vida.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Modelo  de participación comunitaria en salud precede-procede</a:t>
            </a:r>
            <a:endParaRPr lang="es-E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Preceptos del modelo.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Se debe configurar como un proceso participativo.</a:t>
            </a:r>
          </a:p>
          <a:p>
            <a:pPr lvl="1"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salud por su naturaleza es un asunto comunitario.</a:t>
            </a:r>
          </a:p>
          <a:p>
            <a:pPr lvl="1"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salud se engloba dentro del  contexto de la calidad de vida.</a:t>
            </a:r>
          </a:p>
          <a:p>
            <a:pPr lvl="1"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salud va más allá del bienestar físico o la ausencia de enfermedad.</a:t>
            </a:r>
          </a:p>
          <a:p>
            <a:pPr lvl="1"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Modelo  de participación comunitaria en salud precede-procede</a:t>
            </a:r>
            <a:endParaRPr lang="es-ES" dirty="0"/>
          </a:p>
        </p:txBody>
      </p:sp>
      <p:pic>
        <p:nvPicPr>
          <p:cNvPr id="4" name="3 Marcador de contenido" descr="modelo-precede-procede-24-638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3370" t="1327" r="996" b="3139"/>
          <a:stretch>
            <a:fillRect/>
          </a:stretch>
        </p:blipFill>
        <p:spPr>
          <a:xfrm>
            <a:off x="642910" y="1500174"/>
            <a:ext cx="7215238" cy="5143536"/>
          </a:xfr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salud como un problema social</a:t>
            </a:r>
            <a:endParaRPr lang="es-E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salud es una cuestión social no sólo médica.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Los factores sociales influyen directamente en la salud.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Las autoridades sanitarias están desarrollando  estrategias globales para combatir desencadenantes sociales. 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participación comunitaria en estas estrategias es algo fundamental para un desarrollo eficaz.</a:t>
            </a:r>
          </a:p>
          <a:p>
            <a:pPr algn="just"/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Sedentarismo</a:t>
            </a:r>
            <a:endParaRPr lang="es-E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sedentarismo ha producido un aumento considerable del sobrepeso y de numerosas  patologías crónicas.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obesidad es la nueva pandemia de la humanidad.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En el año 2014 había 1900 millones de adultos con problemas de sobrepeso.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Se espera que en el 2020 haya 60 millones de niños con problemas de obesidad.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Tabaquismo</a:t>
            </a:r>
            <a:endParaRPr lang="es-E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El tabaquismo es la principal causa de enfermedad y muerte en el mundo.</a:t>
            </a:r>
          </a:p>
          <a:p>
            <a:pPr algn="just">
              <a:buNone/>
            </a:pPr>
            <a:endParaRPr lang="es-E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Cada año mueren 5  millones de personas  en el mundo a causa del tabaco.</a:t>
            </a:r>
          </a:p>
          <a:p>
            <a:pPr algn="just">
              <a:buNone/>
            </a:pPr>
            <a:endParaRPr lang="es-E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En el 2030  la cifra de muertes por el tabaquismo será de 10.</a:t>
            </a:r>
          </a:p>
          <a:p>
            <a:pPr algn="just">
              <a:buNone/>
            </a:pPr>
            <a:endParaRPr lang="es-E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Los jóvenes europeos cada vez empiezan a fumar antes.</a:t>
            </a:r>
          </a:p>
          <a:p>
            <a:pPr algn="just">
              <a:buNone/>
            </a:pPr>
            <a:endParaRPr lang="es-ES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sz="2600" dirty="0" smtClean="0">
                <a:latin typeface="Times New Roman" pitchFamily="18" charset="0"/>
                <a:cs typeface="Times New Roman" pitchFamily="18" charset="0"/>
              </a:rPr>
              <a:t>Su desarrollo está asociado a factores sociales y culturales.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Alcoholismo </a:t>
            </a:r>
            <a:endParaRPr lang="es-E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 consumo de alcohol tiene una excesiva permisividad en  la sociedad actual. 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alcohol provoca 3,3 millones de muertes al año, muchas de ellas de jóvenes. 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 alcoholismo ocupa el tercer lugar entre los factores de riesgo de mala salud en el mundo.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consumo de alcohol  provoca  numerosos problemas de salud y sociales. 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Estrés</a:t>
            </a:r>
            <a:endParaRPr lang="es-E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OMS vincula el estrés a las enfermedades cardiovasculares, y lo considera uno de sus factores de riesgo. 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personalidad y  los estilos de vida pueden llevar a una situación de estrés crónico.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El estrés crónico puede llegar a producir alteraciones  muy negativas para la salud.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Autofit/>
          </a:bodyPr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educación para la salud y la evolución de este concepto hacia un enfoque participativo: Modelo tradicional y el modelo participativo</a:t>
            </a:r>
            <a:endParaRPr lang="es-E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7467600" cy="5045216"/>
          </a:xfrm>
        </p:spPr>
        <p:txBody>
          <a:bodyPr/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Educación para la  Salud (</a:t>
            </a:r>
            <a:r>
              <a:rPr lang="es-ES" dirty="0" err="1" smtClean="0">
                <a:latin typeface="Times New Roman" pitchFamily="18" charset="0"/>
                <a:cs typeface="Times New Roman" pitchFamily="18" charset="0"/>
              </a:rPr>
              <a:t>EpS</a:t>
            </a: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) es la  mejor herramienta para la promoción de la salud.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Su desarrollo se ha visto influenciado  por el cambio del concepto de salud.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EpS  no sólo sirve para transmitir información, sino también para  motivar a la ciudadanía en  la promoción  de su salud.</a:t>
            </a: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Existe dos modelos  de EpS ( tradicional y participativo)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Autofit/>
          </a:bodyPr>
          <a:lstStyle/>
          <a:p>
            <a:pPr algn="ctr"/>
            <a:r>
              <a:rPr lang="es-E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educación para la salud y la evolución de este concepto hacia un enfoque participativo: Modelo tradicional y el modelo participativo</a:t>
            </a:r>
            <a:endParaRPr lang="es-ES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Marcador de contenido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742955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54164"/>
          </a:xfrm>
        </p:spPr>
        <p:txBody>
          <a:bodyPr>
            <a:noAutofit/>
          </a:bodyPr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Comunidad y el capital social. Los aspectos clave de la participación comunitaria, estrategias que promuevan y procesos de cambio en los contextos locales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s-ES" sz="2400" dirty="0" smtClean="0">
                <a:latin typeface="Times New Roman" pitchFamily="18" charset="0"/>
                <a:cs typeface="Times New Roman" pitchFamily="18" charset="0"/>
              </a:rPr>
            </a:br>
            <a:endParaRPr lang="es-E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7467600" cy="4902340"/>
          </a:xfrm>
        </p:spPr>
        <p:txBody>
          <a:bodyPr/>
          <a:lstStyle/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La carta de Ottawa (1986) establece la necesidad que la población participe en la promoción de la salud.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Los programas de promoción de la salud deben ser integradoras y transversales teniendo como finalidad  la colectividad y transversalidad.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Responsabilidad compartida entre Estado y población.</a:t>
            </a:r>
          </a:p>
          <a:p>
            <a:pPr algn="just">
              <a:buNone/>
            </a:pPr>
            <a:endParaRPr lang="es-E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Ventajas: empoderamiento de la población, mejora de la eficacia, eficiencia, mayor cohesión social.</a:t>
            </a:r>
            <a:endParaRPr lang="es-E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706</TotalTime>
  <Words>654</Words>
  <Application>Microsoft Macintosh PowerPoint</Application>
  <PresentationFormat>Presentación en pantalla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Mirador</vt:lpstr>
      <vt:lpstr>Sesión 1: Participación comunitaria en la promoción de la salud</vt:lpstr>
      <vt:lpstr>La salud como un problema social</vt:lpstr>
      <vt:lpstr>Sedentarismo</vt:lpstr>
      <vt:lpstr>Tabaquismo</vt:lpstr>
      <vt:lpstr>Alcoholismo </vt:lpstr>
      <vt:lpstr>Estrés</vt:lpstr>
      <vt:lpstr>La educación para la salud y la evolución de este concepto hacia un enfoque participativo: Modelo tradicional y el modelo participativo</vt:lpstr>
      <vt:lpstr>La educación para la salud y la evolución de este concepto hacia un enfoque participativo: Modelo tradicional y el modelo participativo</vt:lpstr>
      <vt:lpstr>Comunidad y el capital social. Los aspectos clave de la participación comunitaria, estrategias que promuevan y procesos de cambio en los contextos locales </vt:lpstr>
      <vt:lpstr>Comunidad y el capital social. Los aspectos clave de la participación comunitaria, estrategias que promuevan y procesos de cambio en los contextos locales </vt:lpstr>
      <vt:lpstr>Modelo  de participación comunitaria en salud: precede-procede</vt:lpstr>
      <vt:lpstr>Modelo  de participación comunitaria en salud precede-procede</vt:lpstr>
      <vt:lpstr>Modelo  de participación comunitaria en salud precede-procede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 brito rodriguez</dc:creator>
  <cp:lastModifiedBy>Jesús Alemán</cp:lastModifiedBy>
  <cp:revision>30</cp:revision>
  <dcterms:created xsi:type="dcterms:W3CDTF">2016-06-19T11:37:28Z</dcterms:created>
  <dcterms:modified xsi:type="dcterms:W3CDTF">2016-06-20T12:33:13Z</dcterms:modified>
</cp:coreProperties>
</file>