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  <p:sldId id="267" r:id="rId14"/>
    <p:sldId id="272" r:id="rId15"/>
    <p:sldId id="269" r:id="rId16"/>
    <p:sldId id="271" r:id="rId17"/>
    <p:sldId id="270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F1B"/>
    <a:srgbClr val="C7FF18"/>
    <a:srgbClr val="00D500"/>
    <a:srgbClr val="FA7695"/>
    <a:srgbClr val="FF5D57"/>
    <a:srgbClr val="FF1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0" autoAdjust="0"/>
    <p:restoredTop sz="94685" autoAdjust="0"/>
  </p:normalViewPr>
  <p:slideViewPr>
    <p:cSldViewPr>
      <p:cViewPr varScale="1">
        <p:scale>
          <a:sx n="132" d="100"/>
          <a:sy n="132" d="100"/>
        </p:scale>
        <p:origin x="-1256" y="-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B154-9C1D-44E2-BC08-97CD797099E5}" type="datetimeFigureOut">
              <a:rPr lang="es-ES" smtClean="0"/>
              <a:pPr/>
              <a:t>20/06/16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2DB3-E980-4CD1-81DD-1388F34CDB27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B154-9C1D-44E2-BC08-97CD797099E5}" type="datetimeFigureOut">
              <a:rPr lang="es-ES" smtClean="0"/>
              <a:pPr/>
              <a:t>20/06/16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2DB3-E980-4CD1-81DD-1388F34CDB27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B154-9C1D-44E2-BC08-97CD797099E5}" type="datetimeFigureOut">
              <a:rPr lang="es-ES" smtClean="0"/>
              <a:pPr/>
              <a:t>20/06/16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2DB3-E980-4CD1-81DD-1388F34CDB27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B154-9C1D-44E2-BC08-97CD797099E5}" type="datetimeFigureOut">
              <a:rPr lang="es-ES" smtClean="0"/>
              <a:pPr/>
              <a:t>20/06/16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2DB3-E980-4CD1-81DD-1388F34CDB27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B154-9C1D-44E2-BC08-97CD797099E5}" type="datetimeFigureOut">
              <a:rPr lang="es-ES" smtClean="0"/>
              <a:pPr/>
              <a:t>20/06/16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2DB3-E980-4CD1-81DD-1388F34CDB27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B154-9C1D-44E2-BC08-97CD797099E5}" type="datetimeFigureOut">
              <a:rPr lang="es-ES" smtClean="0"/>
              <a:pPr/>
              <a:t>20/06/16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2DB3-E980-4CD1-81DD-1388F34CDB27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B154-9C1D-44E2-BC08-97CD797099E5}" type="datetimeFigureOut">
              <a:rPr lang="es-ES" smtClean="0"/>
              <a:pPr/>
              <a:t>20/06/16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2DB3-E980-4CD1-81DD-1388F34CDB27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B154-9C1D-44E2-BC08-97CD797099E5}" type="datetimeFigureOut">
              <a:rPr lang="es-ES" smtClean="0"/>
              <a:pPr/>
              <a:t>20/06/16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2DB3-E980-4CD1-81DD-1388F34CDB27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B154-9C1D-44E2-BC08-97CD797099E5}" type="datetimeFigureOut">
              <a:rPr lang="es-ES" smtClean="0"/>
              <a:pPr/>
              <a:t>20/06/16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2DB3-E980-4CD1-81DD-1388F34CDB27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B154-9C1D-44E2-BC08-97CD797099E5}" type="datetimeFigureOut">
              <a:rPr lang="es-ES" smtClean="0"/>
              <a:pPr/>
              <a:t>20/06/16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2DB3-E980-4CD1-81DD-1388F34CDB27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B154-9C1D-44E2-BC08-97CD797099E5}" type="datetimeFigureOut">
              <a:rPr lang="es-ES" smtClean="0"/>
              <a:pPr/>
              <a:t>20/06/16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2DB3-E980-4CD1-81DD-1388F34CDB27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B154-9C1D-44E2-BC08-97CD797099E5}" type="datetimeFigureOut">
              <a:rPr lang="es-ES" smtClean="0"/>
              <a:pPr/>
              <a:t>20/06/16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2DB3-E980-4CD1-81DD-1388F34CDB27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4B5B154-9C1D-44E2-BC08-97CD797099E5}" type="datetimeFigureOut">
              <a:rPr lang="es-ES" smtClean="0"/>
              <a:pPr/>
              <a:t>20/06/16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90242DB3-E980-4CD1-81DD-1388F34CDB27}" type="slidenum">
              <a:rPr lang="es-ES" smtClean="0"/>
              <a:pPr/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928794" y="548680"/>
            <a:ext cx="6172200" cy="1522998"/>
          </a:xfrm>
          <a:ln w="57150" cmpd="sng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s-ES" sz="34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Sesión 3: Promoción de la salud en las áreas urbanas (2ª parte)</a:t>
            </a:r>
            <a:endParaRPr lang="es-ES" sz="34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AutoShape 2" descr="data:image/jpeg;base64,/9j/4AAQSkZJRgABAQAAAQABAAD/2wCEAAkGBxMQEhUQExIVFREVFRUVFxgXGBUVFxUYFxcWGBgVFxUYHiggGholGxUVIzEiJSkrLy4uFyAzODMtNygtLisBCgoKDg0OGxAQGy8mICUtLS0tLS0vLS0vLS0tLS0tLS0tLS0tLS0vLS0tLS0tLS0tLS0tLS0tLS0tLS0tLS0tLf/AABEIAJcBTQMBEQACEQEDEQH/xAAcAAEAAgMBAQEAAAAAAAAAAAAAAwQFBgcCAQj/xABIEAACAQICBwUEBgYJAgcAAAABAgADEQQhBQYSMUFRYRMicYGRBzKhsUJSYnLB0RQjJDOS8DRDU2NzgoOywhWiFkRUdJPh8f/EABoBAQADAQEBAAAAAAAAAAAAAAACAwQFAQb/xAA3EQACAgEDAQMKBQQCAwAAAAAAAQIDEQQhMRIFQVETIjJhcYGRobHRFDPB4fAjQlLxFZIlU2L/2gAMAwEAAhEDEQA/AO4wBAEAQBAEAQBAEAQBAEAQBAEAQBAEAQBAEAQBAEAQBAEAQBAEAQBAEAQBAEAQBAEAQBAEAQBAEAQBAEAQBAEAQBAEAQBAEAQBAEAQBAEAQBAEAQBAEAQBAEAQBAEAQBAEAQBAEAQBAEAQD5AEAQDxVrKubMF8SB85CVkYek0j1Rb4Kx0rQH9dT/jX85R+N0//ALI/FE/I2f4sko46k+S1EbwZT8jLYX1T9GSfvIuElyixLSIgCAIB5eoBvIHiQIBBV0hST3qtNfFlHzMZPHJLkrnT2FH/AJmj/Gv5wV+Xq/yXxJ8PpKjUyStTY/ZdW+AM9wSjZGXDRanhMQBABgET4pBvdR5iAUqun8IuTYqgDy7RL+l5NVTfCZVK+uPMl8T5T1hwjGwxVAn/ABE/Oeumxf2s8jqKpbKS+JkadQMLqQRzBBHqJW01yWpp8HqD0QBAPLVVG9gPEgQCridLYel+8r0k+86L8zJRhKXorJ7gqf8AinA/+sw//wAqfnLPw9v+L+B70vwLmD0pQrfuq1Kp9x0b5GVyhKPKPGmi3Inh9gHyACbQCF8Ui5l1A6kQ3g9Sb4KdTWDCrkcVQB/xE/OVO+pbOS+JctNc+IP4H2lp7CubLiaJPIVEv6XhX1viS+J5LT2x5i/gZBGBFwbjmM5YmUn2egQBAEAQBAMdpXTNPD5MbvwUb/E8hMOr19WmXnbvwXJoo0tl3HHiatjNYa1XIHs15Lv823+lp81qe19RbtF9K9X3/wBHUr0VUOd36/sY4m+ZNzzOZnLk3J5ZoxhYRE9M2LW7oIBPU3IHwPpLIwfT1Y2495TJrOCpUkkVsnwmmq9D3KjW+qe8vod3labqNZdV6MtvB7ozzrjLlG1aF1zp1SErAUn4N9A+Z93zy6zu6XtSFnm2bP5fsY50uO6NgxWOVMt7ch+JnVyVYNd0vrHsZXu31Vyt948P5ylFuohXs+fArnZGBqmN0zVqfS2RyXL1O8zN5ecjFZfN9+DFvvN98vgY5EbTZAokV6olx4W8BrDicMf1dZtkfRY7aeGy27ytPHFM0V3ThwzddA+0OlUsmJAovu299Nj55p53HWVyhjg6FOrUtpbMzmktPLTUuWCUx9Jvhb+TIpNvCNknGKzJnO9Na+vUJWgLD675sfupuHnfwE1V6ZcyObbrnxWveaxisbUrG9Soz/eJIHgNw8pshFR4Rz7Jyn6TyeUlyKWemk0eI+4bEvSO1TdkbmjFT6iTcVJYksl0G4vMdjbNCe0WvSIXEAVqfPJag8x3W8wPGZbez4S3hs/kb6tZNbS3+pv+B1moYhNug23zG4oeTDeDOVbVOt4kjpVzU1lGr6za+phyaYPaVRvRDZV6O34ZnwmjT6Gdu72X84JmgaQ1oxWIveoUU/Rp3QeZGZ8zOzVo6a+Fl+LBhzz4y5liEqkWI8kSplsTPaH1vxmFI2K7Mn1Kl6i+Geaj7pEy2UQlyg64y5R0fVr2jYfE2p1v1FY5C5ujnkrcD0PkTOfbQ4brdFFlDjut0ZjS2sC0ULswpoOJzJ6Ac+gvMs5qCzIjVTO2XTBZZzzTGvVSoSKI2V+u/ec+AOS/Gcy7Xye0NjvafsiEd7Xl+C4Ncr4p6pvUdnP2iTbwvunOsslN5k8nThXCtYgkj4JQes8tPUQZNgtIVaB2qVV6Z+yxAPiNx85bXbOG8XgosqhPaSybloL2kVEITFJtr/aIAHHUpubyt5zo09oPixe85d/ZsXvW/cdG0fj6eIQVaTh0O4j5EbwehnVhOM1mLOROEoPpksMsyREQBAMBrLp7sP1VPOqRmd4Qc/vch5+PI7S7R8guiv0n8v3OhotH5Xz5ej9TSi5YliSScyTmT4mfJzk5PMt2dvCSwiRZWQZKJ4VsyK4f9hqP/eqfIWX/AJGdimr/AMdOX/0v0X6mCcv66XqNeqTnotkVqksRVIxuMr27o38TNFcO9lMjKaC0pXSkU2v1e5Sc2Xnsnl8uE6dWssrh0L3eow3zS2XIaeQbZz5HykEuNva2eOyAWt0ubTZXjvKXjvLusbUDVJoBrEKxJI2bsoOS2uN+dzvvN3m52I39HV5pjcLhTVYLtol8tp2VQOuc0wMyh1PGUvaZXXHQdPDuGWsneVTsENtZAAsNkEWJBOduO+WReTRqaYwllP3GoYhwBeTM6WTFV3J3wk2y5bIkbFOyrTZ2ZEvsqSSFvyHCaIRSIyk2sPuM7qVoenjcT2FQsFNN2uhAa4tbeCOJ4T2ybhHKJUVqyfS/A2HTns5q0QXw79soz2CNmpbpbJvgeQMjXqovaWxO7Qyisw3+ppqibUc5n0yxBEZliLEVK9XgJ65dyNEI97KlLSD0mJpOyMQVJUkGx3i4jycZLzlk6Onqa85kVKaEay0kkenoytliProVyIIPIgj5yptPgsR5lTLEeXe0pk8FiKjqXNpg1N8ao9cjRRVK2fTH/RlXxVSoED1GcIuyu0SbDkP55T5a+2VsuqR36dPXTHEF7fWfUmZlhOkrZFkwlZBngz1EGeGnpWzwZIrZkNX9PVsDU7SkcjbbQ+645HkeR3j1B0UXyqllGa+mNscS+J23QWmKeMorXpHI5EH3kYb1Ycx+RneqsjZHqicC2qVcumRkJYVlDTekRh6TVPpblHNju/PymXWalaepzfPd7S/TUO6xR+PsObPULsWY3Ym5J4kz4iycpycpPLZ9OoqK6Vwj0srZFkyyJWzLaI0S1fvHu0hvY9N4H58J0ND2bPUvqe0O9/b7mPUaiNe3L8CzV01SQ9gEvhLbJ5m5uXB3zof8jTCfkIx/pYx+/wDPaZXp5tdbfnfzYxmndBtRHa0zt0GsQwz2Qd21bh1/k06zs90+fXvDx8P54iq9T2fJrWMq7I6ndMVccslIx2Fw/aOFvYbyeQmrODNbPpWTZsVTWyhezFkX3bi9hYjPK+V87HPiZoaTxjHC9/8APccye5WxNApbNTcA5HmAcwcxkRL4xwUTWCs01QKJETTZApkRNNtZRI84zEF9naN9lAg8FvYektR65OWMmExNTaPThBdFYRQZrmXQWCTJFlqIMzOq2lf0TFUq5vsqbPb6jAq2XGwN/KJw6otCqzyc1I73Rrq6CohDIwDArmCDmCOc5rWHhncUk1lHLvaXo1addK9Md2urMbbiyWu3mrA+RM6Wkm3FxfccbtCtRmpLv/Ql1U1F/SUFeuzJTbNEWwZhwYsdwPAWvbO4nt2r6H0x5PdLouuPXPh9xqWttGnQxNajS/dq2yMySLKNrM/a2prqnKVab5ZXOEY2NR4RrONrbIsN5/m8tgsmvT19csvhFOlL0dItUpNAtJJHp0X2QaOpVKlas4DVKQQJfPZ2tq7Ac+6Bfx5zkdp2SSjFcM9Zu+vOjqVfBVu0AvTpvURjvRlUkEHyseYM52mnKNix37CDwzgl52pGtFV2uZlm+8mtySkLT5TWah32Z7lx/PWfT6XTqmGO/v8A56iwkwsvZOkrZEnSVsiyYSsgzwZ6iDI2MkQZ5M9KmRmekGZ/UjWI4HEAsf1FSy1RwA4VPFb+l5s0l/k5b8Mx6qnykNuVwdxBndOEaJrvjdusKQPdpjP7zZn4bPxny/bV/Xaq1/b9Wd/sunpq633/AEX7mAWcRnQZMsiyDMtoHR36RU2T7ii7fgPP8DN3Z2i/FW4l6K3f295i1d/koZXL4LWnNKFi1BO7RpnYsMtorkb/AGQRu6TV2pr229PXtFbbd/7FWm06ilZLeT39mf1Mnh9V6ZpDbLdowvcH3SRwG426zo0di0+SXXnqa58DDZrJ9W3Br2gtLvhqgoVO9QZzSZTnsMW2dpb/AESd69b+OXQaqVNn4ee6zgXV9UfKIw+uujRQr9z9019n7JHvL8cv/qS1ukVEsx4fyPa7OpblPRVKybXFj8B/JnOlLMsGTUSzLBfw1B3YLTUs+8AdM7zTRGUpYissyNN8HmtWJYhwBkEbuC42ct2ViOlt02Rk2/OKpPxPmkWViSGTIKe6pUMdkbQ3bwb7wPGbU02VWblXG4fs2K7QbqL/ACM0xWDPZHDLmhsDRqir2tYIRTYqNlibqQxbdY5A90G5vNcDyuEJZ6pY2Ne0iwAIBJByuRY+lzLiqK3MLiWsPhPYrcvRVWXoMmWTRBmT0Noiti37OjTLsMzwVRzZjkPxtPZTjFZZ5CuU3iKOjau6u6UwS2p1sOU39k7VGW/GxCjZPgbeMzztqnyn7TbTRqKls17CrpbSGIY16NXDGnUNCotJReptNWqUUqGkwGYsb2zIu3gLK4RWGpbZ39xVbOx9UZRw8PHfy1nBs9H9NegqU6aYdtkLtVG2igAsNmmgIOXFjv4cJnfk1LLefYbF5Zwwlj293uX3OcaR1FxF2ZatOobnftKW63N7k9TxmyOtg3usGf8AAzitnk5vjWPaMDvUlPDZJB+N504cG2mHRBIyGgNFPjKy0KbIHYEjtG2FNs7Xsc+kWWKuPVL5FpulD2V4++bYcDn2jn5JM3/JUrufw/cGXw/snrW72KpqeiM3xJEg+1Y90fmemU0L7P8AE4Op21DHKrWsQaJKsPqsvaZj4zPdroWx6ZQ+f7HuUZTWDVzG42n2T42klM22lp0GXatmNomqSRfhKKrqq3lRefW/2PYyS7jUcf7LnQD9rUk/3RH/ADl0ten/AG/MtVvqNW1j1UfAqrtVRwzbIADBtxJNjlbLnxEwa3V5qcVyzp9lxVt2cejv9jDJPn2fSsmSVsizfNRtSf0tRiK91oX7qjJqlsib8FvlzPTjr02k8ouqfBxu0O0fIvydfpd78P3Oj4bVrB0xsrhaNuqKx82a5M6MaKlxFHClq75PLm/iUNL6lYWuDs0xRfg1MWA8U90j49ZTboarFssP1F1PaN9b3eV4MoavagUaQ28RatUubDPswOGX0j45dOMqo7PhDee7+Rbqe05zeK9l8za6eApKNkUqYXkFUD0tNyhFbJHPdkm8ts13WHUbDYlSaaCjW4MgspPJ0GRHUZzNdo67FssM0066yt+c8o4/j8I9Go9KoNl0Yqw6j5jjfrOLODhJxZ24zU0pLhlRoRFnbPZvpU4nBIGN3ok0m6hQCh/gK+YM7uks661nuOHq6+ix+vc1LSVbbrVX51GPlc2+Fp8fq59d05etn0tEOmqMfUiJZlPWTLIsgzaNSa4DVEPvMFYdQtwR8RPoOwbIpzh3vD+pye0oNqMjE6UoFK1VD9dmHg5LA/H4Tldo1OvUzT73n4mumalXGS8F8tjbaWnqIoiozgMFzW/e2rbgu85z6irtOiVKm5LON1359hxp6ean0pGgYZGq16a/SeqHPQBu0c+QBnz+kUr9UpevP6mq7zKsE+veIBWnT+mWLnoLEfEn4TudqTXSo9+cmWlb5KNJbKByAnzcXlmWby8md1K/pP8Apv8AhOz2X+d7n+hXD0jDaX/f1v8AFqf72kpfmS9rM9nLKQcqbgkEbiMiPOaIFDZ4xFUudpt+Q3AbgAMhluAm2DyUTbe7ICbfH45TZApZjdIHMCWslWYfGncJKBfEiWXI8ZbwGFatUSkgu7sqL4sbC/TOSzhZZHDbwj9A6A0NTwVFaFMZDNm4u3F26n4Cw4TBObk8s7FVarj0oyUiWHy0A8Yl7Ix5A/KAappPE9jRq1f7Om7/AMKk/hPYR6pJEj850eu/jPpyJbpiSQLlA23G3hlJYT5BlsHpfEU7FMRWUjlUcD0vYyMqa5LeK+CPTtmoWmnxuEWrUzqqzU3IAG0VsQ1hkCVK3txvPntZSqrXGPAZsUzHhxf2oazVzjHw1Oo1OlSCr3CVLMVDMSwztmBbdlOjRTHoUmt2aK4rGTRnrs/vMzH7RLfOcjtZrrjFdyPpOyYJVyl4v6f7PaTjs6jJllbIn6SweGWkiUkFkRVRRyCiw+U+hiklhHwc5ucnJ8smnpEptjP2haGVjSeoefddFH+4+kh1ef0+rJaq/wCm5+tL5MuSZUIAgHI/a1hwuLRxveipbqVZhf0sPKcbtCKVifijs9nybqa8GaM0xI2M2/2eafGD7cHc/ZkA8xt3PxHpN+ktUE0zBq6uvDROd58TPl58s7i4RIsrZBkyyLIMsYeqyMHU2ZTcGSrslXNTjyimcVJOMuGbh+jUsei1Tdag7p2bXHNTfeOI8Z9V5GntOqNj2a5x3er7HH67NLJw5XJc/wCj0+x7DO1iNrLazO1e9uc2R0FUaPId2MZ7/Ezu+Tn1mMOjaOjqVXEEs77BUFrXz3IoAyubX8Okpr09Ogg5/wA9glOV0kjl+NxDVXNRzdmOfIcgOgnEttlbJykaulRWEZozFA5kjN6lf0n/AE3/AAna7L/O9z/QhD0jKYDVmnWerWrXIatV2VBKiwqMLkjO+U6NWlUm5y72/qeKpSy2YjWjVvsCjUQzK7bOzmzBrEi1syCAfSe2UqDTRRdTj0SvhNTcTUzYLTH2jc+i3+NpdCMvAqWknLnYzOD1BpjOrVZ+igIPU3PymmOUWR0Ef7mMfqvhEYAUQe6PeLNxPMz3qZphpaorg5v7QsBToV6YpoEVqdyBfM7TC+fS0uqeUZtRCMJeajWlmhGRm1ezakG0jQvw7RvMU3t8flI2vzGWadZtR3SYjrCAIBBj/wB23hARpOuH9Axf/t63+xpbp/zY+1EmcCpT6IiW6UmgWqUmgWqckenZPZCtsE/Wu/8Aspj8JwO0vzvcGbvOeeH579oYtpLE/fHxRD+M61P5cTVD0Ua8s+f7U/P9y/U+n7L/ACPeydZy2b2TAXylbIn6D1X0oMXhaVcHMqA/R1yceoPlad2mxTgpHxOqpdN0ofD2dxlZaZzEMP20P/dCn5nbf5ASnH9TPqwaF+Tj15/T9TLy4zlGvpNEYqb2X33AulMncHbhln0FibAi9bsSeP4iark1n+MuNUUC5IAJAuSALk2A8yQPOTyQwcU9oekxiMa5U3SmBSB57JJY/wATMPKcPWWddrx3bHe0dfRUs9+5q7TMi9nwA8LySyQZ0HSlDs69VOVRreFyR8CJytZDounH1s10T66oy9SIVmVkmSrIsgyZZErZndVcSVrbHBwQfEAkH4H1nX7EvcNR0d0vqtzn66CdfV4G5z7A45o2veKLVVo/RVdrxZr5+QHxM+b7ZubsjX3Lf3m7Sx81yOf1RMKLZGcovtKDzAlCWGcqaw8Ge1K/pP8Apv8AhOx2X+d7n+hCHpGz6MqV6ZqI9FinaVGRlame6zswBBYHj8Z2KXZHKktsvHvZKOVs0X8J3ruVIa5Fja4AOQyJG6x38ZZDdtvkmWZaBAMVplM1PMEen/7B6jmHtTw/7irw76Hx7rL8ml1L5Rj1a4ZoqzSjAzPal40UMbh6hNlFTZPQOClz0G1fyiazBo9ql02Jn6AmA7IgCAR4hNpWHMH5QDVdIYbtqVSl/aU3T+JSPxnsJdMkyR+c6QIyIsRkRyPET6f2ES3SkkC1Sk0C0kkencvZnh9jR1K+9zUf1drfACfOa+XVfIMv6u6wJjHxKLYdhWNMfaW1g/my1PICU3UOtRb71kNYOSe1nDbGkXb+0p03/wC3Y/4TbpnmpGiv0TT1nH7WhicZerHwPo+yZ5hKPg8/H/ROs4zOoyZJWyLNr1L1mqYJjTuoo1SLltoik24Vdlc2y3jK9hmLS/Tah1vD4Zzdfo43x6u9fP1HV8NhKlLvUagqo4DN2rnNjn2isoNgw3qAF3WtnfrKLXovPt+p81KcZbTWMeH093jz4lPFPVXvsoSo2JCLY7Y71A01YGwuNo3zHOVyclv35/TBbFQeyeV0793fn6GWODc5fpFT+GkD5HZyl3S/H6Gfrj/ivn9yxQoLTUKoso/HMkk5kk5knfeSSSWEQk3J5Zo2vmkqOEQ0aYvXdSFQnaSgrAhnVDkrEXAHU7rm+DV2xrWFz9DoaOmVr6pcL5nKzOOdhkbSSK2bp7N9AjF9uze6ppgHmTtkj02fWdDR1dSbZz9Zb0YSNn14wOzVWsBlUFj95Rb4rb0M53bVHTYrVw/qv2NPZd3VW633fR/ua8s4bOizYtDauNXQVTUVVO4AbR88wAfWdjSdju+CnKWE/Dc5up1yqm4KOWvcT4/VzshtCpdeZRrDxK3I8bWnup7G8msqe3rT/TP0Kqtd1vDj8/uZDVzRaKe17VKjAWGwbhb7yeN7TX2V2fXXLyvWpPux3fuZ9ZqJSXR0tL1mxTvnPNZ1r0XTqkVO2SnUA2bMcmHAZZ3zO4GcftHSV3NS6kpcb95potlHbGUaq+p7lrtUCqcxZWz55PskeY4ymjsttedL5ff7EpX+CI8To04aybW0pBINrccxvO649Zj12k/DzWN0zHa8vJNoXSX6NVFXZ2hYqRe2/r5SWju8jPqxko6sPJkH10xFzZaVr5d1jlyvtZzox11j7l/PeRd8kRprpXFzsUszc5NyAy72W7rLoX2Z7vh+5B6mS7jLaP14pNlWQ0zzHfX4Zj0M1wtzyiUdXH+7YzVLT+FbdiKXmwU+jWlqeS5X1v8AuRFpPSWHZD+0UbjMfrE8+PKe4ZJXQ/yXxNF1zxWGxGFdBXpGotnQBlJLLwFuJG0POTrymVXzrlBrKycyWbEc1kqiTRXI7d7P9ZhjKIpu37TSADg73UZCoOd+PI+ImO6vpeVwdTTX+Ujh8o2uUmoQBAMBjaWw5HDePAzwkjg+vmif0XHVQBZKp7ZPBySw8n2suVp9BpLOupeK2PGYelNaPC1Sk0C0u6SPTvWOr/8ATtGX3NRw6ov+JshF/wC8ifMxXl7/AGsJZZzX2W6S7HGrTJ7tdTTP3h3kJ63BH+edLXw6q8+BbNZRlvbbgu9h64HB6ZPgQyj4v6THo3mLXvPaXyjlymU9o0+UpbXK3+51uzrvJ3JPh7fYsJPmGfRkyStkWTpK2RNx1N1xfB2o1Lvh77t7U+q81+z6cjq02sdb6ZcfQ5Wu7Pjf58NpfX2+v1nVcNWpYhEqowdL7Skbr2Iz5EXOXCdmMo2JSW6PnJRnVJxksMtyZWahrhrqmFBo0SHxG48Vpfe5t9n164dTrI1+bHd/Q6Gk0MrfOltH6nJMTXaozO7FnY3ZjmSeZnFlJyeWdtRUVhcEBnhFkbSaK2dv9nmiThcEgYWqVb1X6bQGyD4KF87zu6WvorXrOFqrOux47tjM6X0eMRSakcic1P1WG4/zwJjVadX1OD93tI6e502Ka/iOa1qLU2KMLMpsRPiLa5VzcZco+njNTipR4ZPg8U9I3puyE77HI+I3GSp1NtLzXLBXbXCxYmsmbw+tFce8EbqQQfgbfCdGvty+PpJP5GCfZ9T4yj1W02HB/UIHP01NmGfO1/QyNna0Zp/0kn4p4f0/XJFaRxe03jw/jIaulaJ34Zj41qh+c8/H0Pd1P/vJkHRNcS+SPNPWRKWdLCU0PO+fqFB+M019q1w/LqS/nsKZaeT5lko6S1sxFRbBaS2zBCsT6lrfCT/5m1vZJEPw6XearV0rVZw9Soz24HIAcbKMgZTbdO702QnUmsIygcEXGYMrhsc2Swzw01wKJETTZApkRtNkCiRG02wKZFepLjxGJxVPZPSeGiLyiiy2Mug8kme1lqIMtYLFPSdalNilRTcMMiP55SeE1hkOpxeVydG0L7TMguJpEn69K2fUoSLeR8pmlpf8Wba9fjaa+Bnm9oOBtcO5P1RTe56XIt8ZBaWz+Muevp8X8GR6O9oWEqD9ZtUWucmVnBHAhkB4c7ee+Slo7FxueV9oVS9LYx+smvmG2f1AarUG42KJ5lgCfIeklDQ2P0tj2WurXo7nI9OYipinNWo21UPoB9UDgOk6dMY1rpXBXVe1PMnyYqnNSOiWqUmgZ3VbDdri8PTO5q1O/UBgSPQGV6iXTVJ+pnp0L2waWAp08Ip7zN2jjkq3Cg+LG/8AknJ7Nqbbn7iUOTmWDxLUqiVV96m6uPFSCPlOlZFSTT7y5bnWfaPUp4rRYxKG6BqVRT947BB698gjmJxtMnC7pfrK6tp4OK1EsZsmjWtiSk158prdN5Gzbh8fY+l0mo8tDflc/csJMDNLJ1lbIk6StkWZbQumq2EbbpPa/vKc0b7y/jvkqr51PMWZdRpq7lia+5nNOa/V66CnTXsQRZyrXYniFaw2R8es2W9oTmsRWDBT2ZXXLqk+rwNNaYDezwZ6VsjaekGbJqFq4cbiAzj9npEM/JjvWn58eniJt0lHlJZfCMOrv8nDC5Z22dw4ggGE1i0EMQNtbCqBlyYfVP4GcztHs9amPVH0l8/UbdHq3S+mXo/Q0h6TIxVgQwyIO8T5CyuUJOMlho7qkpLMXsellRFkgnhWyGpJoqZWqS1FTK1SWIqkY7GUL5jf85ornjZlMkZfQehK5ps5Gyu9EbJm5n7I8d/TfOrXobJw6/h6zDfBS3XJ4qKQbEWI3g5EeUhFNPDOfJETTXAokRNNlZRIiabYFMiCpLjwqV1uLGCxPBi8Qmzv3c4WUXJponraPq00Sq9NlR/dYjI/l0vv4TRCaYnXKKy1sRpLUUMmWWIrZKssRBnoyaCIzLEWIq16XET1x70aISK+F0TVxDEUabOwBZgvAc/Hpx4Tx2xrXnvB0dNY35rK9MWNjkQbEHIgjeCOc0I1l7BYh6TrURiroQykbwRuOc9lFSi4vg9PeMxT1napUcu7G7MxuTK1GMV0xWETRDISLUWU0lVFFsMKjdgzBil+6SDcG3DMA5cpRKEerqxuWJLOSm63lclksRVe6n+c5h1NMbIuEi+m2VUuqJmMRo6tRVGq0mphxddoW8jyPQ59J8tqKJVSw/id6jVV3rzXuuUeEmVlzJ0lbIsmErIM8Geogzw09K2eDJFbMtqzq3Vx9TZQbNMHv1CO6vQc26etpp0+nla9uPEy6jURpW/Pgdr0RoynhaS0KS2RfVjxZjxJnerrjCPTE4FlkrJdUi5JkBAEAo6S0VTxAs4zG5hkw8+XQzJqtFVqVia38e8up1E6n5r9xrGM1aq080tUXpk3mD+E+c1PYt9e9fnL5nUr19cvS2MXVpMmTKVPUEfOciyudbxNNe00KUZcMrVDCZBldhfIZmWxWXhFUi5hNXMTWOVMqv1n7o9DmfITo0dn6iziOF4vb9zLO2C7za9C6oUqBD1P1tQZi47qnovE9T8J3dL2bXT50t38jJO1y4M3icGtTfkeY3+fOdIqMBpXV3tMyLngy+95jjKbaIWc8+JGcIz5NUx2ga1PcNodMj5qc/S8zfh5R43MdmnmuNzD1kKmzAg9QR85bBGKaa5IWM2QM8iBszYZnkMz6S48W+xksBqni8Qe7SKL9ap3B6HvHyE8ckjVXprJd3xN20BqFQoWetavU3jaFqanmE4nqfK0rlNs6FOljDd7szGP0KtRStgyNkVbMGQTaeUamk1hmgab9n7KS1AlfsPcj/K+fxv4zVXqcbSMFuhzvW/capi9E16P7yk4HO11/iFxNkLIS4ZzrKbIekmV0Yc5ekZm0emYc5NBNFjBaMrV8qVF6nVVJHm24eZnrshD0ng0VwlP0Vk2/Qns2qOQ2JcU1+ohDOehb3V8rzLb2jFbVrPrN9WilzPY3zDaAoUUFOigpgcuJ5sTmx6nOcuyyVj6pPLOhCKgsRNZ1l1Gp4m7ldmr/aU95++v0vn1l+n1llO3K8GTOf6S1NxVC9k7VeaZnzQ96/hedirX0z5eH6wYKshQ2YFTyYEH0M0ZT3RYjxeVyLEfaSFzsqCzclBY+glUtuSxGy6H1ExuJsey7JPrVe56J7x9POY7NRXHvyeu2MTo+rWoOGwlnYdtW+u4yU/3afRPXM9ZgsvlP2Ged8pbdxlNI6DWopQgOh3q3585nlFSWGiNdsoS6ovDOf6Z1BdCWoE2+o//ABfj5+s5t2g74P3M7mn7YXFq96+32NZxOjK1H95Sdetrj+IZfGc6ymyHpJnUr1FVnoSTIQZmZYzyxnqK2XcBoPE4j91QdgeNrL/G1l+Mvr09k/RRlt1FVfpSRuegvZrmHxb3H9nTJz6NU/Aes6VPZ2N7H7kcu/tLurXvf2OhYTCpSQU6aqiKLBVFgPKdKMVFYRypScnlslkjwQD7AEAQBAPjC+RnjSfIITg6Z/q0/hX8pX5Cr/FfBEuuXiSU6Sr7qgeAAk4wjHhHjbfJ7kjwQBAEA+EXgEbYdDvRT4gQCI6Oon+pp/wL+UEPJw8ETUqCp7qqvgAPlBJRS4JIPRAEAQDwaaneB6CAQ1NH0m96lTPiin8JJSa4ZFwi+UfKejqK5rRpg9EUfIQ5yfeeKEVwkWpEmIAgCAfCoO8QCKphUbIop8VBnqbXAIP+j4ff+j0b/wCGn5SXlJ+LPcss0aCoLKqqOgA+Ui23yeEk8AgCAIB4NJT9EeggEL6PotvpUz4op/CRcIvlE1bNcN/E+0sBSTNaSKeiqPkIUIrhB2Tly2WJIg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2532" name="AutoShape 4" descr="data:image/jpeg;base64,/9j/4AAQSkZJRgABAQAAAQABAAD/2wCEAAkGBxMQEhUQExIVFREVFRUVFxgXGBUVFxUYFxcWGBgVFxUYHiggGholGxUVIzEiJSkrLy4uFyAzODMtNygtLisBCgoKDg0OGxAQGy8mICUtLS0tLS0vLS0vLS0tLS0tLS0tLS0tLS0vLS0tLS0tLS0tLS0tLS0tLS0tLS0tLS0tLf/AABEIAJcBTQMBEQACEQEDEQH/xAAcAAEAAgMBAQEAAAAAAAAAAAAAAwQFBgcCAQj/xABIEAACAQICBwUEBgYJAgcAAAABAgADEQQhBQYSMUFRYRMicYGRBzKhsUJSYnLB0RQjJDOS8DRDU2NzgoOywhWiFkRUdJPh8f/EABoBAQADAQEBAAAAAAAAAAAAAAACAwQFAQb/xAA3EQACAgEDAQMKBQQCAwAAAAAAAQIDEQQhMRIFQVETIjJhcYGRobHRFDPB4fAjQlLxFZIlU2L/2gAMAwEAAhEDEQA/AO4wBAEAQBAEAQBAEAQBAEAQBAEAQBAEAQBAEAQBAEAQBAEAQBAEAQBAEAQBAEAQBAEAQBAEAQBAEAQBAEAQBAEAQBAEAQBAEAQBAEAQBAEAQBAEAQBAEAQBAEAQBAEAQBAEAQBAEAQBAEAQD5AEAQDxVrKubMF8SB85CVkYek0j1Rb4Kx0rQH9dT/jX85R+N0//ALI/FE/I2f4sko46k+S1EbwZT8jLYX1T9GSfvIuElyixLSIgCAIB5eoBvIHiQIBBV0hST3qtNfFlHzMZPHJLkrnT2FH/AJmj/Gv5wV+Xq/yXxJ8PpKjUyStTY/ZdW+AM9wSjZGXDRanhMQBABgET4pBvdR5iAUqun8IuTYqgDy7RL+l5NVTfCZVK+uPMl8T5T1hwjGwxVAn/ABE/Oeumxf2s8jqKpbKS+JkadQMLqQRzBBHqJW01yWpp8HqD0QBAPLVVG9gPEgQCridLYel+8r0k+86L8zJRhKXorJ7gqf8AinA/+sw//wAqfnLPw9v+L+B70vwLmD0pQrfuq1Kp9x0b5GVyhKPKPGmi3Inh9gHyACbQCF8Ui5l1A6kQ3g9Sb4KdTWDCrkcVQB/xE/OVO+pbOS+JctNc+IP4H2lp7CubLiaJPIVEv6XhX1viS+J5LT2x5i/gZBGBFwbjmM5YmUn2egQBAEAQBAMdpXTNPD5MbvwUb/E8hMOr19WmXnbvwXJoo0tl3HHiatjNYa1XIHs15Lv823+lp81qe19RbtF9K9X3/wBHUr0VUOd36/sY4m+ZNzzOZnLk3J5ZoxhYRE9M2LW7oIBPU3IHwPpLIwfT1Y2495TJrOCpUkkVsnwmmq9D3KjW+qe8vod3labqNZdV6MtvB7ozzrjLlG1aF1zp1SErAUn4N9A+Z93zy6zu6XtSFnm2bP5fsY50uO6NgxWOVMt7ch+JnVyVYNd0vrHsZXu31Vyt948P5ylFuohXs+fArnZGBqmN0zVqfS2RyXL1O8zN5ecjFZfN9+DFvvN98vgY5EbTZAokV6olx4W8BrDicMf1dZtkfRY7aeGy27ytPHFM0V3ThwzddA+0OlUsmJAovu299Nj55p53HWVyhjg6FOrUtpbMzmktPLTUuWCUx9Jvhb+TIpNvCNknGKzJnO9Na+vUJWgLD675sfupuHnfwE1V6ZcyObbrnxWveaxisbUrG9Soz/eJIHgNw8pshFR4Rz7Jyn6TyeUlyKWemk0eI+4bEvSO1TdkbmjFT6iTcVJYksl0G4vMdjbNCe0WvSIXEAVqfPJag8x3W8wPGZbez4S3hs/kb6tZNbS3+pv+B1moYhNug23zG4oeTDeDOVbVOt4kjpVzU1lGr6za+phyaYPaVRvRDZV6O34ZnwmjT6Gdu72X84JmgaQ1oxWIveoUU/Rp3QeZGZ8zOzVo6a+Fl+LBhzz4y5liEqkWI8kSplsTPaH1vxmFI2K7Mn1Kl6i+Geaj7pEy2UQlyg64y5R0fVr2jYfE2p1v1FY5C5ujnkrcD0PkTOfbQ4brdFFlDjut0ZjS2sC0ULswpoOJzJ6Ac+gvMs5qCzIjVTO2XTBZZzzTGvVSoSKI2V+u/ec+AOS/Gcy7Xye0NjvafsiEd7Xl+C4Ncr4p6pvUdnP2iTbwvunOsslN5k8nThXCtYgkj4JQes8tPUQZNgtIVaB2qVV6Z+yxAPiNx85bXbOG8XgosqhPaSybloL2kVEITFJtr/aIAHHUpubyt5zo09oPixe85d/ZsXvW/cdG0fj6eIQVaTh0O4j5EbwehnVhOM1mLOROEoPpksMsyREQBAMBrLp7sP1VPOqRmd4Qc/vch5+PI7S7R8guiv0n8v3OhotH5Xz5ej9TSi5YliSScyTmT4mfJzk5PMt2dvCSwiRZWQZKJ4VsyK4f9hqP/eqfIWX/AJGdimr/AMdOX/0v0X6mCcv66XqNeqTnotkVqksRVIxuMr27o38TNFcO9lMjKaC0pXSkU2v1e5Sc2Xnsnl8uE6dWssrh0L3eow3zS2XIaeQbZz5HykEuNva2eOyAWt0ubTZXjvKXjvLusbUDVJoBrEKxJI2bsoOS2uN+dzvvN3m52I39HV5pjcLhTVYLtol8tp2VQOuc0wMyh1PGUvaZXXHQdPDuGWsneVTsENtZAAsNkEWJBOduO+WReTRqaYwllP3GoYhwBeTM6WTFV3J3wk2y5bIkbFOyrTZ2ZEvsqSSFvyHCaIRSIyk2sPuM7qVoenjcT2FQsFNN2uhAa4tbeCOJ4T2ybhHKJUVqyfS/A2HTns5q0QXw79soz2CNmpbpbJvgeQMjXqovaWxO7Qyisw3+ppqibUc5n0yxBEZliLEVK9XgJ65dyNEI97KlLSD0mJpOyMQVJUkGx3i4jycZLzlk6Onqa85kVKaEay0kkenoytliProVyIIPIgj5yptPgsR5lTLEeXe0pk8FiKjqXNpg1N8ao9cjRRVK2fTH/RlXxVSoED1GcIuyu0SbDkP55T5a+2VsuqR36dPXTHEF7fWfUmZlhOkrZFkwlZBngz1EGeGnpWzwZIrZkNX9PVsDU7SkcjbbQ+645HkeR3j1B0UXyqllGa+mNscS+J23QWmKeMorXpHI5EH3kYb1Ycx+RneqsjZHqicC2qVcumRkJYVlDTekRh6TVPpblHNju/PymXWalaepzfPd7S/TUO6xR+PsObPULsWY3Ym5J4kz4iycpycpPLZ9OoqK6Vwj0srZFkyyJWzLaI0S1fvHu0hvY9N4H58J0ND2bPUvqe0O9/b7mPUaiNe3L8CzV01SQ9gEvhLbJ5m5uXB3zof8jTCfkIx/pYx+/wDPaZXp5tdbfnfzYxmndBtRHa0zt0GsQwz2Qd21bh1/k06zs90+fXvDx8P54iq9T2fJrWMq7I6ndMVccslIx2Fw/aOFvYbyeQmrODNbPpWTZsVTWyhezFkX3bi9hYjPK+V87HPiZoaTxjHC9/8APccye5WxNApbNTcA5HmAcwcxkRL4xwUTWCs01QKJETTZApkRNNtZRI84zEF9naN9lAg8FvYektR65OWMmExNTaPThBdFYRQZrmXQWCTJFlqIMzOq2lf0TFUq5vsqbPb6jAq2XGwN/KJw6otCqzyc1I73Rrq6CohDIwDArmCDmCOc5rWHhncUk1lHLvaXo1addK9Md2urMbbiyWu3mrA+RM6Wkm3FxfccbtCtRmpLv/Ql1U1F/SUFeuzJTbNEWwZhwYsdwPAWvbO4nt2r6H0x5PdLouuPXPh9xqWttGnQxNajS/dq2yMySLKNrM/a2prqnKVab5ZXOEY2NR4RrONrbIsN5/m8tgsmvT19csvhFOlL0dItUpNAtJJHp0X2QaOpVKlas4DVKQQJfPZ2tq7Ac+6Bfx5zkdp2SSjFcM9Zu+vOjqVfBVu0AvTpvURjvRlUkEHyseYM52mnKNix37CDwzgl52pGtFV2uZlm+8mtySkLT5TWah32Z7lx/PWfT6XTqmGO/v8A56iwkwsvZOkrZEnSVsiyYSsgzwZ6iDI2MkQZ5M9KmRmekGZ/UjWI4HEAsf1FSy1RwA4VPFb+l5s0l/k5b8Mx6qnykNuVwdxBndOEaJrvjdusKQPdpjP7zZn4bPxny/bV/Xaq1/b9Wd/sunpq633/AEX7mAWcRnQZMsiyDMtoHR36RU2T7ii7fgPP8DN3Z2i/FW4l6K3f295i1d/koZXL4LWnNKFi1BO7RpnYsMtorkb/AGQRu6TV2pr229PXtFbbd/7FWm06ilZLeT39mf1Mnh9V6ZpDbLdowvcH3SRwG426zo0di0+SXXnqa58DDZrJ9W3Br2gtLvhqgoVO9QZzSZTnsMW2dpb/AESd69b+OXQaqVNn4ee6zgXV9UfKIw+uujRQr9z9019n7JHvL8cv/qS1ukVEsx4fyPa7OpblPRVKybXFj8B/JnOlLMsGTUSzLBfw1B3YLTUs+8AdM7zTRGUpYissyNN8HmtWJYhwBkEbuC42ct2ViOlt02Rk2/OKpPxPmkWViSGTIKe6pUMdkbQ3bwb7wPGbU02VWblXG4fs2K7QbqL/ACM0xWDPZHDLmhsDRqir2tYIRTYqNlibqQxbdY5A90G5vNcDyuEJZ6pY2Ne0iwAIBJByuRY+lzLiqK3MLiWsPhPYrcvRVWXoMmWTRBmT0Noiti37OjTLsMzwVRzZjkPxtPZTjFZZ5CuU3iKOjau6u6UwS2p1sOU39k7VGW/GxCjZPgbeMzztqnyn7TbTRqKls17CrpbSGIY16NXDGnUNCotJReptNWqUUqGkwGYsb2zIu3gLK4RWGpbZ39xVbOx9UZRw8PHfy1nBs9H9NegqU6aYdtkLtVG2igAsNmmgIOXFjv4cJnfk1LLefYbF5Zwwlj293uX3OcaR1FxF2ZatOobnftKW63N7k9TxmyOtg3usGf8AAzitnk5vjWPaMDvUlPDZJB+N504cG2mHRBIyGgNFPjKy0KbIHYEjtG2FNs7Xsc+kWWKuPVL5FpulD2V4++bYcDn2jn5JM3/JUrufw/cGXw/snrW72KpqeiM3xJEg+1Y90fmemU0L7P8AE4Op21DHKrWsQaJKsPqsvaZj4zPdroWx6ZQ+f7HuUZTWDVzG42n2T42klM22lp0GXatmNomqSRfhKKrqq3lRefW/2PYyS7jUcf7LnQD9rUk/3RH/ADl0ten/AG/MtVvqNW1j1UfAqrtVRwzbIADBtxJNjlbLnxEwa3V5qcVyzp9lxVt2cejv9jDJPn2fSsmSVsizfNRtSf0tRiK91oX7qjJqlsib8FvlzPTjr02k8ouqfBxu0O0fIvydfpd78P3Oj4bVrB0xsrhaNuqKx82a5M6MaKlxFHClq75PLm/iUNL6lYWuDs0xRfg1MWA8U90j49ZTboarFssP1F1PaN9b3eV4MoavagUaQ28RatUubDPswOGX0j45dOMqo7PhDee7+Rbqe05zeK9l8za6eApKNkUqYXkFUD0tNyhFbJHPdkm8ts13WHUbDYlSaaCjW4MgspPJ0GRHUZzNdo67FssM0066yt+c8o4/j8I9Go9KoNl0Yqw6j5jjfrOLODhJxZ24zU0pLhlRoRFnbPZvpU4nBIGN3ok0m6hQCh/gK+YM7uks661nuOHq6+ix+vc1LSVbbrVX51GPlc2+Fp8fq59d05etn0tEOmqMfUiJZlPWTLIsgzaNSa4DVEPvMFYdQtwR8RPoOwbIpzh3vD+pye0oNqMjE6UoFK1VD9dmHg5LA/H4Tldo1OvUzT73n4mumalXGS8F8tjbaWnqIoiozgMFzW/e2rbgu85z6irtOiVKm5LON1359hxp6ean0pGgYZGq16a/SeqHPQBu0c+QBnz+kUr9UpevP6mq7zKsE+veIBWnT+mWLnoLEfEn4TudqTXSo9+cmWlb5KNJbKByAnzcXlmWby8md1K/pP8Apv8AhOz2X+d7n+hXD0jDaX/f1v8AFqf72kpfmS9rM9nLKQcqbgkEbiMiPOaIFDZ4xFUudpt+Q3AbgAMhluAm2DyUTbe7ICbfH45TZApZjdIHMCWslWYfGncJKBfEiWXI8ZbwGFatUSkgu7sqL4sbC/TOSzhZZHDbwj9A6A0NTwVFaFMZDNm4u3F26n4Cw4TBObk8s7FVarj0oyUiWHy0A8Yl7Ix5A/KAappPE9jRq1f7Om7/AMKk/hPYR6pJEj850eu/jPpyJbpiSQLlA23G3hlJYT5BlsHpfEU7FMRWUjlUcD0vYyMqa5LeK+CPTtmoWmnxuEWrUzqqzU3IAG0VsQ1hkCVK3txvPntZSqrXGPAZsUzHhxf2oazVzjHw1Oo1OlSCr3CVLMVDMSwztmBbdlOjRTHoUmt2aK4rGTRnrs/vMzH7RLfOcjtZrrjFdyPpOyYJVyl4v6f7PaTjs6jJllbIn6SweGWkiUkFkRVRRyCiw+U+hiklhHwc5ucnJ8smnpEptjP2haGVjSeoefddFH+4+kh1ef0+rJaq/wCm5+tL5MuSZUIAgHI/a1hwuLRxveipbqVZhf0sPKcbtCKVifijs9nybqa8GaM0xI2M2/2eafGD7cHc/ZkA8xt3PxHpN+ktUE0zBq6uvDROd58TPl58s7i4RIsrZBkyyLIMsYeqyMHU2ZTcGSrslXNTjyimcVJOMuGbh+jUsei1Tdag7p2bXHNTfeOI8Z9V5GntOqNj2a5x3er7HH67NLJw5XJc/wCj0+x7DO1iNrLazO1e9uc2R0FUaPId2MZ7/Ezu+Tn1mMOjaOjqVXEEs77BUFrXz3IoAyubX8Okpr09Ogg5/wA9glOV0kjl+NxDVXNRzdmOfIcgOgnEttlbJykaulRWEZozFA5kjN6lf0n/AE3/AAna7L/O9z/QhD0jKYDVmnWerWrXIatV2VBKiwqMLkjO+U6NWlUm5y72/qeKpSy2YjWjVvsCjUQzK7bOzmzBrEi1syCAfSe2UqDTRRdTj0SvhNTcTUzYLTH2jc+i3+NpdCMvAqWknLnYzOD1BpjOrVZ+igIPU3PymmOUWR0Ef7mMfqvhEYAUQe6PeLNxPMz3qZphpaorg5v7QsBToV6YpoEVqdyBfM7TC+fS0uqeUZtRCMJeajWlmhGRm1ezakG0jQvw7RvMU3t8flI2vzGWadZtR3SYjrCAIBBj/wB23hARpOuH9Axf/t63+xpbp/zY+1EmcCpT6IiW6UmgWqUmgWqckenZPZCtsE/Wu/8Aspj8JwO0vzvcGbvOeeH579oYtpLE/fHxRD+M61P5cTVD0Ua8s+f7U/P9y/U+n7L/ACPeydZy2b2TAXylbIn6D1X0oMXhaVcHMqA/R1yceoPlad2mxTgpHxOqpdN0ofD2dxlZaZzEMP20P/dCn5nbf5ASnH9TPqwaF+Tj15/T9TLy4zlGvpNEYqb2X33AulMncHbhln0FibAi9bsSeP4iark1n+MuNUUC5IAJAuSALk2A8yQPOTyQwcU9oekxiMa5U3SmBSB57JJY/wATMPKcPWWddrx3bHe0dfRUs9+5q7TMi9nwA8LySyQZ0HSlDs69VOVRreFyR8CJytZDounH1s10T66oy9SIVmVkmSrIsgyZZErZndVcSVrbHBwQfEAkH4H1nX7EvcNR0d0vqtzn66CdfV4G5z7A45o2veKLVVo/RVdrxZr5+QHxM+b7ZubsjX3Lf3m7Sx81yOf1RMKLZGcovtKDzAlCWGcqaw8Ge1K/pP8Apv8AhOx2X+d7n+hCHpGz6MqV6ZqI9FinaVGRlame6zswBBYHj8Z2KXZHKktsvHvZKOVs0X8J3ruVIa5Fja4AOQyJG6x38ZZDdtvkmWZaBAMVplM1PMEen/7B6jmHtTw/7irw76Hx7rL8ml1L5Rj1a4ZoqzSjAzPal40UMbh6hNlFTZPQOClz0G1fyiazBo9ql02Jn6AmA7IgCAR4hNpWHMH5QDVdIYbtqVSl/aU3T+JSPxnsJdMkyR+c6QIyIsRkRyPET6f2ES3SkkC1Sk0C0kkencvZnh9jR1K+9zUf1drfACfOa+XVfIMv6u6wJjHxKLYdhWNMfaW1g/my1PICU3UOtRb71kNYOSe1nDbGkXb+0p03/wC3Y/4TbpnmpGiv0TT1nH7WhicZerHwPo+yZ5hKPg8/H/ROs4zOoyZJWyLNr1L1mqYJjTuoo1SLltoik24Vdlc2y3jK9hmLS/Tah1vD4Zzdfo43x6u9fP1HV8NhKlLvUagqo4DN2rnNjn2isoNgw3qAF3WtnfrKLXovPt+p81KcZbTWMeH093jz4lPFPVXvsoSo2JCLY7Y71A01YGwuNo3zHOVyclv35/TBbFQeyeV0793fn6GWODc5fpFT+GkD5HZyl3S/H6Gfrj/ivn9yxQoLTUKoso/HMkk5kk5knfeSSSWEQk3J5Zo2vmkqOEQ0aYvXdSFQnaSgrAhnVDkrEXAHU7rm+DV2xrWFz9DoaOmVr6pcL5nKzOOdhkbSSK2bp7N9AjF9uze6ppgHmTtkj02fWdDR1dSbZz9Zb0YSNn14wOzVWsBlUFj95Rb4rb0M53bVHTYrVw/qv2NPZd3VW633fR/ua8s4bOizYtDauNXQVTUVVO4AbR88wAfWdjSdju+CnKWE/Dc5up1yqm4KOWvcT4/VzshtCpdeZRrDxK3I8bWnup7G8msqe3rT/TP0Kqtd1vDj8/uZDVzRaKe17VKjAWGwbhb7yeN7TX2V2fXXLyvWpPux3fuZ9ZqJSXR0tL1mxTvnPNZ1r0XTqkVO2SnUA2bMcmHAZZ3zO4GcftHSV3NS6kpcb95potlHbGUaq+p7lrtUCqcxZWz55PskeY4ymjsttedL5ff7EpX+CI8To04aybW0pBINrccxvO649Zj12k/DzWN0zHa8vJNoXSX6NVFXZ2hYqRe2/r5SWju8jPqxko6sPJkH10xFzZaVr5d1jlyvtZzox11j7l/PeRd8kRprpXFzsUszc5NyAy72W7rLoX2Z7vh+5B6mS7jLaP14pNlWQ0zzHfX4Zj0M1wtzyiUdXH+7YzVLT+FbdiKXmwU+jWlqeS5X1v8AuRFpPSWHZD+0UbjMfrE8+PKe4ZJXQ/yXxNF1zxWGxGFdBXpGotnQBlJLLwFuJG0POTrymVXzrlBrKycyWbEc1kqiTRXI7d7P9ZhjKIpu37TSADg73UZCoOd+PI+ImO6vpeVwdTTX+Ujh8o2uUmoQBAMBjaWw5HDePAzwkjg+vmif0XHVQBZKp7ZPBySw8n2suVp9BpLOupeK2PGYelNaPC1Sk0C0u6SPTvWOr/8ATtGX3NRw6ov+JshF/wC8ifMxXl7/AGsJZZzX2W6S7HGrTJ7tdTTP3h3kJ63BH+edLXw6q8+BbNZRlvbbgu9h64HB6ZPgQyj4v6THo3mLXvPaXyjlymU9o0+UpbXK3+51uzrvJ3JPh7fYsJPmGfRkyStkWTpK2RNx1N1xfB2o1Lvh77t7U+q81+z6cjq02sdb6ZcfQ5Wu7Pjf58NpfX2+v1nVcNWpYhEqowdL7Skbr2Iz5EXOXCdmMo2JSW6PnJRnVJxksMtyZWahrhrqmFBo0SHxG48Vpfe5t9n164dTrI1+bHd/Q6Gk0MrfOltH6nJMTXaozO7FnY3ZjmSeZnFlJyeWdtRUVhcEBnhFkbSaK2dv9nmiThcEgYWqVb1X6bQGyD4KF87zu6WvorXrOFqrOux47tjM6X0eMRSakcic1P1WG4/zwJjVadX1OD93tI6e502Ka/iOa1qLU2KMLMpsRPiLa5VzcZco+njNTipR4ZPg8U9I3puyE77HI+I3GSp1NtLzXLBXbXCxYmsmbw+tFce8EbqQQfgbfCdGvty+PpJP5GCfZ9T4yj1W02HB/UIHP01NmGfO1/QyNna0Zp/0kn4p4f0/XJFaRxe03jw/jIaulaJ34Zj41qh+c8/H0Pd1P/vJkHRNcS+SPNPWRKWdLCU0PO+fqFB+M019q1w/LqS/nsKZaeT5lko6S1sxFRbBaS2zBCsT6lrfCT/5m1vZJEPw6XearV0rVZw9Soz24HIAcbKMgZTbdO702QnUmsIygcEXGYMrhsc2Swzw01wKJETTZApkRtNkCiRG02wKZFepLjxGJxVPZPSeGiLyiiy2Mug8kme1lqIMtYLFPSdalNilRTcMMiP55SeE1hkOpxeVydG0L7TMguJpEn69K2fUoSLeR8pmlpf8Wba9fjaa+Bnm9oOBtcO5P1RTe56XIt8ZBaWz+Muevp8X8GR6O9oWEqD9ZtUWucmVnBHAhkB4c7ee+Slo7FxueV9oVS9LYx+smvmG2f1AarUG42KJ5lgCfIeklDQ2P0tj2WurXo7nI9OYipinNWo21UPoB9UDgOk6dMY1rpXBXVe1PMnyYqnNSOiWqUmgZ3VbDdri8PTO5q1O/UBgSPQGV6iXTVJ+pnp0L2waWAp08Ip7zN2jjkq3Cg+LG/8AknJ7Nqbbn7iUOTmWDxLUqiVV96m6uPFSCPlOlZFSTT7y5bnWfaPUp4rRYxKG6BqVRT947BB698gjmJxtMnC7pfrK6tp4OK1EsZsmjWtiSk158prdN5Gzbh8fY+l0mo8tDflc/csJMDNLJ1lbIk6StkWZbQumq2EbbpPa/vKc0b7y/jvkqr51PMWZdRpq7lia+5nNOa/V66CnTXsQRZyrXYniFaw2R8es2W9oTmsRWDBT2ZXXLqk+rwNNaYDezwZ6VsjaekGbJqFq4cbiAzj9npEM/JjvWn58eniJt0lHlJZfCMOrv8nDC5Z22dw4ggGE1i0EMQNtbCqBlyYfVP4GcztHs9amPVH0l8/UbdHq3S+mXo/Q0h6TIxVgQwyIO8T5CyuUJOMlho7qkpLMXsellRFkgnhWyGpJoqZWqS1FTK1SWIqkY7GUL5jf85ornjZlMkZfQehK5ps5Gyu9EbJm5n7I8d/TfOrXobJw6/h6zDfBS3XJ4qKQbEWI3g5EeUhFNPDOfJETTXAokRNNlZRIiabYFMiCpLjwqV1uLGCxPBi8Qmzv3c4WUXJponraPq00Sq9NlR/dYjI/l0vv4TRCaYnXKKy1sRpLUUMmWWIrZKssRBnoyaCIzLEWIq16XET1x70aISK+F0TVxDEUabOwBZgvAc/Hpx4Tx2xrXnvB0dNY35rK9MWNjkQbEHIgjeCOc0I1l7BYh6TrURiroQykbwRuOc9lFSi4vg9PeMxT1napUcu7G7MxuTK1GMV0xWETRDISLUWU0lVFFsMKjdgzBil+6SDcG3DMA5cpRKEerqxuWJLOSm63lclksRVe6n+c5h1NMbIuEi+m2VUuqJmMRo6tRVGq0mphxddoW8jyPQ59J8tqKJVSw/id6jVV3rzXuuUeEmVlzJ0lbIsmErIM8Geogzw09K2eDJFbMtqzq3Vx9TZQbNMHv1CO6vQc26etpp0+nla9uPEy6jURpW/Pgdr0RoynhaS0KS2RfVjxZjxJnerrjCPTE4FlkrJdUi5JkBAEAo6S0VTxAs4zG5hkw8+XQzJqtFVqVia38e8up1E6n5r9xrGM1aq080tUXpk3mD+E+c1PYt9e9fnL5nUr19cvS2MXVpMmTKVPUEfOciyudbxNNe00KUZcMrVDCZBldhfIZmWxWXhFUi5hNXMTWOVMqv1n7o9DmfITo0dn6iziOF4vb9zLO2C7za9C6oUqBD1P1tQZi47qnovE9T8J3dL2bXT50t38jJO1y4M3icGtTfkeY3+fOdIqMBpXV3tMyLngy+95jjKbaIWc8+JGcIz5NUx2ga1PcNodMj5qc/S8zfh5R43MdmnmuNzD1kKmzAg9QR85bBGKaa5IWM2QM8iBszYZnkMz6S48W+xksBqni8Qe7SKL9ap3B6HvHyE8ckjVXprJd3xN20BqFQoWetavU3jaFqanmE4nqfK0rlNs6FOljDd7szGP0KtRStgyNkVbMGQTaeUamk1hmgab9n7KS1AlfsPcj/K+fxv4zVXqcbSMFuhzvW/capi9E16P7yk4HO11/iFxNkLIS4ZzrKbIekmV0Yc5ekZm0emYc5NBNFjBaMrV8qVF6nVVJHm24eZnrshD0ng0VwlP0Vk2/Qns2qOQ2JcU1+ohDOehb3V8rzLb2jFbVrPrN9WilzPY3zDaAoUUFOigpgcuJ5sTmx6nOcuyyVj6pPLOhCKgsRNZ1l1Gp4m7ldmr/aU95++v0vn1l+n1llO3K8GTOf6S1NxVC9k7VeaZnzQ96/hedirX0z5eH6wYKshQ2YFTyYEH0M0ZT3RYjxeVyLEfaSFzsqCzclBY+glUtuSxGy6H1ExuJsey7JPrVe56J7x9POY7NRXHvyeu2MTo+rWoOGwlnYdtW+u4yU/3afRPXM9ZgsvlP2Ged8pbdxlNI6DWopQgOh3q3585nlFSWGiNdsoS6ovDOf6Z1BdCWoE2+o//ABfj5+s5t2g74P3M7mn7YXFq96+32NZxOjK1H95Sdetrj+IZfGc6ymyHpJnUr1FVnoSTIQZmZYzyxnqK2XcBoPE4j91QdgeNrL/G1l+Mvr09k/RRlt1FVfpSRuegvZrmHxb3H9nTJz6NU/Aes6VPZ2N7H7kcu/tLurXvf2OhYTCpSQU6aqiKLBVFgPKdKMVFYRypScnlslkjwQD7AEAQBAPjC+RnjSfIITg6Z/q0/hX8pX5Cr/FfBEuuXiSU6Sr7qgeAAk4wjHhHjbfJ7kjwQBAEA+EXgEbYdDvRT4gQCI6Oon+pp/wL+UEPJw8ETUqCp7qqvgAPlBJRS4JIPRAEAQDwaaneB6CAQ1NH0m96lTPiin8JJSa4ZFwi+UfKejqK5rRpg9EUfIQ5yfeeKEVwkWpEmIAgCAfCoO8QCKphUbIop8VBnqbXAIP+j4ff+j0b/wCGn5SXlJ+LPcss0aCoLKqqOgA+Ui23yeEk8AgCAIB4NJT9EeggEL6PotvpUz4op/CRcIvlE1bNcN/E+0sBSTNaSKeiqPkIUIrhB2Tly2WJIg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6" name="5 Imagen" descr="promocion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2786058"/>
            <a:ext cx="5513877" cy="350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804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FF5F1B"/>
          </a:solidFill>
        </p:spPr>
        <p:txBody>
          <a:bodyPr>
            <a:normAutofit fontScale="90000"/>
          </a:bodyPr>
          <a:lstStyle/>
          <a:p>
            <a:r>
              <a:rPr lang="es-ES" sz="2800" dirty="0" smtClean="0">
                <a:solidFill>
                  <a:prstClr val="black"/>
                </a:solidFill>
                <a:ea typeface="Calibri"/>
                <a:cs typeface="Times New Roman"/>
              </a:rPr>
              <a:t>Estrategias de movilidad y de fomento de la actividad  que se deben promover desde la escuela IV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450215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ea typeface="Calibri"/>
                <a:cs typeface="Times New Roman"/>
              </a:rPr>
              <a:t>Fomentar el  uso de espacios públicos abiertos que sean aptos para el ocio activo </a:t>
            </a:r>
            <a:r>
              <a:rPr lang="es-ES" dirty="0" smtClean="0">
                <a:ea typeface="Calibri"/>
                <a:cs typeface="Times New Roman"/>
                <a:sym typeface="Wingdings" pitchFamily="2" charset="2"/>
              </a:rPr>
              <a:t> mayor actividad, cuanto más </a:t>
            </a:r>
            <a:r>
              <a:rPr lang="es-ES" dirty="0" smtClean="0">
                <a:ea typeface="Calibri"/>
                <a:cs typeface="Times New Roman"/>
              </a:rPr>
              <a:t>seguros y atractivos</a:t>
            </a:r>
          </a:p>
          <a:p>
            <a:pPr indent="450215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dirty="0" smtClean="0"/>
              <a:t>Especialmente aquellos espacios públicos abiertos que estén dotados de recorridos para ciclistas y caminantes o que estén dotados de canchas y/o pistas para juego, canastas, etc.; </a:t>
            </a:r>
          </a:p>
          <a:p>
            <a:pPr indent="450215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ea typeface="Calibri"/>
                <a:cs typeface="Times New Roman"/>
              </a:rPr>
              <a:t>Cuanto mayor sea la diversidad de usos, mayor será la heterogeneidad de las personas usuarias </a:t>
            </a:r>
            <a:r>
              <a:rPr lang="es-ES" dirty="0" smtClean="0">
                <a:ea typeface="Calibri"/>
                <a:cs typeface="Times New Roman"/>
                <a:sym typeface="Wingdings" pitchFamily="2" charset="2"/>
              </a:rPr>
              <a:t> promocionar su uso entre el alumnado y las familias.</a:t>
            </a:r>
          </a:p>
          <a:p>
            <a:pPr indent="450215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00D500"/>
          </a:solidFill>
        </p:spPr>
        <p:txBody>
          <a:bodyPr>
            <a:normAutofit fontScale="90000"/>
          </a:bodyPr>
          <a:lstStyle/>
          <a:p>
            <a:pPr lvl="0"/>
            <a:r>
              <a:rPr lang="es-ES" dirty="0" smtClean="0">
                <a:ea typeface="Calibri"/>
                <a:cs typeface="Times New Roman"/>
              </a:rPr>
              <a:t>Los  Espacios Públicos Abiertos 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indent="450215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ea typeface="Calibri"/>
                <a:cs typeface="Times New Roman"/>
              </a:rPr>
              <a:t> Los espacios públicos abiertos incluyen las zonas verdes como: parques, jardines, plazas, zonas de ocio, tramos peatonales y de bicicletas, así como ríos o playas de esas áreas urbanas. </a:t>
            </a:r>
            <a:endParaRPr lang="es-ES" dirty="0" smtClean="0">
              <a:latin typeface="Cambria"/>
              <a:ea typeface="Cambria"/>
              <a:cs typeface="Times New Roman"/>
            </a:endParaRPr>
          </a:p>
          <a:p>
            <a:pPr indent="450215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ea typeface="Calibri"/>
                <a:cs typeface="Times New Roman"/>
              </a:rPr>
              <a:t>Son un espacio de encuentros, manifestaciones y eventos creativos, que suelen ser espontáneos y sin control, pero con oportunidades para la actividad física.</a:t>
            </a:r>
            <a:endParaRPr lang="es-ES" dirty="0" smtClean="0">
              <a:latin typeface="Cambria"/>
              <a:ea typeface="Cambria"/>
              <a:cs typeface="Times New Roman"/>
            </a:endParaRPr>
          </a:p>
          <a:p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00D500"/>
          </a:solidFill>
        </p:spPr>
        <p:txBody>
          <a:bodyPr/>
          <a:lstStyle/>
          <a:p>
            <a:r>
              <a:rPr lang="es-ES" dirty="0" smtClean="0">
                <a:ea typeface="Calibri"/>
                <a:cs typeface="Times New Roman"/>
              </a:rPr>
              <a:t>Los  Espacios Públicos Abiertos II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Es un espacio abierto a toda la ciudadanía sin discriminación de género, edad o condición socioeconómica </a:t>
            </a:r>
          </a:p>
          <a:p>
            <a:r>
              <a:rPr lang="es-ES" dirty="0" smtClean="0"/>
              <a:t>Estos espacios contribuyen a la cohesión social y promueven la salud física y mental, especialmente en los niños/as.</a:t>
            </a:r>
          </a:p>
          <a:p>
            <a:r>
              <a:rPr lang="es-ES" dirty="0" smtClean="0"/>
              <a:t>Favorecen la comunicación y las relaciones sociales, mejorando la autoestima y disminuyendo el riesgo de aislamiento social y de padecer depresión. </a:t>
            </a:r>
          </a:p>
          <a:p>
            <a:r>
              <a:rPr lang="es-ES" dirty="0" smtClean="0"/>
              <a:t>Estas zonas verdes y ajardinadas reducen el estrés y la fatiga mental a través del contacto con la naturaleza.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00D500"/>
          </a:solidFill>
        </p:spPr>
        <p:txBody>
          <a:bodyPr/>
          <a:lstStyle/>
          <a:p>
            <a:r>
              <a:rPr lang="es-ES" dirty="0" smtClean="0">
                <a:ea typeface="Calibri"/>
                <a:cs typeface="Times New Roman"/>
              </a:rPr>
              <a:t>Los  Espacios Públicos Abiertos III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 Sólo se podrá garantizar el disfrute si pueden emplearse de forma cómoda, autónoma, sin barreras y siendo  seguros frente a posibles accidentes</a:t>
            </a:r>
          </a:p>
          <a:p>
            <a:r>
              <a:rPr lang="es-ES" dirty="0" smtClean="0"/>
              <a:t>Se favorece su uso si están dotados de elementos como mobiliario, sombras, fuentes, juegos infantiles, etc. y que sean. </a:t>
            </a:r>
          </a:p>
          <a:p>
            <a:r>
              <a:rPr lang="es-ES" dirty="0" smtClean="0"/>
              <a:t>Se promueve la cohesión social y un sentimiento de pertenencia al lugar mediante el diálogo para la mejora de los espacios públicos.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8655"/>
          </a:xfrm>
          <a:solidFill>
            <a:srgbClr val="C7FF18"/>
          </a:solidFill>
        </p:spPr>
        <p:txBody>
          <a:bodyPr>
            <a:noAutofit/>
          </a:bodyPr>
          <a:lstStyle/>
          <a:p>
            <a:r>
              <a:rPr lang="es-ES" sz="4000" dirty="0" smtClean="0">
                <a:solidFill>
                  <a:prstClr val="black"/>
                </a:solidFill>
                <a:ea typeface="Calibri"/>
                <a:cs typeface="Times New Roman"/>
              </a:rPr>
              <a:t>Otros factores determinantes de la salud y del bienestar físico y psíquico del alumnado</a:t>
            </a:r>
            <a:endParaRPr lang="es-ES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44624"/>
            <a:ext cx="8042276" cy="1480972"/>
          </a:xfrm>
          <a:solidFill>
            <a:srgbClr val="C7FF18"/>
          </a:solidFill>
        </p:spPr>
        <p:txBody>
          <a:bodyPr>
            <a:normAutofit fontScale="90000"/>
          </a:bodyPr>
          <a:lstStyle/>
          <a:p>
            <a:pPr lvl="0"/>
            <a:r>
              <a:rPr lang="es-ES" sz="3600" dirty="0" smtClean="0">
                <a:ea typeface="Calibri"/>
                <a:cs typeface="Times New Roman"/>
              </a:rPr>
              <a:t>Otros factores determinantes de la salud y del bienestar físico y psíquico del alumnado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450215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2000" dirty="0" smtClean="0">
                <a:ea typeface="Calibri"/>
                <a:cs typeface="Times New Roman"/>
              </a:rPr>
              <a:t>Disponer de una vivienda y percibir seguridad en el entorno influyen en el bienestar y en la salud de los/las niños/as. </a:t>
            </a:r>
            <a:endParaRPr lang="es-ES" sz="2000" dirty="0" smtClean="0">
              <a:latin typeface="Cambria"/>
              <a:ea typeface="Cambria"/>
              <a:cs typeface="Times New Roman"/>
            </a:endParaRPr>
          </a:p>
          <a:p>
            <a:pPr indent="450215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2000" dirty="0" smtClean="0">
                <a:ea typeface="Calibri"/>
                <a:cs typeface="Times New Roman"/>
              </a:rPr>
              <a:t>El profesorado ha de ser consciente de las condiciones en las que vive el alumnado del centro, porque influyen en su bienestar personal así como en el rendimiento escolar </a:t>
            </a:r>
            <a:r>
              <a:rPr lang="es-ES" sz="2000" dirty="0" smtClean="0">
                <a:ea typeface="Calibri"/>
                <a:cs typeface="Times New Roman"/>
                <a:sym typeface="Wingdings"/>
              </a:rPr>
              <a:t></a:t>
            </a:r>
            <a:r>
              <a:rPr lang="es-ES" sz="2000" dirty="0" smtClean="0">
                <a:ea typeface="Calibri"/>
                <a:cs typeface="Times New Roman"/>
              </a:rPr>
              <a:t> las decisiones que se toman en el centro educativo no han de perjudicar al alumnado que vive en estas condiciones sino que den respuesta a sus necesidades.</a:t>
            </a:r>
            <a:endParaRPr lang="es-ES" sz="2000" dirty="0" smtClean="0">
              <a:latin typeface="Cambria"/>
              <a:ea typeface="Cambria"/>
              <a:cs typeface="Times New Roman"/>
            </a:endParaRPr>
          </a:p>
          <a:p>
            <a:pPr>
              <a:lnSpc>
                <a:spcPct val="120000"/>
              </a:lnSpc>
            </a:pPr>
            <a:endParaRPr lang="es-ES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C7FF18"/>
          </a:solidFill>
        </p:spPr>
        <p:txBody>
          <a:bodyPr/>
          <a:lstStyle/>
          <a:p>
            <a:r>
              <a:rPr lang="es-ES" dirty="0" smtClean="0"/>
              <a:t>Las condiciones de habitabilidad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450215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ea typeface="Calibri"/>
                <a:cs typeface="Times New Roman"/>
              </a:rPr>
              <a:t>muchos alumnos nativos e inmigrantes viven en casas o pisos con  humedades </a:t>
            </a:r>
            <a:r>
              <a:rPr lang="es-ES" dirty="0" smtClean="0">
                <a:ea typeface="Calibri"/>
                <a:cs typeface="Times New Roman"/>
                <a:sym typeface="Wingdings"/>
              </a:rPr>
              <a:t></a:t>
            </a:r>
            <a:r>
              <a:rPr lang="es-ES" dirty="0" smtClean="0">
                <a:ea typeface="Calibri"/>
                <a:cs typeface="Times New Roman"/>
              </a:rPr>
              <a:t> sufren enfermedades como el asma, alergias e infecciones respiratorias.</a:t>
            </a:r>
            <a:endParaRPr lang="es-ES" dirty="0" smtClean="0">
              <a:latin typeface="Cambria"/>
              <a:ea typeface="Cambria"/>
              <a:cs typeface="Times New Roman"/>
            </a:endParaRPr>
          </a:p>
          <a:p>
            <a:pPr indent="450215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ea typeface="Calibri"/>
                <a:cs typeface="Times New Roman"/>
              </a:rPr>
              <a:t>la baja temperatura interior se asocia con un mal estado de salud así como con enfermedades cardiovasculares </a:t>
            </a:r>
            <a:endParaRPr lang="es-ES" dirty="0" smtClean="0">
              <a:latin typeface="Cambria"/>
              <a:ea typeface="Cambria"/>
              <a:cs typeface="Times New Roman"/>
            </a:endParaRPr>
          </a:p>
          <a:p>
            <a:pPr indent="450215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ea typeface="Calibri"/>
                <a:cs typeface="Times New Roman"/>
              </a:rPr>
              <a:t> el hacinamiento se relaciona con el estrés crónico y con la transmisión de infecciones respiratorias. </a:t>
            </a:r>
            <a:endParaRPr lang="es-ES" dirty="0" smtClean="0">
              <a:latin typeface="Cambria"/>
              <a:ea typeface="Cambria"/>
              <a:cs typeface="Times New Roman"/>
            </a:endParaRPr>
          </a:p>
          <a:p>
            <a:pPr indent="450215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ea typeface="Calibri"/>
                <a:cs typeface="Times New Roman"/>
              </a:rPr>
              <a:t>Si las viviendas están ubicadas en entornos sociales inseguros  </a:t>
            </a:r>
            <a:r>
              <a:rPr lang="es-ES" dirty="0" smtClean="0">
                <a:ea typeface="Calibri"/>
                <a:cs typeface="Times New Roman"/>
                <a:sym typeface="Wingdings" pitchFamily="2" charset="2"/>
              </a:rPr>
              <a:t> </a:t>
            </a:r>
            <a:r>
              <a:rPr lang="es-ES" dirty="0" smtClean="0">
                <a:ea typeface="Calibri"/>
                <a:cs typeface="Times New Roman"/>
              </a:rPr>
              <a:t>afecta negativamente a la salud física y mental y no favorece la interacción y la cohesión social.</a:t>
            </a:r>
            <a:endParaRPr lang="es-ES" dirty="0" smtClean="0">
              <a:latin typeface="Cambria"/>
              <a:ea typeface="Cambria"/>
              <a:cs typeface="Times New Roman"/>
            </a:endParaRPr>
          </a:p>
          <a:p>
            <a:endParaRPr lang="es-E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C7FF18"/>
          </a:solidFill>
        </p:spPr>
        <p:txBody>
          <a:bodyPr/>
          <a:lstStyle/>
          <a:p>
            <a:r>
              <a:rPr lang="es-ES" dirty="0" smtClean="0"/>
              <a:t>La seguridad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00808"/>
            <a:ext cx="8042276" cy="4637111"/>
          </a:xfrm>
        </p:spPr>
        <p:txBody>
          <a:bodyPr>
            <a:noAutofit/>
          </a:bodyPr>
          <a:lstStyle/>
          <a:p>
            <a:pPr indent="450215" algn="just">
              <a:spcBef>
                <a:spcPts val="600"/>
              </a:spcBef>
              <a:spcAft>
                <a:spcPts val="600"/>
              </a:spcAft>
            </a:pPr>
            <a:r>
              <a:rPr lang="es-ES" sz="2000" dirty="0" smtClean="0">
                <a:ea typeface="Calibri"/>
                <a:cs typeface="Times New Roman"/>
              </a:rPr>
              <a:t>La inseguridad produce falta de contacto social, aislamiento  y reducción de la actividad física diaria. </a:t>
            </a:r>
            <a:endParaRPr lang="es-ES" sz="2000" dirty="0" smtClean="0">
              <a:latin typeface="Cambria"/>
              <a:ea typeface="Cambria"/>
              <a:cs typeface="Times New Roman"/>
            </a:endParaRPr>
          </a:p>
          <a:p>
            <a:pPr indent="450215" algn="just">
              <a:spcBef>
                <a:spcPts val="600"/>
              </a:spcBef>
              <a:spcAft>
                <a:spcPts val="600"/>
              </a:spcAft>
            </a:pPr>
            <a:r>
              <a:rPr lang="es-ES" sz="2000" dirty="0" smtClean="0">
                <a:ea typeface="Calibri"/>
                <a:cs typeface="Times New Roman"/>
              </a:rPr>
              <a:t>Los comportamientos incívicos o las malas condiciones del barrio se asocia con una mayor percepción de inseguridad.</a:t>
            </a:r>
            <a:endParaRPr lang="es-ES" sz="2000" dirty="0" smtClean="0">
              <a:latin typeface="Cambria"/>
              <a:ea typeface="Cambria"/>
              <a:cs typeface="Times New Roman"/>
            </a:endParaRPr>
          </a:p>
          <a:p>
            <a:pPr indent="450215" algn="just">
              <a:spcBef>
                <a:spcPts val="600"/>
              </a:spcBef>
              <a:spcAft>
                <a:spcPts val="600"/>
              </a:spcAft>
            </a:pPr>
            <a:r>
              <a:rPr lang="es-ES" sz="2000" dirty="0" smtClean="0">
                <a:ea typeface="Calibri"/>
                <a:cs typeface="Times New Roman"/>
              </a:rPr>
              <a:t>Los espacios han de tener buena visibilidad para que se favorezca los desplazamientos fáciles y seguros. </a:t>
            </a:r>
            <a:endParaRPr lang="es-ES" sz="2000" dirty="0" smtClean="0">
              <a:latin typeface="Cambria"/>
              <a:ea typeface="Cambria"/>
              <a:cs typeface="Times New Roman"/>
            </a:endParaRPr>
          </a:p>
          <a:p>
            <a:pPr indent="450215" algn="just">
              <a:spcBef>
                <a:spcPts val="600"/>
              </a:spcBef>
              <a:spcAft>
                <a:spcPts val="600"/>
              </a:spcAft>
            </a:pPr>
            <a:r>
              <a:rPr lang="es-ES" sz="2000" dirty="0" smtClean="0">
                <a:ea typeface="Calibri"/>
                <a:cs typeface="Times New Roman"/>
              </a:rPr>
              <a:t>La iluminación de dichos espacios ha de ser adecuada</a:t>
            </a:r>
            <a:endParaRPr lang="es-ES" sz="2000" dirty="0" smtClean="0">
              <a:latin typeface="Cambria"/>
              <a:ea typeface="Cambria"/>
              <a:cs typeface="Times New Roman"/>
            </a:endParaRPr>
          </a:p>
          <a:p>
            <a:pPr indent="450215" algn="just">
              <a:spcBef>
                <a:spcPts val="600"/>
              </a:spcBef>
              <a:spcAft>
                <a:spcPts val="600"/>
              </a:spcAft>
            </a:pPr>
            <a:r>
              <a:rPr lang="es-ES" sz="2000" dirty="0" smtClean="0">
                <a:ea typeface="Calibri"/>
                <a:cs typeface="Times New Roman"/>
              </a:rPr>
              <a:t>Los comercios y servicios en las plantas bajas de los edificios genera más actividad en las calles así como una buena vigilancia natural en éstas. </a:t>
            </a:r>
            <a:endParaRPr lang="es-ES" sz="2000" dirty="0" smtClean="0">
              <a:latin typeface="Cambria"/>
              <a:ea typeface="Cambria"/>
              <a:cs typeface="Times New Roman"/>
            </a:endParaRPr>
          </a:p>
          <a:p>
            <a:endParaRPr lang="es-E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331640" y="1556792"/>
            <a:ext cx="6498158" cy="2988218"/>
          </a:xfrm>
          <a:solidFill>
            <a:srgbClr val="FF1A34"/>
          </a:solidFill>
        </p:spPr>
        <p:txBody>
          <a:bodyPr/>
          <a:lstStyle/>
          <a:p>
            <a:r>
              <a:rPr lang="es-E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movilidad, la actividad física y los espacios públicos abiertos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FF5D57"/>
          </a:solidFill>
        </p:spPr>
        <p:txBody>
          <a:bodyPr/>
          <a:lstStyle/>
          <a:p>
            <a:r>
              <a:rPr lang="es-ES" dirty="0" smtClean="0"/>
              <a:t>Justificación teórica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La movilidad y la actividad física influyen en la salud de los individuos y de la comunidad.  </a:t>
            </a:r>
          </a:p>
          <a:p>
            <a:r>
              <a:rPr lang="es-ES" dirty="0" smtClean="0"/>
              <a:t>La inactividad física es el cuarto factor de riesgo de mortalidad (3,2 millones de muertes anuales). </a:t>
            </a:r>
          </a:p>
          <a:p>
            <a:r>
              <a:rPr lang="es-ES" dirty="0" smtClean="0"/>
              <a:t>La actividad física practicada con regularidad reduce el riesgo de enfermedades: cardiopatías coronarias, accidentes </a:t>
            </a:r>
            <a:r>
              <a:rPr lang="es-ES" dirty="0" err="1" smtClean="0"/>
              <a:t>cerebrovasculares</a:t>
            </a:r>
            <a:r>
              <a:rPr lang="es-ES" dirty="0" smtClean="0"/>
              <a:t>, diabetes de tipo II, depresión, hipertensión, cáncer de mama y cáncer de colon. </a:t>
            </a:r>
          </a:p>
          <a:p>
            <a:r>
              <a:rPr lang="es-ES" dirty="0" smtClean="0"/>
              <a:t>Es fundamental para conseguir el control del peso. 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solidFill>
            <a:srgbClr val="FF5D57"/>
          </a:solidFill>
        </p:spPr>
        <p:txBody>
          <a:bodyPr/>
          <a:lstStyle/>
          <a:p>
            <a:r>
              <a:rPr lang="es-ES" dirty="0" smtClean="0"/>
              <a:t>La actividad física 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57784"/>
          </a:xfrm>
        </p:spPr>
        <p:txBody>
          <a:bodyPr>
            <a:noAutofit/>
          </a:bodyPr>
          <a:lstStyle/>
          <a:p>
            <a:pPr indent="450215" algn="just">
              <a:spcBef>
                <a:spcPts val="600"/>
              </a:spcBef>
              <a:spcAft>
                <a:spcPts val="600"/>
              </a:spcAft>
            </a:pPr>
            <a:r>
              <a:rPr lang="es-ES" sz="2400" dirty="0" smtClean="0">
                <a:ea typeface="Calibri"/>
                <a:cs typeface="Times New Roman"/>
              </a:rPr>
              <a:t> Beneficios de la actividad física para la salud de niños y jóvenes entre 5 y 17 años:</a:t>
            </a:r>
          </a:p>
          <a:p>
            <a:pPr lvl="1" indent="450215" algn="just">
              <a:spcBef>
                <a:spcPts val="600"/>
              </a:spcBef>
              <a:spcAft>
                <a:spcPts val="600"/>
              </a:spcAft>
            </a:pPr>
            <a:r>
              <a:rPr lang="es-ES" sz="2400" dirty="0" smtClean="0">
                <a:ea typeface="Calibri"/>
                <a:cs typeface="Times New Roman"/>
              </a:rPr>
              <a:t> mejora de la forma física (tanto de  la fuerza muscular como de las funciones </a:t>
            </a:r>
            <a:r>
              <a:rPr lang="es-ES" sz="2400" dirty="0" err="1" smtClean="0">
                <a:ea typeface="Calibri"/>
                <a:cs typeface="Times New Roman"/>
              </a:rPr>
              <a:t>cardiorrespiratorias</a:t>
            </a:r>
            <a:r>
              <a:rPr lang="es-ES" sz="2400" dirty="0" smtClean="0">
                <a:ea typeface="Calibri"/>
                <a:cs typeface="Times New Roman"/>
              </a:rPr>
              <a:t>),</a:t>
            </a:r>
          </a:p>
          <a:p>
            <a:pPr lvl="1" indent="450215" algn="just">
              <a:spcBef>
                <a:spcPts val="600"/>
              </a:spcBef>
              <a:spcAft>
                <a:spcPts val="600"/>
              </a:spcAft>
            </a:pPr>
            <a:r>
              <a:rPr lang="es-ES" sz="2400" dirty="0" smtClean="0">
                <a:ea typeface="Calibri"/>
                <a:cs typeface="Times New Roman"/>
              </a:rPr>
              <a:t> reducción de la grasa corporal, </a:t>
            </a:r>
          </a:p>
          <a:p>
            <a:pPr lvl="1" indent="450215" algn="just">
              <a:spcBef>
                <a:spcPts val="600"/>
              </a:spcBef>
              <a:spcAft>
                <a:spcPts val="600"/>
              </a:spcAft>
            </a:pPr>
            <a:r>
              <a:rPr lang="es-ES" sz="2400" dirty="0" smtClean="0">
                <a:ea typeface="Calibri"/>
                <a:cs typeface="Times New Roman"/>
              </a:rPr>
              <a:t>mayor salud ósea </a:t>
            </a:r>
          </a:p>
          <a:p>
            <a:pPr lvl="1" indent="450215" algn="just">
              <a:spcBef>
                <a:spcPts val="600"/>
              </a:spcBef>
              <a:spcAft>
                <a:spcPts val="600"/>
              </a:spcAft>
            </a:pPr>
            <a:r>
              <a:rPr lang="es-ES" sz="2400" dirty="0" smtClean="0">
                <a:ea typeface="Calibri"/>
                <a:cs typeface="Times New Roman"/>
              </a:rPr>
              <a:t>psicológicos: menor presencia de síntomas de depresión. </a:t>
            </a:r>
          </a:p>
          <a:p>
            <a:pPr indent="450215" algn="just">
              <a:spcBef>
                <a:spcPts val="600"/>
              </a:spcBef>
              <a:spcAft>
                <a:spcPts val="600"/>
              </a:spcAft>
            </a:pPr>
            <a:r>
              <a:rPr lang="es-ES" sz="2400" dirty="0" smtClean="0">
                <a:ea typeface="Calibri"/>
                <a:cs typeface="Times New Roman"/>
              </a:rPr>
              <a:t>Recomendación un mínimo de 60 minutos diarios, en dos tandas de 30 minutos. </a:t>
            </a:r>
            <a:endParaRPr lang="es-ES" sz="2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FF5D57"/>
          </a:solidFill>
        </p:spPr>
        <p:txBody>
          <a:bodyPr/>
          <a:lstStyle/>
          <a:p>
            <a:r>
              <a:rPr lang="es-ES" dirty="0" smtClean="0"/>
              <a:t>La actividad física II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450215" algn="just">
              <a:spcBef>
                <a:spcPts val="600"/>
              </a:spcBef>
              <a:spcAft>
                <a:spcPts val="600"/>
              </a:spcAft>
            </a:pPr>
            <a:r>
              <a:rPr lang="es-ES" sz="2400" dirty="0" smtClean="0"/>
              <a:t> </a:t>
            </a:r>
            <a:r>
              <a:rPr lang="es-ES" sz="2400" dirty="0" smtClean="0">
                <a:ea typeface="Calibri"/>
                <a:cs typeface="Times New Roman"/>
              </a:rPr>
              <a:t>Además </a:t>
            </a:r>
            <a:r>
              <a:rPr lang="es-ES" sz="2400" dirty="0" smtClean="0"/>
              <a:t>durante tres o más días a la semana:</a:t>
            </a:r>
          </a:p>
          <a:p>
            <a:pPr lvl="1"/>
            <a:r>
              <a:rPr lang="es-ES" sz="2400" dirty="0" smtClean="0"/>
              <a:t>hacer ejercicios de resistencia para mejorar la fuerza muscular</a:t>
            </a:r>
          </a:p>
          <a:p>
            <a:pPr lvl="1"/>
            <a:r>
              <a:rPr lang="es-ES" sz="2400" dirty="0" smtClean="0"/>
              <a:t>realizar ejercicios aeróbicos para la mejora de las funciones </a:t>
            </a:r>
            <a:r>
              <a:rPr lang="es-ES" sz="2400" dirty="0" err="1" smtClean="0"/>
              <a:t>cardiorrespiratorias</a:t>
            </a:r>
            <a:endParaRPr lang="es-ES" sz="2400" dirty="0" smtClean="0"/>
          </a:p>
          <a:p>
            <a:pPr indent="450215" algn="just">
              <a:spcBef>
                <a:spcPts val="600"/>
              </a:spcBef>
              <a:spcAft>
                <a:spcPts val="600"/>
              </a:spcAft>
            </a:pPr>
            <a:r>
              <a:rPr lang="es-ES" sz="2400" dirty="0" smtClean="0">
                <a:ea typeface="Calibri"/>
                <a:cs typeface="Times New Roman"/>
              </a:rPr>
              <a:t>¿Cómo desarrollar actividad física?</a:t>
            </a:r>
          </a:p>
          <a:p>
            <a:pPr indent="450215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2400" dirty="0" smtClean="0">
                <a:ea typeface="Calibri"/>
                <a:cs typeface="Times New Roman"/>
              </a:rPr>
              <a:t> Juegos, desplazamientos, deportes, actividades recreativas, tareas, educación física o ejercicios programados, en el contexto de la familia, la escuela y las actividades comunitarias. </a:t>
            </a:r>
          </a:p>
          <a:p>
            <a:endParaRPr lang="es-E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FF5F1B"/>
          </a:solidFill>
        </p:spPr>
        <p:txBody>
          <a:bodyPr/>
          <a:lstStyle/>
          <a:p>
            <a:r>
              <a:rPr lang="es-ES" dirty="0" smtClean="0"/>
              <a:t>La Movilidad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85000" lnSpcReduction="20000"/>
          </a:bodyPr>
          <a:lstStyle/>
          <a:p>
            <a:r>
              <a:rPr lang="es-ES" sz="2800" dirty="0" smtClean="0"/>
              <a:t>Realizar actividad física está condicionado por: </a:t>
            </a:r>
          </a:p>
          <a:p>
            <a:pPr lvl="1"/>
            <a:r>
              <a:rPr lang="es-ES" dirty="0" smtClean="0"/>
              <a:t>el contexto social y económico</a:t>
            </a:r>
          </a:p>
          <a:p>
            <a:pPr lvl="1"/>
            <a:r>
              <a:rPr lang="es-ES" dirty="0" smtClean="0"/>
              <a:t>el ambiente físico tanto natural como urbano donde vive </a:t>
            </a:r>
          </a:p>
          <a:p>
            <a:pPr lvl="1"/>
            <a:r>
              <a:rPr lang="es-ES" dirty="0" smtClean="0"/>
              <a:t>las preferencias individuales.  </a:t>
            </a:r>
          </a:p>
          <a:p>
            <a:r>
              <a:rPr lang="es-ES" sz="2800" dirty="0" smtClean="0"/>
              <a:t>Mantenerse físicamente activos  en tres ámbitos: </a:t>
            </a:r>
          </a:p>
          <a:p>
            <a:pPr lvl="1"/>
            <a:r>
              <a:rPr lang="es-ES" dirty="0" smtClean="0"/>
              <a:t>en el estudio, fomentando  la movilidad: caminando o en bicicleta al centro escolar; </a:t>
            </a:r>
          </a:p>
          <a:p>
            <a:pPr lvl="1"/>
            <a:r>
              <a:rPr lang="es-ES" dirty="0" smtClean="0"/>
              <a:t>el hogar: con tareas de la casa, o del jardín. </a:t>
            </a:r>
          </a:p>
          <a:p>
            <a:pPr lvl="1"/>
            <a:r>
              <a:rPr lang="es-ES" dirty="0" smtClean="0"/>
              <a:t> en el tiempo de ocio: participando en actividades deportivas. </a:t>
            </a:r>
          </a:p>
          <a:p>
            <a:r>
              <a:rPr lang="es-ES" sz="2800" dirty="0" smtClean="0"/>
              <a:t>El uso de vehículos privados incrementa la inactividad física. </a:t>
            </a:r>
          </a:p>
          <a:p>
            <a:r>
              <a:rPr lang="es-ES" sz="2800" dirty="0" smtClean="0"/>
              <a:t>La movilidad activa incrementa la práctica de actividad física y reduce el sedentarismo. </a:t>
            </a:r>
          </a:p>
          <a:p>
            <a:endParaRPr lang="es-ES" sz="2800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285852"/>
          </a:xfrm>
          <a:solidFill>
            <a:srgbClr val="FF5F1B"/>
          </a:solidFill>
        </p:spPr>
        <p:txBody>
          <a:bodyPr>
            <a:normAutofit fontScale="90000"/>
          </a:bodyPr>
          <a:lstStyle/>
          <a:p>
            <a:r>
              <a:rPr lang="es-ES" sz="3200" dirty="0" smtClean="0">
                <a:ea typeface="Calibri"/>
                <a:cs typeface="Times New Roman"/>
              </a:rPr>
              <a:t>Estrategias de movilidad y de fomento de la actividad  que se deben promover desde la escuela I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000660"/>
          </a:xfrm>
        </p:spPr>
        <p:txBody>
          <a:bodyPr>
            <a:normAutofit fontScale="40000" lnSpcReduction="20000"/>
          </a:bodyPr>
          <a:lstStyle/>
          <a:p>
            <a:pPr indent="450215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4200" dirty="0" smtClean="0">
                <a:ea typeface="Calibri"/>
                <a:cs typeface="Times New Roman"/>
              </a:rPr>
              <a:t>Concienciar al alumnado y a las familias en el uso del transporte público:</a:t>
            </a:r>
          </a:p>
          <a:p>
            <a:pPr lvl="1" indent="450215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4200" dirty="0" smtClean="0">
                <a:ea typeface="Calibri"/>
                <a:cs typeface="Times New Roman"/>
              </a:rPr>
              <a:t>reduce la contaminación del aire</a:t>
            </a:r>
          </a:p>
          <a:p>
            <a:pPr lvl="1" indent="450215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4200" dirty="0" smtClean="0">
                <a:ea typeface="Calibri"/>
                <a:cs typeface="Times New Roman"/>
              </a:rPr>
              <a:t>se reduce el estrés</a:t>
            </a:r>
          </a:p>
          <a:p>
            <a:pPr lvl="1" indent="450215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4200" dirty="0" smtClean="0">
                <a:ea typeface="Calibri"/>
                <a:cs typeface="Times New Roman"/>
              </a:rPr>
              <a:t>se amplía el contacto social </a:t>
            </a:r>
          </a:p>
          <a:p>
            <a:pPr lvl="1" indent="450215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4200" dirty="0" smtClean="0">
                <a:ea typeface="Calibri"/>
                <a:cs typeface="Times New Roman"/>
              </a:rPr>
              <a:t>favorece que las personas usuarias realicen actividad física al desplazarse al punto de acceso del transporte, a pie o en bicicleta </a:t>
            </a:r>
            <a:r>
              <a:rPr lang="es-ES" sz="4200" dirty="0" smtClean="0">
                <a:ea typeface="Calibri"/>
                <a:cs typeface="Times New Roman"/>
                <a:sym typeface="Wingdings" pitchFamily="2" charset="2"/>
              </a:rPr>
              <a:t> </a:t>
            </a:r>
            <a:r>
              <a:rPr lang="es-ES" sz="4200" dirty="0" smtClean="0">
                <a:ea typeface="Calibri"/>
                <a:cs typeface="Times New Roman"/>
              </a:rPr>
              <a:t>La distancia razonable a recorrer es de 300 a 500 metros. </a:t>
            </a:r>
          </a:p>
          <a:p>
            <a:pPr indent="450215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4200" dirty="0">
                <a:ea typeface="Calibri"/>
                <a:cs typeface="Times New Roman"/>
              </a:rPr>
              <a:t>U</a:t>
            </a:r>
            <a:r>
              <a:rPr lang="es-ES" sz="4200" dirty="0" smtClean="0">
                <a:ea typeface="Calibri"/>
                <a:cs typeface="Times New Roman"/>
              </a:rPr>
              <a:t>n buen sistema de transporte público  facilita el acceso a los servicios públicos sanitarios, sociales y educativos, especialmente importante para los grupos vulnerables de la comunidad (niños/as, personas mayores, personas con discapacidad, etc.)</a:t>
            </a:r>
            <a:endParaRPr lang="es-ES" sz="4200" dirty="0" smtClean="0">
              <a:latin typeface="Cambria"/>
              <a:ea typeface="Cambria"/>
              <a:cs typeface="Times New Roman"/>
            </a:endParaRPr>
          </a:p>
          <a:p>
            <a:pPr>
              <a:lnSpc>
                <a:spcPct val="120000"/>
              </a:lnSpc>
            </a:pP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1331054"/>
          </a:xfrm>
          <a:solidFill>
            <a:srgbClr val="FF5F1B"/>
          </a:solidFill>
        </p:spPr>
        <p:txBody>
          <a:bodyPr>
            <a:noAutofit/>
          </a:bodyPr>
          <a:lstStyle/>
          <a:p>
            <a:r>
              <a:rPr lang="es-ES" sz="2800" dirty="0" smtClean="0">
                <a:ea typeface="Calibri"/>
                <a:cs typeface="Times New Roman"/>
              </a:rPr>
              <a:t>Estrategias de movilidad y de fomento de la actividad  que se deben promover desde la escuela II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txBody>
          <a:bodyPr>
            <a:noAutofit/>
          </a:bodyPr>
          <a:lstStyle/>
          <a:p>
            <a:pPr indent="450215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2000" dirty="0" smtClean="0">
                <a:ea typeface="Calibri"/>
                <a:cs typeface="Times New Roman"/>
              </a:rPr>
              <a:t>Concienciar en integrar la actividad física como una rutina en la vida cotidiana </a:t>
            </a:r>
            <a:r>
              <a:rPr lang="es-ES" sz="2000" dirty="0" smtClean="0">
                <a:ea typeface="Calibri"/>
                <a:cs typeface="Times New Roman"/>
                <a:sym typeface="Wingdings"/>
              </a:rPr>
              <a:t></a:t>
            </a:r>
            <a:r>
              <a:rPr lang="es-ES" sz="2000" dirty="0" smtClean="0">
                <a:ea typeface="Calibri"/>
                <a:cs typeface="Times New Roman"/>
              </a:rPr>
              <a:t> se logra alcanzar los requerimientos mínimos de actividad física diaria. Hay éxito cuando la persona tiene como opción más fácil elegir una conducta que sea favorable para la salud.</a:t>
            </a:r>
          </a:p>
          <a:p>
            <a:pPr indent="450215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2000" dirty="0" smtClean="0"/>
              <a:t>Promover entre el alumnado recorrer al principio distancias cortas  entre distintos destinos; por ej.,  unos 500 metros, equivalente a unos 5-10 minutos a pie. </a:t>
            </a:r>
          </a:p>
          <a:p>
            <a:pPr indent="450215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2000" dirty="0" smtClean="0">
                <a:ea typeface="Calibri"/>
                <a:cs typeface="Times New Roman"/>
              </a:rPr>
              <a:t>Realizar  actividades  complementarias o extraescolares en las que se pueda  ir andando o en bicicleta.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FF5F1B"/>
          </a:solidFill>
        </p:spPr>
        <p:txBody>
          <a:bodyPr>
            <a:normAutofit fontScale="90000"/>
          </a:bodyPr>
          <a:lstStyle/>
          <a:p>
            <a:r>
              <a:rPr lang="es-ES" sz="2800" dirty="0" smtClean="0">
                <a:solidFill>
                  <a:prstClr val="black"/>
                </a:solidFill>
                <a:ea typeface="Calibri"/>
                <a:cs typeface="Times New Roman"/>
              </a:rPr>
              <a:t>Estrategias de movilidad y de fomento de la actividad  que se deben promover desde la escuela III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Diseñar rutas seguras de acceso a la escuela:</a:t>
            </a:r>
          </a:p>
          <a:p>
            <a:pPr lvl="1"/>
            <a:r>
              <a:rPr lang="es-ES" dirty="0" smtClean="0"/>
              <a:t>grupos de niños vigilados por un adulto pueden ir o volver  caminando desde la escuela. Las familias pueden turnarse en la vigilancia diaria.</a:t>
            </a:r>
          </a:p>
          <a:p>
            <a:pPr lvl="1"/>
            <a:r>
              <a:rPr lang="es-ES" dirty="0" smtClean="0"/>
              <a:t>grupos de niños/as caminando </a:t>
            </a:r>
            <a:r>
              <a:rPr lang="es-ES" dirty="0" err="1" smtClean="0"/>
              <a:t>sólos</a:t>
            </a:r>
            <a:r>
              <a:rPr lang="es-ES" dirty="0" smtClean="0"/>
              <a:t>/as a la escuela: se requiere la participación comunitaria desde los comercios, vecinos, etc. en la vigilancia de la ruta durante la ida o la vuelta al colegio. </a:t>
            </a:r>
          </a:p>
          <a:p>
            <a:pPr lvl="1"/>
            <a:r>
              <a:rPr lang="es-ES" dirty="0" smtClean="0"/>
              <a:t>desplazarse en bicicleta al </a:t>
            </a:r>
            <a:r>
              <a:rPr lang="es-ES" smtClean="0"/>
              <a:t>centro escolar, </a:t>
            </a:r>
            <a:r>
              <a:rPr lang="es-ES" dirty="0" smtClean="0"/>
              <a:t>diseñando rutas seguras en colaboración con las autoridades locales. El centro ha de implicarse en dotar de aparcamiento suficiente de bicicletas.</a:t>
            </a:r>
          </a:p>
          <a:p>
            <a:pPr indent="450215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s-ES" dirty="0" smtClean="0">
              <a:latin typeface="Cambria"/>
              <a:ea typeface="Cambria"/>
              <a:cs typeface="Times New Roman"/>
            </a:endParaRP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a">
  <a:themeElements>
    <a:clrScheme name="Brisa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isa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isa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Brisa.thmx</Template>
  <TotalTime>395</TotalTime>
  <Words>1263</Words>
  <Application>Microsoft Macintosh PowerPoint</Application>
  <PresentationFormat>Presentación en pantalla (4:3)</PresentationFormat>
  <Paragraphs>78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Brisa</vt:lpstr>
      <vt:lpstr>Sesión 3: Promoción de la salud en las áreas urbanas (2ª parte)</vt:lpstr>
      <vt:lpstr>La movilidad, la actividad física y los espacios públicos abiertos</vt:lpstr>
      <vt:lpstr>Justificación teórica</vt:lpstr>
      <vt:lpstr>La actividad física I</vt:lpstr>
      <vt:lpstr>La actividad física II</vt:lpstr>
      <vt:lpstr>La Movilidad</vt:lpstr>
      <vt:lpstr>Estrategias de movilidad y de fomento de la actividad  que se deben promover desde la escuela I</vt:lpstr>
      <vt:lpstr>Estrategias de movilidad y de fomento de la actividad  que se deben promover desde la escuela II</vt:lpstr>
      <vt:lpstr>Estrategias de movilidad y de fomento de la actividad  que se deben promover desde la escuela III</vt:lpstr>
      <vt:lpstr>Estrategias de movilidad y de fomento de la actividad  que se deben promover desde la escuela IV</vt:lpstr>
      <vt:lpstr>Los  Espacios Públicos Abiertos I</vt:lpstr>
      <vt:lpstr>Los  Espacios Públicos Abiertos II</vt:lpstr>
      <vt:lpstr>Los  Espacios Públicos Abiertos III</vt:lpstr>
      <vt:lpstr>Otros factores determinantes de la salud y del bienestar físico y psíquico del alumnado</vt:lpstr>
      <vt:lpstr>Otros factores determinantes de la salud y del bienestar físico y psíquico del alumnado</vt:lpstr>
      <vt:lpstr>Las condiciones de habitabilidad</vt:lpstr>
      <vt:lpstr>La seguridad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Sesión 3: Promoción de la salud en las áreas urbanas (2ª parte)</dc:title>
  <dc:creator>Jesus Alemán</dc:creator>
  <cp:lastModifiedBy>Jesús Alemán</cp:lastModifiedBy>
  <cp:revision>50</cp:revision>
  <dcterms:created xsi:type="dcterms:W3CDTF">2016-06-17T21:49:34Z</dcterms:created>
  <dcterms:modified xsi:type="dcterms:W3CDTF">2016-06-20T12:46:09Z</dcterms:modified>
</cp:coreProperties>
</file>