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diagrams/layout9.xml" ContentType="application/vnd.openxmlformats-officedocument.drawingml.diagramLayout+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colors8.xml" ContentType="application/vnd.openxmlformats-officedocument.drawingml.diagramColors+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diagrams/layout6.xml" ContentType="application/vnd.openxmlformats-officedocument.drawingml.diagramLayout+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diagrams/data7.xml" ContentType="application/vnd.openxmlformats-officedocument.drawingml.diagramData+xml"/>
  <Override PartName="/ppt/notesSlides/notesSlide42.xml" ContentType="application/vnd.openxmlformats-officedocument.presentationml.notesSlide+xml"/>
  <Override PartName="/ppt/diagrams/colors9.xml" ContentType="application/vnd.openxmlformats-officedocument.drawingml.diagramColor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31.xml" ContentType="application/vnd.openxmlformats-officedocument.presentationml.notesSlide+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slides/slide49.xml" ContentType="application/vnd.openxmlformats-officedocument.presentationml.slide+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diagrams/layout7.xml" ContentType="application/vnd.openxmlformats-officedocument.drawingml.diagramLayout+xml"/>
  <Override PartName="/ppt/notesSlides/notesSlide43.xml" ContentType="application/vnd.openxmlformats-officedocument.presentationml.notesSlide+xml"/>
  <Override PartName="/ppt/diagrams/data8.xml" ContentType="application/vnd.openxmlformats-officedocument.drawingml.diagramData+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diagrams/layout8.xml" ContentType="application/vnd.openxmlformats-officedocument.drawingml.diagramLayout+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diagrams/data9.xml" ContentType="application/vnd.openxmlformats-officedocument.drawingml.diagramData+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diagrams/layout4.xml" ContentType="application/vnd.openxmlformats-officedocument.drawingml.diagramLayout+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notesSlides/notesSlide40.xml" ContentType="application/vnd.openxmlformats-officedocument.presentationml.notesSlide+xml"/>
  <Override PartName="/ppt/diagrams/colors7.xml" ContentType="application/vnd.openxmlformats-officedocument.drawingml.diagramColors+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Default Extension="mp4" ContentType="video/unknown"/>
  <Override PartName="/ppt/slides/slide29.xml" ContentType="application/vnd.openxmlformats-officedocument.presentationml.slide+xml"/>
  <Override PartName="/ppt/diagrams/drawing2.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89" r:id="rId2"/>
    <p:sldId id="355" r:id="rId3"/>
    <p:sldId id="356" r:id="rId4"/>
    <p:sldId id="357" r:id="rId5"/>
    <p:sldId id="358" r:id="rId6"/>
    <p:sldId id="359" r:id="rId7"/>
    <p:sldId id="360" r:id="rId8"/>
    <p:sldId id="354" r:id="rId9"/>
    <p:sldId id="258" r:id="rId10"/>
    <p:sldId id="265" r:id="rId11"/>
    <p:sldId id="271" r:id="rId12"/>
    <p:sldId id="272" r:id="rId13"/>
    <p:sldId id="273" r:id="rId14"/>
    <p:sldId id="274" r:id="rId15"/>
    <p:sldId id="297" r:id="rId16"/>
    <p:sldId id="298" r:id="rId17"/>
    <p:sldId id="275" r:id="rId18"/>
    <p:sldId id="276" r:id="rId19"/>
    <p:sldId id="277" r:id="rId20"/>
    <p:sldId id="280" r:id="rId21"/>
    <p:sldId id="364" r:id="rId22"/>
    <p:sldId id="300" r:id="rId23"/>
    <p:sldId id="301" r:id="rId24"/>
    <p:sldId id="302" r:id="rId25"/>
    <p:sldId id="304" r:id="rId26"/>
    <p:sldId id="305" r:id="rId27"/>
    <p:sldId id="307" r:id="rId28"/>
    <p:sldId id="308" r:id="rId29"/>
    <p:sldId id="309" r:id="rId30"/>
    <p:sldId id="310" r:id="rId31"/>
    <p:sldId id="311" r:id="rId32"/>
    <p:sldId id="312" r:id="rId33"/>
    <p:sldId id="313" r:id="rId34"/>
    <p:sldId id="314" r:id="rId35"/>
    <p:sldId id="315" r:id="rId36"/>
    <p:sldId id="316" r:id="rId37"/>
    <p:sldId id="318" r:id="rId38"/>
    <p:sldId id="319" r:id="rId39"/>
    <p:sldId id="320" r:id="rId40"/>
    <p:sldId id="321" r:id="rId41"/>
    <p:sldId id="323" r:id="rId42"/>
    <p:sldId id="324" r:id="rId43"/>
    <p:sldId id="326" r:id="rId44"/>
    <p:sldId id="327" r:id="rId45"/>
    <p:sldId id="328" r:id="rId46"/>
    <p:sldId id="329" r:id="rId47"/>
    <p:sldId id="330" r:id="rId48"/>
    <p:sldId id="336" r:id="rId49"/>
    <p:sldId id="337" r:id="rId50"/>
    <p:sldId id="340" r:id="rId51"/>
    <p:sldId id="341" r:id="rId52"/>
    <p:sldId id="331" r:id="rId53"/>
    <p:sldId id="332" r:id="rId54"/>
    <p:sldId id="333" r:id="rId55"/>
    <p:sldId id="334" r:id="rId56"/>
    <p:sldId id="343" r:id="rId57"/>
    <p:sldId id="344" r:id="rId58"/>
    <p:sldId id="345" r:id="rId59"/>
    <p:sldId id="362" r:id="rId60"/>
    <p:sldId id="363" r:id="rId61"/>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620" y="-258"/>
      </p:cViewPr>
      <p:guideLst>
        <p:guide orient="horz" pos="2160"/>
        <p:guide pos="2880"/>
      </p:guideLst>
    </p:cSldViewPr>
  </p:slideViewPr>
  <p:outlineViewPr>
    <p:cViewPr>
      <p:scale>
        <a:sx n="33" d="100"/>
        <a:sy n="33" d="100"/>
      </p:scale>
      <p:origin x="0" y="9864"/>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DF1A86-0E70-4029-A051-3A679CEEFE6B}" type="doc">
      <dgm:prSet loTypeId="urn:microsoft.com/office/officeart/2005/8/layout/gear1" loCatId="process" qsTypeId="urn:microsoft.com/office/officeart/2005/8/quickstyle/simple5" qsCatId="simple" csTypeId="urn:microsoft.com/office/officeart/2005/8/colors/accent1_2" csCatId="accent1" phldr="1"/>
      <dgm:spPr/>
    </dgm:pt>
    <dgm:pt modelId="{A7E39D55-E1B2-413B-89CA-373E350EEE8D}">
      <dgm:prSet phldrT="[Κείμενο]"/>
      <dgm:spPr/>
      <dgm:t>
        <a:bodyPr/>
        <a:lstStyle/>
        <a:p>
          <a:r>
            <a:rPr lang="el-GR" b="1" dirty="0" smtClean="0"/>
            <a:t>Γνώση βασικών θεωριών αλλαγής συμπεριφοράς</a:t>
          </a:r>
          <a:endParaRPr lang="el-GR" b="1" dirty="0"/>
        </a:p>
      </dgm:t>
    </dgm:pt>
    <dgm:pt modelId="{B16FDFAD-11EC-481E-B11F-B55236D168AB}" type="parTrans" cxnId="{D373954B-9B74-4174-803C-EB017BD9C9EF}">
      <dgm:prSet/>
      <dgm:spPr/>
      <dgm:t>
        <a:bodyPr/>
        <a:lstStyle/>
        <a:p>
          <a:endParaRPr lang="el-GR"/>
        </a:p>
      </dgm:t>
    </dgm:pt>
    <dgm:pt modelId="{8DC25156-4898-475E-9888-0F4E843595F5}" type="sibTrans" cxnId="{D373954B-9B74-4174-803C-EB017BD9C9EF}">
      <dgm:prSet/>
      <dgm:spPr/>
      <dgm:t>
        <a:bodyPr/>
        <a:lstStyle/>
        <a:p>
          <a:endParaRPr lang="el-GR"/>
        </a:p>
      </dgm:t>
    </dgm:pt>
    <dgm:pt modelId="{40868A18-61DE-4B0C-9521-8DAA25D22BC0}">
      <dgm:prSet phldrT="[Κείμενο]"/>
      <dgm:spPr/>
      <dgm:t>
        <a:bodyPr/>
        <a:lstStyle/>
        <a:p>
          <a:r>
            <a:rPr lang="el-GR" b="1" dirty="0" smtClean="0"/>
            <a:t>Αλλαγή συμπεριφοράς</a:t>
          </a:r>
          <a:endParaRPr lang="el-GR" b="1" dirty="0"/>
        </a:p>
      </dgm:t>
    </dgm:pt>
    <dgm:pt modelId="{F517C304-F200-4177-B607-9C55169D36A9}" type="parTrans" cxnId="{748D94AB-5F49-415D-B6CD-3EFCE4CF08E5}">
      <dgm:prSet/>
      <dgm:spPr/>
      <dgm:t>
        <a:bodyPr/>
        <a:lstStyle/>
        <a:p>
          <a:endParaRPr lang="el-GR"/>
        </a:p>
      </dgm:t>
    </dgm:pt>
    <dgm:pt modelId="{3723D23E-35FB-410F-817D-930BEEF6F269}" type="sibTrans" cxnId="{748D94AB-5F49-415D-B6CD-3EFCE4CF08E5}">
      <dgm:prSet/>
      <dgm:spPr/>
      <dgm:t>
        <a:bodyPr/>
        <a:lstStyle/>
        <a:p>
          <a:endParaRPr lang="el-GR"/>
        </a:p>
      </dgm:t>
    </dgm:pt>
    <dgm:pt modelId="{BC21D2D9-6FFC-40DF-8EC0-3C28D74618E1}">
      <dgm:prSet phldrT="[Κείμενο]"/>
      <dgm:spPr/>
      <dgm:t>
        <a:bodyPr/>
        <a:lstStyle/>
        <a:p>
          <a:r>
            <a:rPr lang="el-GR" b="1" dirty="0" smtClean="0"/>
            <a:t>Δράσεις εκπαιδευτικού</a:t>
          </a:r>
          <a:endParaRPr lang="el-GR" b="1" dirty="0"/>
        </a:p>
      </dgm:t>
    </dgm:pt>
    <dgm:pt modelId="{797D9D45-0D88-423A-A9B9-22873175389C}" type="sibTrans" cxnId="{69EC9104-C6E7-4417-BB8C-9A65126427A3}">
      <dgm:prSet/>
      <dgm:spPr/>
      <dgm:t>
        <a:bodyPr/>
        <a:lstStyle/>
        <a:p>
          <a:endParaRPr lang="el-GR"/>
        </a:p>
      </dgm:t>
    </dgm:pt>
    <dgm:pt modelId="{A2B13608-BEFC-4153-9546-3C0BBA3920AD}" type="parTrans" cxnId="{69EC9104-C6E7-4417-BB8C-9A65126427A3}">
      <dgm:prSet/>
      <dgm:spPr/>
      <dgm:t>
        <a:bodyPr/>
        <a:lstStyle/>
        <a:p>
          <a:endParaRPr lang="el-GR"/>
        </a:p>
      </dgm:t>
    </dgm:pt>
    <dgm:pt modelId="{9DAF1D67-085F-48DE-B2ED-F652A09B1A34}" type="pres">
      <dgm:prSet presAssocID="{5CDF1A86-0E70-4029-A051-3A679CEEFE6B}" presName="composite" presStyleCnt="0">
        <dgm:presLayoutVars>
          <dgm:chMax val="3"/>
          <dgm:animLvl val="lvl"/>
          <dgm:resizeHandles val="exact"/>
        </dgm:presLayoutVars>
      </dgm:prSet>
      <dgm:spPr/>
    </dgm:pt>
    <dgm:pt modelId="{93FF78E0-A4EB-47FB-8D5F-B0B8A6A27E1E}" type="pres">
      <dgm:prSet presAssocID="{A7E39D55-E1B2-413B-89CA-373E350EEE8D}" presName="gear1" presStyleLbl="node1" presStyleIdx="0" presStyleCnt="3">
        <dgm:presLayoutVars>
          <dgm:chMax val="1"/>
          <dgm:bulletEnabled val="1"/>
        </dgm:presLayoutVars>
      </dgm:prSet>
      <dgm:spPr/>
      <dgm:t>
        <a:bodyPr/>
        <a:lstStyle/>
        <a:p>
          <a:endParaRPr lang="el-GR"/>
        </a:p>
      </dgm:t>
    </dgm:pt>
    <dgm:pt modelId="{37E2A0D5-CC5C-412F-9D53-1038EAEDB47D}" type="pres">
      <dgm:prSet presAssocID="{A7E39D55-E1B2-413B-89CA-373E350EEE8D}" presName="gear1srcNode" presStyleLbl="node1" presStyleIdx="0" presStyleCnt="3"/>
      <dgm:spPr/>
      <dgm:t>
        <a:bodyPr/>
        <a:lstStyle/>
        <a:p>
          <a:endParaRPr lang="el-GR"/>
        </a:p>
      </dgm:t>
    </dgm:pt>
    <dgm:pt modelId="{1429CE90-5203-4CFC-A04F-BFA1920AF05F}" type="pres">
      <dgm:prSet presAssocID="{A7E39D55-E1B2-413B-89CA-373E350EEE8D}" presName="gear1dstNode" presStyleLbl="node1" presStyleIdx="0" presStyleCnt="3"/>
      <dgm:spPr/>
      <dgm:t>
        <a:bodyPr/>
        <a:lstStyle/>
        <a:p>
          <a:endParaRPr lang="el-GR"/>
        </a:p>
      </dgm:t>
    </dgm:pt>
    <dgm:pt modelId="{12F4F56A-714C-44AA-9E51-2918B2555DB9}" type="pres">
      <dgm:prSet presAssocID="{BC21D2D9-6FFC-40DF-8EC0-3C28D74618E1}" presName="gear2" presStyleLbl="node1" presStyleIdx="1" presStyleCnt="3">
        <dgm:presLayoutVars>
          <dgm:chMax val="1"/>
          <dgm:bulletEnabled val="1"/>
        </dgm:presLayoutVars>
      </dgm:prSet>
      <dgm:spPr/>
      <dgm:t>
        <a:bodyPr/>
        <a:lstStyle/>
        <a:p>
          <a:endParaRPr lang="el-GR"/>
        </a:p>
      </dgm:t>
    </dgm:pt>
    <dgm:pt modelId="{1A878FD5-2F98-4A85-B286-E1BDFB0FAAFC}" type="pres">
      <dgm:prSet presAssocID="{BC21D2D9-6FFC-40DF-8EC0-3C28D74618E1}" presName="gear2srcNode" presStyleLbl="node1" presStyleIdx="1" presStyleCnt="3"/>
      <dgm:spPr/>
      <dgm:t>
        <a:bodyPr/>
        <a:lstStyle/>
        <a:p>
          <a:endParaRPr lang="el-GR"/>
        </a:p>
      </dgm:t>
    </dgm:pt>
    <dgm:pt modelId="{DF02CC45-C6A0-498B-A0D6-0663A8EEB370}" type="pres">
      <dgm:prSet presAssocID="{BC21D2D9-6FFC-40DF-8EC0-3C28D74618E1}" presName="gear2dstNode" presStyleLbl="node1" presStyleIdx="1" presStyleCnt="3"/>
      <dgm:spPr/>
      <dgm:t>
        <a:bodyPr/>
        <a:lstStyle/>
        <a:p>
          <a:endParaRPr lang="el-GR"/>
        </a:p>
      </dgm:t>
    </dgm:pt>
    <dgm:pt modelId="{91C7BFE2-F636-4494-A5AA-2099DBA0B327}" type="pres">
      <dgm:prSet presAssocID="{40868A18-61DE-4B0C-9521-8DAA25D22BC0}" presName="gear3" presStyleLbl="node1" presStyleIdx="2" presStyleCnt="3"/>
      <dgm:spPr/>
      <dgm:t>
        <a:bodyPr/>
        <a:lstStyle/>
        <a:p>
          <a:endParaRPr lang="el-GR"/>
        </a:p>
      </dgm:t>
    </dgm:pt>
    <dgm:pt modelId="{706ADE3A-2A62-4ED7-8211-D6272BFC002B}" type="pres">
      <dgm:prSet presAssocID="{40868A18-61DE-4B0C-9521-8DAA25D22BC0}" presName="gear3tx" presStyleLbl="node1" presStyleIdx="2" presStyleCnt="3">
        <dgm:presLayoutVars>
          <dgm:chMax val="1"/>
          <dgm:bulletEnabled val="1"/>
        </dgm:presLayoutVars>
      </dgm:prSet>
      <dgm:spPr/>
      <dgm:t>
        <a:bodyPr/>
        <a:lstStyle/>
        <a:p>
          <a:endParaRPr lang="el-GR"/>
        </a:p>
      </dgm:t>
    </dgm:pt>
    <dgm:pt modelId="{176F7D04-58DE-46A4-8CA8-268A370DCAE7}" type="pres">
      <dgm:prSet presAssocID="{40868A18-61DE-4B0C-9521-8DAA25D22BC0}" presName="gear3srcNode" presStyleLbl="node1" presStyleIdx="2" presStyleCnt="3"/>
      <dgm:spPr/>
      <dgm:t>
        <a:bodyPr/>
        <a:lstStyle/>
        <a:p>
          <a:endParaRPr lang="el-GR"/>
        </a:p>
      </dgm:t>
    </dgm:pt>
    <dgm:pt modelId="{747FC7A4-7332-48AB-A4E3-CA3A7E9D2AE9}" type="pres">
      <dgm:prSet presAssocID="{40868A18-61DE-4B0C-9521-8DAA25D22BC0}" presName="gear3dstNode" presStyleLbl="node1" presStyleIdx="2" presStyleCnt="3"/>
      <dgm:spPr/>
      <dgm:t>
        <a:bodyPr/>
        <a:lstStyle/>
        <a:p>
          <a:endParaRPr lang="el-GR"/>
        </a:p>
      </dgm:t>
    </dgm:pt>
    <dgm:pt modelId="{EA63EB19-C528-401B-A71A-8C08640AA3B9}" type="pres">
      <dgm:prSet presAssocID="{8DC25156-4898-475E-9888-0F4E843595F5}" presName="connector1" presStyleLbl="sibTrans2D1" presStyleIdx="0" presStyleCnt="3"/>
      <dgm:spPr/>
      <dgm:t>
        <a:bodyPr/>
        <a:lstStyle/>
        <a:p>
          <a:endParaRPr lang="el-GR"/>
        </a:p>
      </dgm:t>
    </dgm:pt>
    <dgm:pt modelId="{87B001E8-74D6-453E-B24C-55EF62895C7B}" type="pres">
      <dgm:prSet presAssocID="{797D9D45-0D88-423A-A9B9-22873175389C}" presName="connector2" presStyleLbl="sibTrans2D1" presStyleIdx="1" presStyleCnt="3"/>
      <dgm:spPr/>
      <dgm:t>
        <a:bodyPr/>
        <a:lstStyle/>
        <a:p>
          <a:endParaRPr lang="el-GR"/>
        </a:p>
      </dgm:t>
    </dgm:pt>
    <dgm:pt modelId="{735EB8EF-0507-4783-BED8-43C45021CFC8}" type="pres">
      <dgm:prSet presAssocID="{3723D23E-35FB-410F-817D-930BEEF6F269}" presName="connector3" presStyleLbl="sibTrans2D1" presStyleIdx="2" presStyleCnt="3"/>
      <dgm:spPr/>
      <dgm:t>
        <a:bodyPr/>
        <a:lstStyle/>
        <a:p>
          <a:endParaRPr lang="el-GR"/>
        </a:p>
      </dgm:t>
    </dgm:pt>
  </dgm:ptLst>
  <dgm:cxnLst>
    <dgm:cxn modelId="{D373954B-9B74-4174-803C-EB017BD9C9EF}" srcId="{5CDF1A86-0E70-4029-A051-3A679CEEFE6B}" destId="{A7E39D55-E1B2-413B-89CA-373E350EEE8D}" srcOrd="0" destOrd="0" parTransId="{B16FDFAD-11EC-481E-B11F-B55236D168AB}" sibTransId="{8DC25156-4898-475E-9888-0F4E843595F5}"/>
    <dgm:cxn modelId="{69EC9104-C6E7-4417-BB8C-9A65126427A3}" srcId="{5CDF1A86-0E70-4029-A051-3A679CEEFE6B}" destId="{BC21D2D9-6FFC-40DF-8EC0-3C28D74618E1}" srcOrd="1" destOrd="0" parTransId="{A2B13608-BEFC-4153-9546-3C0BBA3920AD}" sibTransId="{797D9D45-0D88-423A-A9B9-22873175389C}"/>
    <dgm:cxn modelId="{F09B3E88-F024-D843-AF7D-010FF1826E75}" type="presOf" srcId="{A7E39D55-E1B2-413B-89CA-373E350EEE8D}" destId="{93FF78E0-A4EB-47FB-8D5F-B0B8A6A27E1E}" srcOrd="0" destOrd="0" presId="urn:microsoft.com/office/officeart/2005/8/layout/gear1"/>
    <dgm:cxn modelId="{8015F587-847C-564C-8F83-D61D417C6357}" type="presOf" srcId="{40868A18-61DE-4B0C-9521-8DAA25D22BC0}" destId="{176F7D04-58DE-46A4-8CA8-268A370DCAE7}" srcOrd="2" destOrd="0" presId="urn:microsoft.com/office/officeart/2005/8/layout/gear1"/>
    <dgm:cxn modelId="{127EBD51-4AB4-D946-8C69-BB8691CD92D1}" type="presOf" srcId="{40868A18-61DE-4B0C-9521-8DAA25D22BC0}" destId="{706ADE3A-2A62-4ED7-8211-D6272BFC002B}" srcOrd="1" destOrd="0" presId="urn:microsoft.com/office/officeart/2005/8/layout/gear1"/>
    <dgm:cxn modelId="{C60CDE9A-2EB6-D44F-9035-D194D3C20ADE}" type="presOf" srcId="{BC21D2D9-6FFC-40DF-8EC0-3C28D74618E1}" destId="{12F4F56A-714C-44AA-9E51-2918B2555DB9}" srcOrd="0" destOrd="0" presId="urn:microsoft.com/office/officeart/2005/8/layout/gear1"/>
    <dgm:cxn modelId="{198FAE3C-AECC-FC45-8BAC-580FA3F4EC3B}" type="presOf" srcId="{A7E39D55-E1B2-413B-89CA-373E350EEE8D}" destId="{37E2A0D5-CC5C-412F-9D53-1038EAEDB47D}" srcOrd="1" destOrd="0" presId="urn:microsoft.com/office/officeart/2005/8/layout/gear1"/>
    <dgm:cxn modelId="{748D94AB-5F49-415D-B6CD-3EFCE4CF08E5}" srcId="{5CDF1A86-0E70-4029-A051-3A679CEEFE6B}" destId="{40868A18-61DE-4B0C-9521-8DAA25D22BC0}" srcOrd="2" destOrd="0" parTransId="{F517C304-F200-4177-B607-9C55169D36A9}" sibTransId="{3723D23E-35FB-410F-817D-930BEEF6F269}"/>
    <dgm:cxn modelId="{63D2CC50-49F3-104A-AB2C-F4E872A8695E}" type="presOf" srcId="{BC21D2D9-6FFC-40DF-8EC0-3C28D74618E1}" destId="{1A878FD5-2F98-4A85-B286-E1BDFB0FAAFC}" srcOrd="1" destOrd="0" presId="urn:microsoft.com/office/officeart/2005/8/layout/gear1"/>
    <dgm:cxn modelId="{E0BB8876-0356-4F43-839F-FC82162C29C8}" type="presOf" srcId="{797D9D45-0D88-423A-A9B9-22873175389C}" destId="{87B001E8-74D6-453E-B24C-55EF62895C7B}" srcOrd="0" destOrd="0" presId="urn:microsoft.com/office/officeart/2005/8/layout/gear1"/>
    <dgm:cxn modelId="{00F87DD7-9501-D04F-9933-621638FFAC2E}" type="presOf" srcId="{8DC25156-4898-475E-9888-0F4E843595F5}" destId="{EA63EB19-C528-401B-A71A-8C08640AA3B9}" srcOrd="0" destOrd="0" presId="urn:microsoft.com/office/officeart/2005/8/layout/gear1"/>
    <dgm:cxn modelId="{568A0819-6B0A-3D4D-9E2C-285BF88F7E37}" type="presOf" srcId="{5CDF1A86-0E70-4029-A051-3A679CEEFE6B}" destId="{9DAF1D67-085F-48DE-B2ED-F652A09B1A34}" srcOrd="0" destOrd="0" presId="urn:microsoft.com/office/officeart/2005/8/layout/gear1"/>
    <dgm:cxn modelId="{2DE597C5-F09E-6140-96EB-250BEB94A441}" type="presOf" srcId="{40868A18-61DE-4B0C-9521-8DAA25D22BC0}" destId="{747FC7A4-7332-48AB-A4E3-CA3A7E9D2AE9}" srcOrd="3" destOrd="0" presId="urn:microsoft.com/office/officeart/2005/8/layout/gear1"/>
    <dgm:cxn modelId="{7FBC712D-D1B8-E941-96AE-6136D5906846}" type="presOf" srcId="{A7E39D55-E1B2-413B-89CA-373E350EEE8D}" destId="{1429CE90-5203-4CFC-A04F-BFA1920AF05F}" srcOrd="2" destOrd="0" presId="urn:microsoft.com/office/officeart/2005/8/layout/gear1"/>
    <dgm:cxn modelId="{560622DA-3690-9640-AB19-C9EA231DDFE4}" type="presOf" srcId="{40868A18-61DE-4B0C-9521-8DAA25D22BC0}" destId="{91C7BFE2-F636-4494-A5AA-2099DBA0B327}" srcOrd="0" destOrd="0" presId="urn:microsoft.com/office/officeart/2005/8/layout/gear1"/>
    <dgm:cxn modelId="{75B39F4A-C2E3-7047-9641-261226455251}" type="presOf" srcId="{BC21D2D9-6FFC-40DF-8EC0-3C28D74618E1}" destId="{DF02CC45-C6A0-498B-A0D6-0663A8EEB370}" srcOrd="2" destOrd="0" presId="urn:microsoft.com/office/officeart/2005/8/layout/gear1"/>
    <dgm:cxn modelId="{010285FC-E4A4-E446-8ED5-1AB224EB9C27}" type="presOf" srcId="{3723D23E-35FB-410F-817D-930BEEF6F269}" destId="{735EB8EF-0507-4783-BED8-43C45021CFC8}" srcOrd="0" destOrd="0" presId="urn:microsoft.com/office/officeart/2005/8/layout/gear1"/>
    <dgm:cxn modelId="{92D3D963-74E2-1E4A-98D1-31F8EEAC5AD1}" type="presParOf" srcId="{9DAF1D67-085F-48DE-B2ED-F652A09B1A34}" destId="{93FF78E0-A4EB-47FB-8D5F-B0B8A6A27E1E}" srcOrd="0" destOrd="0" presId="urn:microsoft.com/office/officeart/2005/8/layout/gear1"/>
    <dgm:cxn modelId="{7AA3CFB6-3218-6D45-9D2F-6260A7FF61F6}" type="presParOf" srcId="{9DAF1D67-085F-48DE-B2ED-F652A09B1A34}" destId="{37E2A0D5-CC5C-412F-9D53-1038EAEDB47D}" srcOrd="1" destOrd="0" presId="urn:microsoft.com/office/officeart/2005/8/layout/gear1"/>
    <dgm:cxn modelId="{7279CB1A-2B5F-0E49-9B07-9123321D539A}" type="presParOf" srcId="{9DAF1D67-085F-48DE-B2ED-F652A09B1A34}" destId="{1429CE90-5203-4CFC-A04F-BFA1920AF05F}" srcOrd="2" destOrd="0" presId="urn:microsoft.com/office/officeart/2005/8/layout/gear1"/>
    <dgm:cxn modelId="{92BFF679-4E74-4149-8818-95B7E9B64CC5}" type="presParOf" srcId="{9DAF1D67-085F-48DE-B2ED-F652A09B1A34}" destId="{12F4F56A-714C-44AA-9E51-2918B2555DB9}" srcOrd="3" destOrd="0" presId="urn:microsoft.com/office/officeart/2005/8/layout/gear1"/>
    <dgm:cxn modelId="{49C1C404-35FE-1641-A2D1-7C6D7E29CE7E}" type="presParOf" srcId="{9DAF1D67-085F-48DE-B2ED-F652A09B1A34}" destId="{1A878FD5-2F98-4A85-B286-E1BDFB0FAAFC}" srcOrd="4" destOrd="0" presId="urn:microsoft.com/office/officeart/2005/8/layout/gear1"/>
    <dgm:cxn modelId="{DC94CCC7-B31B-B647-95FB-68ED1C5EF718}" type="presParOf" srcId="{9DAF1D67-085F-48DE-B2ED-F652A09B1A34}" destId="{DF02CC45-C6A0-498B-A0D6-0663A8EEB370}" srcOrd="5" destOrd="0" presId="urn:microsoft.com/office/officeart/2005/8/layout/gear1"/>
    <dgm:cxn modelId="{EDBA310E-7416-5D43-908F-59FA02078877}" type="presParOf" srcId="{9DAF1D67-085F-48DE-B2ED-F652A09B1A34}" destId="{91C7BFE2-F636-4494-A5AA-2099DBA0B327}" srcOrd="6" destOrd="0" presId="urn:microsoft.com/office/officeart/2005/8/layout/gear1"/>
    <dgm:cxn modelId="{8B2DB9F9-B04B-B240-972F-97C40EE11BEF}" type="presParOf" srcId="{9DAF1D67-085F-48DE-B2ED-F652A09B1A34}" destId="{706ADE3A-2A62-4ED7-8211-D6272BFC002B}" srcOrd="7" destOrd="0" presId="urn:microsoft.com/office/officeart/2005/8/layout/gear1"/>
    <dgm:cxn modelId="{9D3DE8CB-4FD9-344D-BB49-535B142B863A}" type="presParOf" srcId="{9DAF1D67-085F-48DE-B2ED-F652A09B1A34}" destId="{176F7D04-58DE-46A4-8CA8-268A370DCAE7}" srcOrd="8" destOrd="0" presId="urn:microsoft.com/office/officeart/2005/8/layout/gear1"/>
    <dgm:cxn modelId="{82FBD368-4D3E-F34B-8432-74093119DB9E}" type="presParOf" srcId="{9DAF1D67-085F-48DE-B2ED-F652A09B1A34}" destId="{747FC7A4-7332-48AB-A4E3-CA3A7E9D2AE9}" srcOrd="9" destOrd="0" presId="urn:microsoft.com/office/officeart/2005/8/layout/gear1"/>
    <dgm:cxn modelId="{BB7D14AB-7B25-B44A-A183-C5840D28DD9F}" type="presParOf" srcId="{9DAF1D67-085F-48DE-B2ED-F652A09B1A34}" destId="{EA63EB19-C528-401B-A71A-8C08640AA3B9}" srcOrd="10" destOrd="0" presId="urn:microsoft.com/office/officeart/2005/8/layout/gear1"/>
    <dgm:cxn modelId="{FD291100-C0A4-9542-BE6E-75C8A73640C7}" type="presParOf" srcId="{9DAF1D67-085F-48DE-B2ED-F652A09B1A34}" destId="{87B001E8-74D6-453E-B24C-55EF62895C7B}" srcOrd="11" destOrd="0" presId="urn:microsoft.com/office/officeart/2005/8/layout/gear1"/>
    <dgm:cxn modelId="{C37C848A-ADD7-B645-90D4-12D8D420F736}" type="presParOf" srcId="{9DAF1D67-085F-48DE-B2ED-F652A09B1A34}" destId="{735EB8EF-0507-4783-BED8-43C45021CFC8}" srcOrd="12" destOrd="0" presId="urn:microsoft.com/office/officeart/2005/8/layout/gear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BF3369-2960-430C-8CC2-21D8EFCB80DD}" type="doc">
      <dgm:prSet loTypeId="urn:microsoft.com/office/officeart/2005/8/layout/vList5" loCatId="list" qsTypeId="urn:microsoft.com/office/officeart/2005/8/quickstyle/3d2" qsCatId="3D" csTypeId="urn:microsoft.com/office/officeart/2005/8/colors/colorful5" csCatId="colorful" phldr="1"/>
      <dgm:spPr/>
      <dgm:t>
        <a:bodyPr/>
        <a:lstStyle/>
        <a:p>
          <a:endParaRPr lang="el-GR"/>
        </a:p>
      </dgm:t>
    </dgm:pt>
    <dgm:pt modelId="{B2B28A56-90EC-415E-825B-1B4DEE62977E}">
      <dgm:prSet phldrT="[Κείμενο]"/>
      <dgm:spPr/>
      <dgm:t>
        <a:bodyPr/>
        <a:lstStyle/>
        <a:p>
          <a:r>
            <a:rPr lang="el-GR" smtClean="0">
              <a:solidFill>
                <a:schemeClr val="tx1"/>
              </a:solidFill>
              <a:latin typeface="Calibri" pitchFamily="34" charset="0"/>
            </a:rPr>
            <a:t>Ενεργοποίηση των τοπικών κοινοτήτων</a:t>
          </a:r>
          <a:endParaRPr lang="el-GR" dirty="0">
            <a:solidFill>
              <a:schemeClr val="tx1"/>
            </a:solidFill>
          </a:endParaRPr>
        </a:p>
      </dgm:t>
    </dgm:pt>
    <dgm:pt modelId="{BF68D38E-F0EB-401D-AFC4-28A3FCCB5BD3}" type="parTrans" cxnId="{54ACF912-6A8A-4112-9A91-693F224C6B02}">
      <dgm:prSet/>
      <dgm:spPr/>
      <dgm:t>
        <a:bodyPr/>
        <a:lstStyle/>
        <a:p>
          <a:endParaRPr lang="el-GR">
            <a:solidFill>
              <a:schemeClr val="tx1"/>
            </a:solidFill>
          </a:endParaRPr>
        </a:p>
      </dgm:t>
    </dgm:pt>
    <dgm:pt modelId="{2E038454-0716-44A8-A26C-EA00CE591E74}" type="sibTrans" cxnId="{54ACF912-6A8A-4112-9A91-693F224C6B02}">
      <dgm:prSet/>
      <dgm:spPr/>
      <dgm:t>
        <a:bodyPr/>
        <a:lstStyle/>
        <a:p>
          <a:endParaRPr lang="el-GR">
            <a:solidFill>
              <a:schemeClr val="tx1"/>
            </a:solidFill>
          </a:endParaRPr>
        </a:p>
      </dgm:t>
    </dgm:pt>
    <dgm:pt modelId="{2F25806E-3EF5-4879-9CDC-79663564A41D}">
      <dgm:prSet phldrT="[Κείμενο]"/>
      <dgm:spPr/>
      <dgm:t>
        <a:bodyPr/>
        <a:lstStyle/>
        <a:p>
          <a:r>
            <a:rPr lang="el-GR" smtClean="0">
              <a:solidFill>
                <a:schemeClr val="tx1"/>
              </a:solidFill>
              <a:latin typeface="Calibri" pitchFamily="34" charset="0"/>
            </a:rPr>
            <a:t>Προφίλ της τοπικής κοινότητας</a:t>
          </a:r>
          <a:endParaRPr lang="el-GR" dirty="0">
            <a:solidFill>
              <a:schemeClr val="tx1"/>
            </a:solidFill>
          </a:endParaRPr>
        </a:p>
      </dgm:t>
    </dgm:pt>
    <dgm:pt modelId="{F965FD17-A6E8-41BA-B400-9AD3055B6EBB}" type="parTrans" cxnId="{065CAC82-AD49-444D-823D-2EF164F89D28}">
      <dgm:prSet/>
      <dgm:spPr/>
      <dgm:t>
        <a:bodyPr/>
        <a:lstStyle/>
        <a:p>
          <a:endParaRPr lang="el-GR">
            <a:solidFill>
              <a:schemeClr val="tx1"/>
            </a:solidFill>
          </a:endParaRPr>
        </a:p>
      </dgm:t>
    </dgm:pt>
    <dgm:pt modelId="{D74EDD6E-9FA7-43D8-B17F-B1A9239675DA}" type="sibTrans" cxnId="{065CAC82-AD49-444D-823D-2EF164F89D28}">
      <dgm:prSet/>
      <dgm:spPr/>
      <dgm:t>
        <a:bodyPr/>
        <a:lstStyle/>
        <a:p>
          <a:endParaRPr lang="el-GR">
            <a:solidFill>
              <a:schemeClr val="tx1"/>
            </a:solidFill>
          </a:endParaRPr>
        </a:p>
      </dgm:t>
    </dgm:pt>
    <dgm:pt modelId="{E51ED42D-03D0-4DED-B76C-5B8C1FF134DF}">
      <dgm:prSet phldrT="[Κείμενο]"/>
      <dgm:spPr/>
      <dgm:t>
        <a:bodyPr/>
        <a:lstStyle/>
        <a:p>
          <a:r>
            <a:rPr lang="el-GR" dirty="0" smtClean="0">
              <a:solidFill>
                <a:schemeClr val="tx1"/>
              </a:solidFill>
              <a:latin typeface="Calibri" pitchFamily="34" charset="0"/>
            </a:rPr>
            <a:t>Επιλογή συμπεριφορών και ομάδων πληθυσμού που επιθυμούμε να επηρεάσουμε</a:t>
          </a:r>
          <a:endParaRPr lang="el-GR" dirty="0">
            <a:solidFill>
              <a:schemeClr val="tx1"/>
            </a:solidFill>
          </a:endParaRPr>
        </a:p>
      </dgm:t>
    </dgm:pt>
    <dgm:pt modelId="{AD974D74-B473-4C7C-BA25-E0BBB7C69A9C}" type="parTrans" cxnId="{F0331160-8949-47B3-B390-94D87B854BB1}">
      <dgm:prSet/>
      <dgm:spPr/>
      <dgm:t>
        <a:bodyPr/>
        <a:lstStyle/>
        <a:p>
          <a:endParaRPr lang="el-GR">
            <a:solidFill>
              <a:schemeClr val="tx1"/>
            </a:solidFill>
          </a:endParaRPr>
        </a:p>
      </dgm:t>
    </dgm:pt>
    <dgm:pt modelId="{01AFB142-2600-4736-8E9F-46FA3F6FA9A0}" type="sibTrans" cxnId="{F0331160-8949-47B3-B390-94D87B854BB1}">
      <dgm:prSet/>
      <dgm:spPr/>
      <dgm:t>
        <a:bodyPr/>
        <a:lstStyle/>
        <a:p>
          <a:endParaRPr lang="el-GR">
            <a:solidFill>
              <a:schemeClr val="tx1"/>
            </a:solidFill>
          </a:endParaRPr>
        </a:p>
      </dgm:t>
    </dgm:pt>
    <dgm:pt modelId="{A64E37E1-BD0F-4475-81A7-ED94DF8362E2}" type="pres">
      <dgm:prSet presAssocID="{FABF3369-2960-430C-8CC2-21D8EFCB80DD}" presName="Name0" presStyleCnt="0">
        <dgm:presLayoutVars>
          <dgm:dir/>
          <dgm:animLvl val="lvl"/>
          <dgm:resizeHandles val="exact"/>
        </dgm:presLayoutVars>
      </dgm:prSet>
      <dgm:spPr/>
      <dgm:t>
        <a:bodyPr/>
        <a:lstStyle/>
        <a:p>
          <a:endParaRPr lang="el-GR"/>
        </a:p>
      </dgm:t>
    </dgm:pt>
    <dgm:pt modelId="{22FCD239-5CB6-4BE9-802F-19C3F694F801}" type="pres">
      <dgm:prSet presAssocID="{B2B28A56-90EC-415E-825B-1B4DEE62977E}" presName="linNode" presStyleCnt="0"/>
      <dgm:spPr/>
      <dgm:t>
        <a:bodyPr/>
        <a:lstStyle/>
        <a:p>
          <a:endParaRPr lang="el-GR"/>
        </a:p>
      </dgm:t>
    </dgm:pt>
    <dgm:pt modelId="{7F15A207-95A0-4338-86C8-9D4A5328A604}" type="pres">
      <dgm:prSet presAssocID="{B2B28A56-90EC-415E-825B-1B4DEE62977E}" presName="parentText" presStyleLbl="node1" presStyleIdx="0" presStyleCnt="3" custScaleX="277778">
        <dgm:presLayoutVars>
          <dgm:chMax val="1"/>
          <dgm:bulletEnabled val="1"/>
        </dgm:presLayoutVars>
      </dgm:prSet>
      <dgm:spPr/>
      <dgm:t>
        <a:bodyPr/>
        <a:lstStyle/>
        <a:p>
          <a:endParaRPr lang="el-GR"/>
        </a:p>
      </dgm:t>
    </dgm:pt>
    <dgm:pt modelId="{FA49BFC5-3DB7-4BE0-AC53-A450DD0E0EE8}" type="pres">
      <dgm:prSet presAssocID="{2E038454-0716-44A8-A26C-EA00CE591E74}" presName="sp" presStyleCnt="0"/>
      <dgm:spPr/>
      <dgm:t>
        <a:bodyPr/>
        <a:lstStyle/>
        <a:p>
          <a:endParaRPr lang="el-GR"/>
        </a:p>
      </dgm:t>
    </dgm:pt>
    <dgm:pt modelId="{BDD7A48E-0AB0-484B-8BEE-397E6D3C72BA}" type="pres">
      <dgm:prSet presAssocID="{2F25806E-3EF5-4879-9CDC-79663564A41D}" presName="linNode" presStyleCnt="0"/>
      <dgm:spPr/>
      <dgm:t>
        <a:bodyPr/>
        <a:lstStyle/>
        <a:p>
          <a:endParaRPr lang="el-GR"/>
        </a:p>
      </dgm:t>
    </dgm:pt>
    <dgm:pt modelId="{0BF92F0F-7DBE-421E-AEFD-C65D97C688FF}" type="pres">
      <dgm:prSet presAssocID="{2F25806E-3EF5-4879-9CDC-79663564A41D}" presName="parentText" presStyleLbl="node1" presStyleIdx="1" presStyleCnt="3" custScaleX="277778">
        <dgm:presLayoutVars>
          <dgm:chMax val="1"/>
          <dgm:bulletEnabled val="1"/>
        </dgm:presLayoutVars>
      </dgm:prSet>
      <dgm:spPr/>
      <dgm:t>
        <a:bodyPr/>
        <a:lstStyle/>
        <a:p>
          <a:endParaRPr lang="el-GR"/>
        </a:p>
      </dgm:t>
    </dgm:pt>
    <dgm:pt modelId="{C024C730-6EB8-408E-BC61-968EE4421F99}" type="pres">
      <dgm:prSet presAssocID="{D74EDD6E-9FA7-43D8-B17F-B1A9239675DA}" presName="sp" presStyleCnt="0"/>
      <dgm:spPr/>
      <dgm:t>
        <a:bodyPr/>
        <a:lstStyle/>
        <a:p>
          <a:endParaRPr lang="el-GR"/>
        </a:p>
      </dgm:t>
    </dgm:pt>
    <dgm:pt modelId="{4EAED23A-A02B-4594-BE28-62246C66E750}" type="pres">
      <dgm:prSet presAssocID="{E51ED42D-03D0-4DED-B76C-5B8C1FF134DF}" presName="linNode" presStyleCnt="0"/>
      <dgm:spPr/>
      <dgm:t>
        <a:bodyPr/>
        <a:lstStyle/>
        <a:p>
          <a:endParaRPr lang="el-GR"/>
        </a:p>
      </dgm:t>
    </dgm:pt>
    <dgm:pt modelId="{FBB374CD-E794-45F6-95E4-1115CCDD11E5}" type="pres">
      <dgm:prSet presAssocID="{E51ED42D-03D0-4DED-B76C-5B8C1FF134DF}" presName="parentText" presStyleLbl="node1" presStyleIdx="2" presStyleCnt="3" custScaleX="277778">
        <dgm:presLayoutVars>
          <dgm:chMax val="1"/>
          <dgm:bulletEnabled val="1"/>
        </dgm:presLayoutVars>
      </dgm:prSet>
      <dgm:spPr/>
      <dgm:t>
        <a:bodyPr/>
        <a:lstStyle/>
        <a:p>
          <a:endParaRPr lang="el-GR"/>
        </a:p>
      </dgm:t>
    </dgm:pt>
  </dgm:ptLst>
  <dgm:cxnLst>
    <dgm:cxn modelId="{944A4FFD-CADE-8F47-8D7C-32DFB13585F3}" type="presOf" srcId="{FABF3369-2960-430C-8CC2-21D8EFCB80DD}" destId="{A64E37E1-BD0F-4475-81A7-ED94DF8362E2}" srcOrd="0" destOrd="0" presId="urn:microsoft.com/office/officeart/2005/8/layout/vList5"/>
    <dgm:cxn modelId="{F0331160-8949-47B3-B390-94D87B854BB1}" srcId="{FABF3369-2960-430C-8CC2-21D8EFCB80DD}" destId="{E51ED42D-03D0-4DED-B76C-5B8C1FF134DF}" srcOrd="2" destOrd="0" parTransId="{AD974D74-B473-4C7C-BA25-E0BBB7C69A9C}" sibTransId="{01AFB142-2600-4736-8E9F-46FA3F6FA9A0}"/>
    <dgm:cxn modelId="{065CAC82-AD49-444D-823D-2EF164F89D28}" srcId="{FABF3369-2960-430C-8CC2-21D8EFCB80DD}" destId="{2F25806E-3EF5-4879-9CDC-79663564A41D}" srcOrd="1" destOrd="0" parTransId="{F965FD17-A6E8-41BA-B400-9AD3055B6EBB}" sibTransId="{D74EDD6E-9FA7-43D8-B17F-B1A9239675DA}"/>
    <dgm:cxn modelId="{54ACF912-6A8A-4112-9A91-693F224C6B02}" srcId="{FABF3369-2960-430C-8CC2-21D8EFCB80DD}" destId="{B2B28A56-90EC-415E-825B-1B4DEE62977E}" srcOrd="0" destOrd="0" parTransId="{BF68D38E-F0EB-401D-AFC4-28A3FCCB5BD3}" sibTransId="{2E038454-0716-44A8-A26C-EA00CE591E74}"/>
    <dgm:cxn modelId="{971812BC-CFA3-4A41-80B3-D17E4D6E90DF}" type="presOf" srcId="{B2B28A56-90EC-415E-825B-1B4DEE62977E}" destId="{7F15A207-95A0-4338-86C8-9D4A5328A604}" srcOrd="0" destOrd="0" presId="urn:microsoft.com/office/officeart/2005/8/layout/vList5"/>
    <dgm:cxn modelId="{EAAE5102-A70B-CD4B-AD06-173F113E77F9}" type="presOf" srcId="{E51ED42D-03D0-4DED-B76C-5B8C1FF134DF}" destId="{FBB374CD-E794-45F6-95E4-1115CCDD11E5}" srcOrd="0" destOrd="0" presId="urn:microsoft.com/office/officeart/2005/8/layout/vList5"/>
    <dgm:cxn modelId="{9645AEB9-16EF-744B-A725-E6FB9E61BC22}" type="presOf" srcId="{2F25806E-3EF5-4879-9CDC-79663564A41D}" destId="{0BF92F0F-7DBE-421E-AEFD-C65D97C688FF}" srcOrd="0" destOrd="0" presId="urn:microsoft.com/office/officeart/2005/8/layout/vList5"/>
    <dgm:cxn modelId="{F3E5BA73-43AF-0549-970A-33CF54F36033}" type="presParOf" srcId="{A64E37E1-BD0F-4475-81A7-ED94DF8362E2}" destId="{22FCD239-5CB6-4BE9-802F-19C3F694F801}" srcOrd="0" destOrd="0" presId="urn:microsoft.com/office/officeart/2005/8/layout/vList5"/>
    <dgm:cxn modelId="{948908C6-74B6-F041-B037-6CC9462037A9}" type="presParOf" srcId="{22FCD239-5CB6-4BE9-802F-19C3F694F801}" destId="{7F15A207-95A0-4338-86C8-9D4A5328A604}" srcOrd="0" destOrd="0" presId="urn:microsoft.com/office/officeart/2005/8/layout/vList5"/>
    <dgm:cxn modelId="{B4CE1051-BF0E-1C4D-8E0E-1D64050ADFCA}" type="presParOf" srcId="{A64E37E1-BD0F-4475-81A7-ED94DF8362E2}" destId="{FA49BFC5-3DB7-4BE0-AC53-A450DD0E0EE8}" srcOrd="1" destOrd="0" presId="urn:microsoft.com/office/officeart/2005/8/layout/vList5"/>
    <dgm:cxn modelId="{D789BB32-C545-FE43-9485-6E332938BC22}" type="presParOf" srcId="{A64E37E1-BD0F-4475-81A7-ED94DF8362E2}" destId="{BDD7A48E-0AB0-484B-8BEE-397E6D3C72BA}" srcOrd="2" destOrd="0" presId="urn:microsoft.com/office/officeart/2005/8/layout/vList5"/>
    <dgm:cxn modelId="{EA873667-4F7C-A34A-B176-11612D7FCB1D}" type="presParOf" srcId="{BDD7A48E-0AB0-484B-8BEE-397E6D3C72BA}" destId="{0BF92F0F-7DBE-421E-AEFD-C65D97C688FF}" srcOrd="0" destOrd="0" presId="urn:microsoft.com/office/officeart/2005/8/layout/vList5"/>
    <dgm:cxn modelId="{C4DC8386-9391-464C-8002-67186288EF94}" type="presParOf" srcId="{A64E37E1-BD0F-4475-81A7-ED94DF8362E2}" destId="{C024C730-6EB8-408E-BC61-968EE4421F99}" srcOrd="3" destOrd="0" presId="urn:microsoft.com/office/officeart/2005/8/layout/vList5"/>
    <dgm:cxn modelId="{4309B693-4ECF-9F4C-8F83-00CC6B7AB918}" type="presParOf" srcId="{A64E37E1-BD0F-4475-81A7-ED94DF8362E2}" destId="{4EAED23A-A02B-4594-BE28-62246C66E750}" srcOrd="4" destOrd="0" presId="urn:microsoft.com/office/officeart/2005/8/layout/vList5"/>
    <dgm:cxn modelId="{54DA2DBD-0EEA-7A43-A635-08964F4F5392}" type="presParOf" srcId="{4EAED23A-A02B-4594-BE28-62246C66E750}" destId="{FBB374CD-E794-45F6-95E4-1115CCDD11E5}" srcOrd="0"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4F2D03-23E4-4B6E-841B-8F9C49542BEE}" type="doc">
      <dgm:prSet loTypeId="urn:microsoft.com/office/officeart/2005/8/layout/vList2" loCatId="list" qsTypeId="urn:microsoft.com/office/officeart/2005/8/quickstyle/3d2" qsCatId="3D" csTypeId="urn:microsoft.com/office/officeart/2005/8/colors/colorful4" csCatId="colorful" phldr="1"/>
      <dgm:spPr/>
      <dgm:t>
        <a:bodyPr/>
        <a:lstStyle/>
        <a:p>
          <a:endParaRPr lang="el-GR"/>
        </a:p>
      </dgm:t>
    </dgm:pt>
    <dgm:pt modelId="{4DFF2F2C-B6A2-4946-BD60-66D993D13B21}">
      <dgm:prSet phldrT="[Κείμενο]"/>
      <dgm:spPr/>
      <dgm:t>
        <a:bodyPr/>
        <a:lstStyle/>
        <a:p>
          <a:r>
            <a:rPr lang="el-GR" dirty="0" smtClean="0">
              <a:solidFill>
                <a:schemeClr val="bg1"/>
              </a:solidFill>
              <a:latin typeface="Calibri" panose="020F0502020204030204" pitchFamily="34" charset="0"/>
            </a:rPr>
            <a:t>Δίνω σαφείς οδηγίες</a:t>
          </a:r>
          <a:endParaRPr lang="el-GR" dirty="0">
            <a:solidFill>
              <a:schemeClr val="bg1"/>
            </a:solidFill>
          </a:endParaRPr>
        </a:p>
      </dgm:t>
    </dgm:pt>
    <dgm:pt modelId="{0282D9CC-38EA-4762-8C70-DA84578CD9F8}" type="parTrans" cxnId="{AFA91E6D-DBD2-42DA-9B7D-A8C50C36566C}">
      <dgm:prSet/>
      <dgm:spPr/>
      <dgm:t>
        <a:bodyPr/>
        <a:lstStyle/>
        <a:p>
          <a:endParaRPr lang="el-GR">
            <a:solidFill>
              <a:srgbClr val="000000"/>
            </a:solidFill>
          </a:endParaRPr>
        </a:p>
      </dgm:t>
    </dgm:pt>
    <dgm:pt modelId="{53CE98BA-264C-4BF7-80DB-3E44FAA17FBE}" type="sibTrans" cxnId="{AFA91E6D-DBD2-42DA-9B7D-A8C50C36566C}">
      <dgm:prSet/>
      <dgm:spPr/>
      <dgm:t>
        <a:bodyPr/>
        <a:lstStyle/>
        <a:p>
          <a:endParaRPr lang="el-GR">
            <a:solidFill>
              <a:srgbClr val="000000"/>
            </a:solidFill>
          </a:endParaRPr>
        </a:p>
      </dgm:t>
    </dgm:pt>
    <dgm:pt modelId="{D877C6BA-6DEA-448D-A50D-349D40E1E438}">
      <dgm:prSet phldrT="[Κείμενο]" phldr="1"/>
      <dgm:spPr/>
      <dgm:t>
        <a:bodyPr/>
        <a:lstStyle/>
        <a:p>
          <a:endParaRPr lang="el-GR" dirty="0">
            <a:solidFill>
              <a:srgbClr val="000000"/>
            </a:solidFill>
          </a:endParaRPr>
        </a:p>
      </dgm:t>
    </dgm:pt>
    <dgm:pt modelId="{359CF28B-EBFD-4760-BD67-1A541B35F469}" type="parTrans" cxnId="{D6D77434-8A21-4B78-8242-7CA6933B8437}">
      <dgm:prSet/>
      <dgm:spPr/>
      <dgm:t>
        <a:bodyPr/>
        <a:lstStyle/>
        <a:p>
          <a:endParaRPr lang="el-GR">
            <a:solidFill>
              <a:srgbClr val="000000"/>
            </a:solidFill>
          </a:endParaRPr>
        </a:p>
      </dgm:t>
    </dgm:pt>
    <dgm:pt modelId="{A94CE734-7B19-4DAA-BB99-FCB653273114}" type="sibTrans" cxnId="{D6D77434-8A21-4B78-8242-7CA6933B8437}">
      <dgm:prSet/>
      <dgm:spPr/>
      <dgm:t>
        <a:bodyPr/>
        <a:lstStyle/>
        <a:p>
          <a:endParaRPr lang="el-GR">
            <a:solidFill>
              <a:srgbClr val="000000"/>
            </a:solidFill>
          </a:endParaRPr>
        </a:p>
      </dgm:t>
    </dgm:pt>
    <dgm:pt modelId="{BA84D921-43FD-467D-80DB-990FD8D7156B}">
      <dgm:prSet phldrT="[Κείμενο]"/>
      <dgm:spPr/>
      <dgm:t>
        <a:bodyPr/>
        <a:lstStyle/>
        <a:p>
          <a:r>
            <a:rPr lang="el-GR" dirty="0" smtClean="0">
              <a:solidFill>
                <a:schemeClr val="bg1"/>
              </a:solidFill>
              <a:latin typeface="Calibri" pitchFamily="34" charset="0"/>
            </a:rPr>
            <a:t>Ως γυμναστής μπορώ να συμμετέχω ή απλά να καθοδηγώ</a:t>
          </a:r>
          <a:endParaRPr lang="el-GR" dirty="0">
            <a:solidFill>
              <a:schemeClr val="bg1"/>
            </a:solidFill>
          </a:endParaRPr>
        </a:p>
      </dgm:t>
    </dgm:pt>
    <dgm:pt modelId="{EAADF8AC-A2B8-4206-8C73-B86C0EEEA8E6}" type="parTrans" cxnId="{B84AA28E-DCB5-42E1-86A5-8255FF2677F9}">
      <dgm:prSet/>
      <dgm:spPr/>
      <dgm:t>
        <a:bodyPr/>
        <a:lstStyle/>
        <a:p>
          <a:endParaRPr lang="el-GR">
            <a:solidFill>
              <a:srgbClr val="000000"/>
            </a:solidFill>
          </a:endParaRPr>
        </a:p>
      </dgm:t>
    </dgm:pt>
    <dgm:pt modelId="{94FF9E57-B89D-489F-AFC6-5CF041E7E633}" type="sibTrans" cxnId="{B84AA28E-DCB5-42E1-86A5-8255FF2677F9}">
      <dgm:prSet/>
      <dgm:spPr/>
      <dgm:t>
        <a:bodyPr/>
        <a:lstStyle/>
        <a:p>
          <a:endParaRPr lang="el-GR">
            <a:solidFill>
              <a:srgbClr val="000000"/>
            </a:solidFill>
          </a:endParaRPr>
        </a:p>
      </dgm:t>
    </dgm:pt>
    <dgm:pt modelId="{EDCB5548-DD56-4F87-BEBE-055FB9AB9ED5}">
      <dgm:prSet phldrT="[Κείμενο]"/>
      <dgm:spPr/>
      <dgm:t>
        <a:bodyPr/>
        <a:lstStyle/>
        <a:p>
          <a:r>
            <a:rPr lang="el-GR" dirty="0" smtClean="0">
              <a:solidFill>
                <a:srgbClr val="000000"/>
              </a:solidFill>
              <a:latin typeface="Calibri" pitchFamily="34" charset="0"/>
            </a:rPr>
            <a:t>Αν επιλέξω να συμμετάσχω , μπορώ να γίνω μέλος της ομάδας, να μοιραστώ συναισθήματα και εμπειρίες, να πάρω ρίσκα και να κερδίσω την εμπιστοσύνη της ομάδας</a:t>
          </a:r>
          <a:endParaRPr lang="el-GR" dirty="0">
            <a:solidFill>
              <a:srgbClr val="000000"/>
            </a:solidFill>
          </a:endParaRPr>
        </a:p>
      </dgm:t>
    </dgm:pt>
    <dgm:pt modelId="{69B837EB-BD04-4A66-9C49-388D00DE9278}" type="parTrans" cxnId="{69F94104-2311-4C4D-8104-8EF6654BAC8A}">
      <dgm:prSet/>
      <dgm:spPr/>
      <dgm:t>
        <a:bodyPr/>
        <a:lstStyle/>
        <a:p>
          <a:endParaRPr lang="el-GR">
            <a:solidFill>
              <a:srgbClr val="000000"/>
            </a:solidFill>
          </a:endParaRPr>
        </a:p>
      </dgm:t>
    </dgm:pt>
    <dgm:pt modelId="{79E035BC-8F88-483C-B251-3FE4E0AF29EF}" type="sibTrans" cxnId="{69F94104-2311-4C4D-8104-8EF6654BAC8A}">
      <dgm:prSet/>
      <dgm:spPr/>
      <dgm:t>
        <a:bodyPr/>
        <a:lstStyle/>
        <a:p>
          <a:endParaRPr lang="el-GR">
            <a:solidFill>
              <a:srgbClr val="000000"/>
            </a:solidFill>
          </a:endParaRPr>
        </a:p>
      </dgm:t>
    </dgm:pt>
    <dgm:pt modelId="{AA6F4937-9AC7-4953-8FFB-7F9A430A0F56}">
      <dgm:prSet phldrT="[Κείμενο]"/>
      <dgm:spPr/>
      <dgm:t>
        <a:bodyPr/>
        <a:lstStyle/>
        <a:p>
          <a:r>
            <a:rPr lang="el-GR" dirty="0" smtClean="0">
              <a:solidFill>
                <a:srgbClr val="000000"/>
              </a:solidFill>
              <a:latin typeface="Calibri" pitchFamily="34" charset="0"/>
            </a:rPr>
            <a:t>Παροτρύνω τα μέλη της ομάδας να πάρουν μέρος και να χαρούν το παιχνίδι </a:t>
          </a:r>
          <a:endParaRPr lang="el-GR" dirty="0">
            <a:solidFill>
              <a:srgbClr val="000000"/>
            </a:solidFill>
          </a:endParaRPr>
        </a:p>
      </dgm:t>
    </dgm:pt>
    <dgm:pt modelId="{383F475E-7C8C-49B2-84CD-0F8C16B35314}" type="parTrans" cxnId="{4A3332D8-A2C6-454D-B72C-0C66044838F3}">
      <dgm:prSet/>
      <dgm:spPr/>
      <dgm:t>
        <a:bodyPr/>
        <a:lstStyle/>
        <a:p>
          <a:endParaRPr lang="el-GR">
            <a:solidFill>
              <a:srgbClr val="000000"/>
            </a:solidFill>
          </a:endParaRPr>
        </a:p>
      </dgm:t>
    </dgm:pt>
    <dgm:pt modelId="{710B7C36-B2AA-4007-B29C-346DEC66C05D}" type="sibTrans" cxnId="{4A3332D8-A2C6-454D-B72C-0C66044838F3}">
      <dgm:prSet/>
      <dgm:spPr/>
      <dgm:t>
        <a:bodyPr/>
        <a:lstStyle/>
        <a:p>
          <a:endParaRPr lang="el-GR">
            <a:solidFill>
              <a:srgbClr val="000000"/>
            </a:solidFill>
          </a:endParaRPr>
        </a:p>
      </dgm:t>
    </dgm:pt>
    <dgm:pt modelId="{B79FBCD5-AE99-48B5-99FC-8BAAD594BD49}">
      <dgm:prSet phldrT="[Κείμενο]"/>
      <dgm:spPr/>
      <dgm:t>
        <a:bodyPr/>
        <a:lstStyle/>
        <a:p>
          <a:r>
            <a:rPr lang="el-GR" dirty="0" smtClean="0">
              <a:solidFill>
                <a:srgbClr val="000000"/>
              </a:solidFill>
              <a:latin typeface="Calibri" pitchFamily="34" charset="0"/>
            </a:rPr>
            <a:t>Δεν δίνω διαταγές</a:t>
          </a:r>
          <a:r>
            <a:rPr lang="en-US" dirty="0" smtClean="0">
              <a:solidFill>
                <a:srgbClr val="000000"/>
              </a:solidFill>
              <a:latin typeface="Calibri" panose="020F0502020204030204" pitchFamily="34" charset="0"/>
            </a:rPr>
            <a:t>!</a:t>
          </a:r>
          <a:endParaRPr lang="el-GR" dirty="0">
            <a:solidFill>
              <a:srgbClr val="000000"/>
            </a:solidFill>
          </a:endParaRPr>
        </a:p>
      </dgm:t>
    </dgm:pt>
    <dgm:pt modelId="{1D1976E4-DCD6-4AB3-A750-21663148E80F}" type="parTrans" cxnId="{D496767F-B664-4E9D-8CBB-BE641EDC9501}">
      <dgm:prSet/>
      <dgm:spPr/>
      <dgm:t>
        <a:bodyPr/>
        <a:lstStyle/>
        <a:p>
          <a:endParaRPr lang="el-GR">
            <a:solidFill>
              <a:srgbClr val="000000"/>
            </a:solidFill>
          </a:endParaRPr>
        </a:p>
      </dgm:t>
    </dgm:pt>
    <dgm:pt modelId="{A2CF551E-A4F4-4740-968B-5BBD71967D76}" type="sibTrans" cxnId="{D496767F-B664-4E9D-8CBB-BE641EDC9501}">
      <dgm:prSet/>
      <dgm:spPr/>
      <dgm:t>
        <a:bodyPr/>
        <a:lstStyle/>
        <a:p>
          <a:endParaRPr lang="el-GR">
            <a:solidFill>
              <a:srgbClr val="000000"/>
            </a:solidFill>
          </a:endParaRPr>
        </a:p>
      </dgm:t>
    </dgm:pt>
    <dgm:pt modelId="{67253108-B0E7-4F86-A905-C18F18AF73CE}">
      <dgm:prSet phldrT="[Κείμενο]"/>
      <dgm:spPr/>
      <dgm:t>
        <a:bodyPr/>
        <a:lstStyle/>
        <a:p>
          <a:r>
            <a:rPr lang="el-GR" dirty="0" smtClean="0">
              <a:solidFill>
                <a:srgbClr val="000000"/>
              </a:solidFill>
              <a:latin typeface="Calibri" pitchFamily="34" charset="0"/>
            </a:rPr>
            <a:t>Μπορώ στην αρχή να συμμετάσχω και μετά να αποσυρθώ ώστε να παρατηρώ καλύτερα την πορεία της ομάδας</a:t>
          </a:r>
          <a:endParaRPr lang="el-GR" dirty="0">
            <a:solidFill>
              <a:srgbClr val="000000"/>
            </a:solidFill>
          </a:endParaRPr>
        </a:p>
      </dgm:t>
    </dgm:pt>
    <dgm:pt modelId="{CAEC87F0-3BA1-4964-9749-466C69323B05}" type="parTrans" cxnId="{DA8BC554-9DC8-40C5-9CD5-B44A45EAFDFF}">
      <dgm:prSet/>
      <dgm:spPr/>
      <dgm:t>
        <a:bodyPr/>
        <a:lstStyle/>
        <a:p>
          <a:endParaRPr lang="el-GR">
            <a:solidFill>
              <a:srgbClr val="000000"/>
            </a:solidFill>
          </a:endParaRPr>
        </a:p>
      </dgm:t>
    </dgm:pt>
    <dgm:pt modelId="{2D5BA713-CF55-4766-B7E3-E2310DA5302C}" type="sibTrans" cxnId="{DA8BC554-9DC8-40C5-9CD5-B44A45EAFDFF}">
      <dgm:prSet/>
      <dgm:spPr/>
      <dgm:t>
        <a:bodyPr/>
        <a:lstStyle/>
        <a:p>
          <a:endParaRPr lang="el-GR">
            <a:solidFill>
              <a:srgbClr val="000000"/>
            </a:solidFill>
          </a:endParaRPr>
        </a:p>
      </dgm:t>
    </dgm:pt>
    <dgm:pt modelId="{94CC8E5C-590E-45C8-978A-4A288AD72580}" type="pres">
      <dgm:prSet presAssocID="{644F2D03-23E4-4B6E-841B-8F9C49542BEE}" presName="linear" presStyleCnt="0">
        <dgm:presLayoutVars>
          <dgm:animLvl val="lvl"/>
          <dgm:resizeHandles val="exact"/>
        </dgm:presLayoutVars>
      </dgm:prSet>
      <dgm:spPr/>
      <dgm:t>
        <a:bodyPr/>
        <a:lstStyle/>
        <a:p>
          <a:endParaRPr lang="el-GR"/>
        </a:p>
      </dgm:t>
    </dgm:pt>
    <dgm:pt modelId="{BA8B517A-395F-4429-A739-FA224F0FFF20}" type="pres">
      <dgm:prSet presAssocID="{4DFF2F2C-B6A2-4946-BD60-66D993D13B21}" presName="parentText" presStyleLbl="node1" presStyleIdx="0" presStyleCnt="3">
        <dgm:presLayoutVars>
          <dgm:chMax val="0"/>
          <dgm:bulletEnabled val="1"/>
        </dgm:presLayoutVars>
      </dgm:prSet>
      <dgm:spPr/>
      <dgm:t>
        <a:bodyPr/>
        <a:lstStyle/>
        <a:p>
          <a:endParaRPr lang="el-GR"/>
        </a:p>
      </dgm:t>
    </dgm:pt>
    <dgm:pt modelId="{E5914DDD-1947-45B6-A9F1-4D01F3A2FED0}" type="pres">
      <dgm:prSet presAssocID="{4DFF2F2C-B6A2-4946-BD60-66D993D13B21}" presName="childText" presStyleLbl="revTx" presStyleIdx="0" presStyleCnt="3">
        <dgm:presLayoutVars>
          <dgm:bulletEnabled val="1"/>
        </dgm:presLayoutVars>
      </dgm:prSet>
      <dgm:spPr/>
      <dgm:t>
        <a:bodyPr/>
        <a:lstStyle/>
        <a:p>
          <a:endParaRPr lang="el-GR"/>
        </a:p>
      </dgm:t>
    </dgm:pt>
    <dgm:pt modelId="{C0198020-FF3E-4364-82BE-55A6844536C5}" type="pres">
      <dgm:prSet presAssocID="{BA84D921-43FD-467D-80DB-990FD8D7156B}" presName="parentText" presStyleLbl="node1" presStyleIdx="1" presStyleCnt="3">
        <dgm:presLayoutVars>
          <dgm:chMax val="0"/>
          <dgm:bulletEnabled val="1"/>
        </dgm:presLayoutVars>
      </dgm:prSet>
      <dgm:spPr/>
      <dgm:t>
        <a:bodyPr/>
        <a:lstStyle/>
        <a:p>
          <a:endParaRPr lang="el-GR"/>
        </a:p>
      </dgm:t>
    </dgm:pt>
    <dgm:pt modelId="{86EBCC3C-D07D-4107-B56E-D8CECEA3F965}" type="pres">
      <dgm:prSet presAssocID="{BA84D921-43FD-467D-80DB-990FD8D7156B}" presName="childText" presStyleLbl="revTx" presStyleIdx="1" presStyleCnt="3">
        <dgm:presLayoutVars>
          <dgm:bulletEnabled val="1"/>
        </dgm:presLayoutVars>
      </dgm:prSet>
      <dgm:spPr/>
      <dgm:t>
        <a:bodyPr/>
        <a:lstStyle/>
        <a:p>
          <a:endParaRPr lang="el-GR"/>
        </a:p>
      </dgm:t>
    </dgm:pt>
    <dgm:pt modelId="{B846A2E0-911E-4921-BCBC-F26F6F226F03}" type="pres">
      <dgm:prSet presAssocID="{AA6F4937-9AC7-4953-8FFB-7F9A430A0F56}" presName="parentText" presStyleLbl="node1" presStyleIdx="2" presStyleCnt="3">
        <dgm:presLayoutVars>
          <dgm:chMax val="0"/>
          <dgm:bulletEnabled val="1"/>
        </dgm:presLayoutVars>
      </dgm:prSet>
      <dgm:spPr/>
      <dgm:t>
        <a:bodyPr/>
        <a:lstStyle/>
        <a:p>
          <a:endParaRPr lang="el-GR"/>
        </a:p>
      </dgm:t>
    </dgm:pt>
    <dgm:pt modelId="{77DC07FD-4CD3-410C-B5DA-032E45C5A953}" type="pres">
      <dgm:prSet presAssocID="{AA6F4937-9AC7-4953-8FFB-7F9A430A0F56}" presName="childText" presStyleLbl="revTx" presStyleIdx="2" presStyleCnt="3">
        <dgm:presLayoutVars>
          <dgm:bulletEnabled val="1"/>
        </dgm:presLayoutVars>
      </dgm:prSet>
      <dgm:spPr/>
      <dgm:t>
        <a:bodyPr/>
        <a:lstStyle/>
        <a:p>
          <a:endParaRPr lang="el-GR"/>
        </a:p>
      </dgm:t>
    </dgm:pt>
  </dgm:ptLst>
  <dgm:cxnLst>
    <dgm:cxn modelId="{E4819803-EA68-124B-9693-0BDA64B35A38}" type="presOf" srcId="{4DFF2F2C-B6A2-4946-BD60-66D993D13B21}" destId="{BA8B517A-395F-4429-A739-FA224F0FFF20}" srcOrd="0" destOrd="0" presId="urn:microsoft.com/office/officeart/2005/8/layout/vList2"/>
    <dgm:cxn modelId="{7E05D9A0-0113-7D46-ABD6-2C109A2B394F}" type="presOf" srcId="{AA6F4937-9AC7-4953-8FFB-7F9A430A0F56}" destId="{B846A2E0-911E-4921-BCBC-F26F6F226F03}" srcOrd="0" destOrd="0" presId="urn:microsoft.com/office/officeart/2005/8/layout/vList2"/>
    <dgm:cxn modelId="{AFA91E6D-DBD2-42DA-9B7D-A8C50C36566C}" srcId="{644F2D03-23E4-4B6E-841B-8F9C49542BEE}" destId="{4DFF2F2C-B6A2-4946-BD60-66D993D13B21}" srcOrd="0" destOrd="0" parTransId="{0282D9CC-38EA-4762-8C70-DA84578CD9F8}" sibTransId="{53CE98BA-264C-4BF7-80DB-3E44FAA17FBE}"/>
    <dgm:cxn modelId="{7BA14B2F-3704-944F-8613-8F7822A7BAA5}" type="presOf" srcId="{B79FBCD5-AE99-48B5-99FC-8BAAD594BD49}" destId="{77DC07FD-4CD3-410C-B5DA-032E45C5A953}" srcOrd="0" destOrd="0" presId="urn:microsoft.com/office/officeart/2005/8/layout/vList2"/>
    <dgm:cxn modelId="{B84AA28E-DCB5-42E1-86A5-8255FF2677F9}" srcId="{644F2D03-23E4-4B6E-841B-8F9C49542BEE}" destId="{BA84D921-43FD-467D-80DB-990FD8D7156B}" srcOrd="1" destOrd="0" parTransId="{EAADF8AC-A2B8-4206-8C73-B86C0EEEA8E6}" sibTransId="{94FF9E57-B89D-489F-AFC6-5CF041E7E633}"/>
    <dgm:cxn modelId="{F6C39F39-CCC4-C247-A345-5A511C49FC22}" type="presOf" srcId="{D877C6BA-6DEA-448D-A50D-349D40E1E438}" destId="{E5914DDD-1947-45B6-A9F1-4D01F3A2FED0}" srcOrd="0" destOrd="0" presId="urn:microsoft.com/office/officeart/2005/8/layout/vList2"/>
    <dgm:cxn modelId="{69F94104-2311-4C4D-8104-8EF6654BAC8A}" srcId="{BA84D921-43FD-467D-80DB-990FD8D7156B}" destId="{EDCB5548-DD56-4F87-BEBE-055FB9AB9ED5}" srcOrd="0" destOrd="0" parTransId="{69B837EB-BD04-4A66-9C49-388D00DE9278}" sibTransId="{79E035BC-8F88-483C-B251-3FE4E0AF29EF}"/>
    <dgm:cxn modelId="{D496767F-B664-4E9D-8CBB-BE641EDC9501}" srcId="{AA6F4937-9AC7-4953-8FFB-7F9A430A0F56}" destId="{B79FBCD5-AE99-48B5-99FC-8BAAD594BD49}" srcOrd="0" destOrd="0" parTransId="{1D1976E4-DCD6-4AB3-A750-21663148E80F}" sibTransId="{A2CF551E-A4F4-4740-968B-5BBD71967D76}"/>
    <dgm:cxn modelId="{772071AF-8387-8F46-9F8C-5488573F6DAB}" type="presOf" srcId="{67253108-B0E7-4F86-A905-C18F18AF73CE}" destId="{86EBCC3C-D07D-4107-B56E-D8CECEA3F965}" srcOrd="0" destOrd="1" presId="urn:microsoft.com/office/officeart/2005/8/layout/vList2"/>
    <dgm:cxn modelId="{ED3C8427-2416-7840-9016-E8A3220B9126}" type="presOf" srcId="{BA84D921-43FD-467D-80DB-990FD8D7156B}" destId="{C0198020-FF3E-4364-82BE-55A6844536C5}" srcOrd="0" destOrd="0" presId="urn:microsoft.com/office/officeart/2005/8/layout/vList2"/>
    <dgm:cxn modelId="{DA8BC554-9DC8-40C5-9CD5-B44A45EAFDFF}" srcId="{BA84D921-43FD-467D-80DB-990FD8D7156B}" destId="{67253108-B0E7-4F86-A905-C18F18AF73CE}" srcOrd="1" destOrd="0" parTransId="{CAEC87F0-3BA1-4964-9749-466C69323B05}" sibTransId="{2D5BA713-CF55-4766-B7E3-E2310DA5302C}"/>
    <dgm:cxn modelId="{D1326FC0-5F7A-E742-BDC2-B5E2B0EA117C}" type="presOf" srcId="{644F2D03-23E4-4B6E-841B-8F9C49542BEE}" destId="{94CC8E5C-590E-45C8-978A-4A288AD72580}" srcOrd="0" destOrd="0" presId="urn:microsoft.com/office/officeart/2005/8/layout/vList2"/>
    <dgm:cxn modelId="{D6D77434-8A21-4B78-8242-7CA6933B8437}" srcId="{4DFF2F2C-B6A2-4946-BD60-66D993D13B21}" destId="{D877C6BA-6DEA-448D-A50D-349D40E1E438}" srcOrd="0" destOrd="0" parTransId="{359CF28B-EBFD-4760-BD67-1A541B35F469}" sibTransId="{A94CE734-7B19-4DAA-BB99-FCB653273114}"/>
    <dgm:cxn modelId="{4A3332D8-A2C6-454D-B72C-0C66044838F3}" srcId="{644F2D03-23E4-4B6E-841B-8F9C49542BEE}" destId="{AA6F4937-9AC7-4953-8FFB-7F9A430A0F56}" srcOrd="2" destOrd="0" parTransId="{383F475E-7C8C-49B2-84CD-0F8C16B35314}" sibTransId="{710B7C36-B2AA-4007-B29C-346DEC66C05D}"/>
    <dgm:cxn modelId="{D92C65CB-9F60-DF4E-B128-516A77E7F1A5}" type="presOf" srcId="{EDCB5548-DD56-4F87-BEBE-055FB9AB9ED5}" destId="{86EBCC3C-D07D-4107-B56E-D8CECEA3F965}" srcOrd="0" destOrd="0" presId="urn:microsoft.com/office/officeart/2005/8/layout/vList2"/>
    <dgm:cxn modelId="{6C8A0D81-B5A0-1349-8327-77FCA855B312}" type="presParOf" srcId="{94CC8E5C-590E-45C8-978A-4A288AD72580}" destId="{BA8B517A-395F-4429-A739-FA224F0FFF20}" srcOrd="0" destOrd="0" presId="urn:microsoft.com/office/officeart/2005/8/layout/vList2"/>
    <dgm:cxn modelId="{418373F6-735B-934E-98AB-2AD91EBB39DB}" type="presParOf" srcId="{94CC8E5C-590E-45C8-978A-4A288AD72580}" destId="{E5914DDD-1947-45B6-A9F1-4D01F3A2FED0}" srcOrd="1" destOrd="0" presId="urn:microsoft.com/office/officeart/2005/8/layout/vList2"/>
    <dgm:cxn modelId="{5BAE6A63-0BFE-EB40-BBDA-75BD344F2708}" type="presParOf" srcId="{94CC8E5C-590E-45C8-978A-4A288AD72580}" destId="{C0198020-FF3E-4364-82BE-55A6844536C5}" srcOrd="2" destOrd="0" presId="urn:microsoft.com/office/officeart/2005/8/layout/vList2"/>
    <dgm:cxn modelId="{F3618E3F-5A1A-E145-9EB6-A3CA7BD32A76}" type="presParOf" srcId="{94CC8E5C-590E-45C8-978A-4A288AD72580}" destId="{86EBCC3C-D07D-4107-B56E-D8CECEA3F965}" srcOrd="3" destOrd="0" presId="urn:microsoft.com/office/officeart/2005/8/layout/vList2"/>
    <dgm:cxn modelId="{98052AD6-844E-9B41-A4CF-51AC19394E00}" type="presParOf" srcId="{94CC8E5C-590E-45C8-978A-4A288AD72580}" destId="{B846A2E0-911E-4921-BCBC-F26F6F226F03}" srcOrd="4" destOrd="0" presId="urn:microsoft.com/office/officeart/2005/8/layout/vList2"/>
    <dgm:cxn modelId="{C57F6FB1-1046-DD42-808B-8B3C1C0F8B27}" type="presParOf" srcId="{94CC8E5C-590E-45C8-978A-4A288AD72580}" destId="{77DC07FD-4CD3-410C-B5DA-032E45C5A953}" srcOrd="5" destOrd="0" presId="urn:microsoft.com/office/officeart/2005/8/layout/vList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24384F-8109-43A2-B914-CD817D4AE65E}" type="doc">
      <dgm:prSet loTypeId="urn:microsoft.com/office/officeart/2005/8/layout/vList5" loCatId="list" qsTypeId="urn:microsoft.com/office/officeart/2009/2/quickstyle/3d8" qsCatId="3D" csTypeId="urn:microsoft.com/office/officeart/2005/8/colors/accent1_4" csCatId="accent1" phldr="1"/>
      <dgm:spPr/>
      <dgm:t>
        <a:bodyPr/>
        <a:lstStyle/>
        <a:p>
          <a:endParaRPr lang="el-GR"/>
        </a:p>
      </dgm:t>
    </dgm:pt>
    <dgm:pt modelId="{F1357312-B895-4F80-B386-95C430483EB4}">
      <dgm:prSet phldrT="[Κείμενο]"/>
      <dgm:spPr/>
      <dgm:t>
        <a:bodyPr/>
        <a:lstStyle/>
        <a:p>
          <a:r>
            <a:rPr lang="el-GR" dirty="0" smtClean="0">
              <a:solidFill>
                <a:srgbClr val="FFFFFF"/>
              </a:solidFill>
              <a:latin typeface="Calibri" panose="020F0502020204030204" pitchFamily="34" charset="0"/>
            </a:rPr>
            <a:t>Εκτελώ το παιχνίδι</a:t>
          </a:r>
          <a:endParaRPr lang="el-GR" dirty="0">
            <a:solidFill>
              <a:srgbClr val="FFFFFF"/>
            </a:solidFill>
          </a:endParaRPr>
        </a:p>
      </dgm:t>
    </dgm:pt>
    <dgm:pt modelId="{F4BD0D06-B8F6-48ED-8D29-FB8C632C4D6C}" type="parTrans" cxnId="{B6A2AD98-00E4-4A2B-9BC6-32E79E283B41}">
      <dgm:prSet/>
      <dgm:spPr/>
      <dgm:t>
        <a:bodyPr/>
        <a:lstStyle/>
        <a:p>
          <a:endParaRPr lang="el-GR">
            <a:solidFill>
              <a:srgbClr val="FFFFFF"/>
            </a:solidFill>
          </a:endParaRPr>
        </a:p>
      </dgm:t>
    </dgm:pt>
    <dgm:pt modelId="{1C8076D9-3855-4670-A1BB-79D4A079751A}" type="sibTrans" cxnId="{B6A2AD98-00E4-4A2B-9BC6-32E79E283B41}">
      <dgm:prSet/>
      <dgm:spPr/>
      <dgm:t>
        <a:bodyPr/>
        <a:lstStyle/>
        <a:p>
          <a:endParaRPr lang="el-GR">
            <a:solidFill>
              <a:srgbClr val="FFFFFF"/>
            </a:solidFill>
          </a:endParaRPr>
        </a:p>
      </dgm:t>
    </dgm:pt>
    <dgm:pt modelId="{2DF161BE-B5D6-44AF-A356-68C696DCEA05}" type="pres">
      <dgm:prSet presAssocID="{FB24384F-8109-43A2-B914-CD817D4AE65E}" presName="Name0" presStyleCnt="0">
        <dgm:presLayoutVars>
          <dgm:dir/>
          <dgm:animLvl val="lvl"/>
          <dgm:resizeHandles val="exact"/>
        </dgm:presLayoutVars>
      </dgm:prSet>
      <dgm:spPr/>
      <dgm:t>
        <a:bodyPr/>
        <a:lstStyle/>
        <a:p>
          <a:endParaRPr lang="el-GR"/>
        </a:p>
      </dgm:t>
    </dgm:pt>
    <dgm:pt modelId="{C7F01433-5B81-4377-BBD5-578F0E9F10EC}" type="pres">
      <dgm:prSet presAssocID="{F1357312-B895-4F80-B386-95C430483EB4}" presName="linNode" presStyleCnt="0"/>
      <dgm:spPr/>
    </dgm:pt>
    <dgm:pt modelId="{A36E840A-23FC-4276-8DED-972F006B5351}" type="pres">
      <dgm:prSet presAssocID="{F1357312-B895-4F80-B386-95C430483EB4}" presName="parentText" presStyleLbl="node1" presStyleIdx="0" presStyleCnt="1" custScaleX="245318" custScaleY="100000" custLinFactNeighborX="-17872">
        <dgm:presLayoutVars>
          <dgm:chMax val="1"/>
          <dgm:bulletEnabled val="1"/>
        </dgm:presLayoutVars>
      </dgm:prSet>
      <dgm:spPr/>
      <dgm:t>
        <a:bodyPr/>
        <a:lstStyle/>
        <a:p>
          <a:endParaRPr lang="el-GR"/>
        </a:p>
      </dgm:t>
    </dgm:pt>
  </dgm:ptLst>
  <dgm:cxnLst>
    <dgm:cxn modelId="{B9985309-FC21-9646-801F-0FEBAFBFFC4C}" type="presOf" srcId="{FB24384F-8109-43A2-B914-CD817D4AE65E}" destId="{2DF161BE-B5D6-44AF-A356-68C696DCEA05}" srcOrd="0" destOrd="0" presId="urn:microsoft.com/office/officeart/2005/8/layout/vList5"/>
    <dgm:cxn modelId="{74CFC940-905B-1147-8822-ACE9BB9D211C}" type="presOf" srcId="{F1357312-B895-4F80-B386-95C430483EB4}" destId="{A36E840A-23FC-4276-8DED-972F006B5351}" srcOrd="0" destOrd="0" presId="urn:microsoft.com/office/officeart/2005/8/layout/vList5"/>
    <dgm:cxn modelId="{B6A2AD98-00E4-4A2B-9BC6-32E79E283B41}" srcId="{FB24384F-8109-43A2-B914-CD817D4AE65E}" destId="{F1357312-B895-4F80-B386-95C430483EB4}" srcOrd="0" destOrd="0" parTransId="{F4BD0D06-B8F6-48ED-8D29-FB8C632C4D6C}" sibTransId="{1C8076D9-3855-4670-A1BB-79D4A079751A}"/>
    <dgm:cxn modelId="{568A83BD-29E6-5D49-B65C-2CCBBD590DE5}" type="presParOf" srcId="{2DF161BE-B5D6-44AF-A356-68C696DCEA05}" destId="{C7F01433-5B81-4377-BBD5-578F0E9F10EC}" srcOrd="0" destOrd="0" presId="urn:microsoft.com/office/officeart/2005/8/layout/vList5"/>
    <dgm:cxn modelId="{A795BA4F-0712-AB49-9360-993E8BD5C1E7}" type="presParOf" srcId="{C7F01433-5B81-4377-BBD5-578F0E9F10EC}" destId="{A36E840A-23FC-4276-8DED-972F006B5351}" srcOrd="0" destOrd="0" presId="urn:microsoft.com/office/officeart/2005/8/layout/vList5"/>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660690-F904-4751-BF3A-EB4C7C6FA63F}" type="doc">
      <dgm:prSet loTypeId="urn:microsoft.com/office/officeart/2005/8/layout/vList5" loCatId="list" qsTypeId="urn:microsoft.com/office/officeart/2005/8/quickstyle/3d2" qsCatId="3D" csTypeId="urn:microsoft.com/office/officeart/2005/8/colors/colorful4" csCatId="colorful" phldr="1"/>
      <dgm:spPr/>
      <dgm:t>
        <a:bodyPr/>
        <a:lstStyle/>
        <a:p>
          <a:endParaRPr lang="el-GR"/>
        </a:p>
      </dgm:t>
    </dgm:pt>
    <dgm:pt modelId="{F91E1D08-58D3-44DB-B2FC-8CC6AA21362D}">
      <dgm:prSet phldrT="[Κείμενο]"/>
      <dgm:spPr/>
      <dgm:t>
        <a:bodyPr/>
        <a:lstStyle/>
        <a:p>
          <a:r>
            <a:rPr lang="el-GR" dirty="0" smtClean="0">
              <a:solidFill>
                <a:schemeClr val="bg1"/>
              </a:solidFill>
              <a:latin typeface="Calibri" pitchFamily="34" charset="0"/>
            </a:rPr>
            <a:t>Γενικότερα, παιδιά που έχουν βιώσει θετικές εμπειρίες και επιδοκιμαστικά σχόλια, είναι πιο πιθανό να έχουν υψηλή αυτοπεποίθηση</a:t>
          </a:r>
          <a:endParaRPr lang="el-GR" dirty="0">
            <a:solidFill>
              <a:schemeClr val="bg1"/>
            </a:solidFill>
          </a:endParaRPr>
        </a:p>
      </dgm:t>
    </dgm:pt>
    <dgm:pt modelId="{E1722EBA-136A-4BA1-AD10-2675AFEAE09B}" type="parTrans" cxnId="{AABBDBDC-738A-4B7F-A3AF-33BDE31DA2BC}">
      <dgm:prSet/>
      <dgm:spPr/>
      <dgm:t>
        <a:bodyPr/>
        <a:lstStyle/>
        <a:p>
          <a:endParaRPr lang="el-GR">
            <a:solidFill>
              <a:schemeClr val="bg1"/>
            </a:solidFill>
          </a:endParaRPr>
        </a:p>
      </dgm:t>
    </dgm:pt>
    <dgm:pt modelId="{AB2E1BB3-6486-46AA-AD21-B595F85A2E3C}" type="sibTrans" cxnId="{AABBDBDC-738A-4B7F-A3AF-33BDE31DA2BC}">
      <dgm:prSet/>
      <dgm:spPr/>
      <dgm:t>
        <a:bodyPr/>
        <a:lstStyle/>
        <a:p>
          <a:endParaRPr lang="el-GR">
            <a:solidFill>
              <a:schemeClr val="bg1"/>
            </a:solidFill>
          </a:endParaRPr>
        </a:p>
      </dgm:t>
    </dgm:pt>
    <dgm:pt modelId="{52919302-DA4A-419D-A5D5-C87B644A1FDF}">
      <dgm:prSet phldrT="[Κείμενο]"/>
      <dgm:spPr/>
      <dgm:t>
        <a:bodyPr/>
        <a:lstStyle/>
        <a:p>
          <a:r>
            <a:rPr lang="el-GR" dirty="0" smtClean="0">
              <a:solidFill>
                <a:schemeClr val="bg1"/>
              </a:solidFill>
              <a:latin typeface="Calibri" pitchFamily="34" charset="0"/>
            </a:rPr>
            <a:t>Αντίθετα, μνήμες παιδιών γεμάτες αρνητισμό και επικριτικά σχόλια συντελούν στη χαμηλή αυτοπεποίθησή τους</a:t>
          </a:r>
          <a:endParaRPr lang="el-GR" dirty="0">
            <a:solidFill>
              <a:schemeClr val="bg1"/>
            </a:solidFill>
          </a:endParaRPr>
        </a:p>
      </dgm:t>
    </dgm:pt>
    <dgm:pt modelId="{EE939BD1-EEFA-47BA-B2AD-B44DDEDFF55F}" type="parTrans" cxnId="{61511953-393A-4EB9-BF67-651DE87BB991}">
      <dgm:prSet/>
      <dgm:spPr/>
      <dgm:t>
        <a:bodyPr/>
        <a:lstStyle/>
        <a:p>
          <a:endParaRPr lang="el-GR">
            <a:solidFill>
              <a:schemeClr val="bg1"/>
            </a:solidFill>
          </a:endParaRPr>
        </a:p>
      </dgm:t>
    </dgm:pt>
    <dgm:pt modelId="{B6AF1BF2-390F-48C7-A307-C33B2A7F259A}" type="sibTrans" cxnId="{61511953-393A-4EB9-BF67-651DE87BB991}">
      <dgm:prSet/>
      <dgm:spPr/>
      <dgm:t>
        <a:bodyPr/>
        <a:lstStyle/>
        <a:p>
          <a:endParaRPr lang="el-GR">
            <a:solidFill>
              <a:schemeClr val="bg1"/>
            </a:solidFill>
          </a:endParaRPr>
        </a:p>
      </dgm:t>
    </dgm:pt>
    <dgm:pt modelId="{5AE6191F-5299-4CBF-81DC-4D8DB3861D9C}">
      <dgm:prSet phldrT="[Κείμενο]"/>
      <dgm:spPr/>
      <dgm:t>
        <a:bodyPr/>
        <a:lstStyle/>
        <a:p>
          <a:r>
            <a:rPr lang="el-GR" dirty="0" smtClean="0">
              <a:solidFill>
                <a:schemeClr val="tx1"/>
              </a:solidFill>
              <a:latin typeface="Calibri" pitchFamily="34" charset="0"/>
            </a:rPr>
            <a:t>Δυστυχώς, μια αρνητική εμπειρία μένει περισσότερο στη μνήμη των παιδιών σε σχέση με μια θετική</a:t>
          </a:r>
          <a:endParaRPr lang="el-GR" dirty="0">
            <a:solidFill>
              <a:schemeClr val="tx1"/>
            </a:solidFill>
          </a:endParaRPr>
        </a:p>
      </dgm:t>
    </dgm:pt>
    <dgm:pt modelId="{452DD04C-6CB8-4562-B5F4-F460EF9DA8C6}" type="parTrans" cxnId="{A35A116F-64B3-41C7-9547-9D7F8707A13B}">
      <dgm:prSet/>
      <dgm:spPr/>
      <dgm:t>
        <a:bodyPr/>
        <a:lstStyle/>
        <a:p>
          <a:endParaRPr lang="el-GR">
            <a:solidFill>
              <a:schemeClr val="bg1"/>
            </a:solidFill>
          </a:endParaRPr>
        </a:p>
      </dgm:t>
    </dgm:pt>
    <dgm:pt modelId="{34034479-96AB-444A-9953-9AD7BEA0A3A8}" type="sibTrans" cxnId="{A35A116F-64B3-41C7-9547-9D7F8707A13B}">
      <dgm:prSet/>
      <dgm:spPr/>
      <dgm:t>
        <a:bodyPr/>
        <a:lstStyle/>
        <a:p>
          <a:endParaRPr lang="el-GR">
            <a:solidFill>
              <a:schemeClr val="bg1"/>
            </a:solidFill>
          </a:endParaRPr>
        </a:p>
      </dgm:t>
    </dgm:pt>
    <dgm:pt modelId="{BEFBFD6A-53AF-47A6-A0D1-37461543A144}" type="pres">
      <dgm:prSet presAssocID="{9E660690-F904-4751-BF3A-EB4C7C6FA63F}" presName="Name0" presStyleCnt="0">
        <dgm:presLayoutVars>
          <dgm:dir/>
          <dgm:animLvl val="lvl"/>
          <dgm:resizeHandles val="exact"/>
        </dgm:presLayoutVars>
      </dgm:prSet>
      <dgm:spPr/>
      <dgm:t>
        <a:bodyPr/>
        <a:lstStyle/>
        <a:p>
          <a:endParaRPr lang="el-GR"/>
        </a:p>
      </dgm:t>
    </dgm:pt>
    <dgm:pt modelId="{323FD0E8-D5FC-4D13-ABBC-34ACADB43C05}" type="pres">
      <dgm:prSet presAssocID="{F91E1D08-58D3-44DB-B2FC-8CC6AA21362D}" presName="linNode" presStyleCnt="0"/>
      <dgm:spPr/>
    </dgm:pt>
    <dgm:pt modelId="{7BE3699D-4890-4FCF-89A3-5C15D1175F0C}" type="pres">
      <dgm:prSet presAssocID="{F91E1D08-58D3-44DB-B2FC-8CC6AA21362D}" presName="parentText" presStyleLbl="node1" presStyleIdx="0" presStyleCnt="3" custScaleX="248016">
        <dgm:presLayoutVars>
          <dgm:chMax val="1"/>
          <dgm:bulletEnabled val="1"/>
        </dgm:presLayoutVars>
      </dgm:prSet>
      <dgm:spPr/>
      <dgm:t>
        <a:bodyPr/>
        <a:lstStyle/>
        <a:p>
          <a:endParaRPr lang="el-GR"/>
        </a:p>
      </dgm:t>
    </dgm:pt>
    <dgm:pt modelId="{18C51A4A-6F6A-4835-B928-71326D122459}" type="pres">
      <dgm:prSet presAssocID="{AB2E1BB3-6486-46AA-AD21-B595F85A2E3C}" presName="sp" presStyleCnt="0"/>
      <dgm:spPr/>
    </dgm:pt>
    <dgm:pt modelId="{ABFAC6EA-C27B-444A-9749-0115E8A07EDC}" type="pres">
      <dgm:prSet presAssocID="{52919302-DA4A-419D-A5D5-C87B644A1FDF}" presName="linNode" presStyleCnt="0"/>
      <dgm:spPr/>
    </dgm:pt>
    <dgm:pt modelId="{2F1F3591-D179-4D51-A0F3-41FFB140CF1C}" type="pres">
      <dgm:prSet presAssocID="{52919302-DA4A-419D-A5D5-C87B644A1FDF}" presName="parentText" presStyleLbl="node1" presStyleIdx="1" presStyleCnt="3" custScaleX="248016">
        <dgm:presLayoutVars>
          <dgm:chMax val="1"/>
          <dgm:bulletEnabled val="1"/>
        </dgm:presLayoutVars>
      </dgm:prSet>
      <dgm:spPr/>
      <dgm:t>
        <a:bodyPr/>
        <a:lstStyle/>
        <a:p>
          <a:endParaRPr lang="el-GR"/>
        </a:p>
      </dgm:t>
    </dgm:pt>
    <dgm:pt modelId="{0E97C5F7-165F-49C1-ABF9-BB23D3091C60}" type="pres">
      <dgm:prSet presAssocID="{B6AF1BF2-390F-48C7-A307-C33B2A7F259A}" presName="sp" presStyleCnt="0"/>
      <dgm:spPr/>
    </dgm:pt>
    <dgm:pt modelId="{6F910A33-57A7-415C-A4A8-244F03C2CA96}" type="pres">
      <dgm:prSet presAssocID="{5AE6191F-5299-4CBF-81DC-4D8DB3861D9C}" presName="linNode" presStyleCnt="0"/>
      <dgm:spPr/>
    </dgm:pt>
    <dgm:pt modelId="{2107157C-F2DC-4DDB-9048-4DE94D106FB6}" type="pres">
      <dgm:prSet presAssocID="{5AE6191F-5299-4CBF-81DC-4D8DB3861D9C}" presName="parentText" presStyleLbl="node1" presStyleIdx="2" presStyleCnt="3" custScaleX="248016">
        <dgm:presLayoutVars>
          <dgm:chMax val="1"/>
          <dgm:bulletEnabled val="1"/>
        </dgm:presLayoutVars>
      </dgm:prSet>
      <dgm:spPr/>
      <dgm:t>
        <a:bodyPr/>
        <a:lstStyle/>
        <a:p>
          <a:endParaRPr lang="el-GR"/>
        </a:p>
      </dgm:t>
    </dgm:pt>
  </dgm:ptLst>
  <dgm:cxnLst>
    <dgm:cxn modelId="{56406BED-736A-5F41-9422-574F19D2323B}" type="presOf" srcId="{9E660690-F904-4751-BF3A-EB4C7C6FA63F}" destId="{BEFBFD6A-53AF-47A6-A0D1-37461543A144}" srcOrd="0" destOrd="0" presId="urn:microsoft.com/office/officeart/2005/8/layout/vList5"/>
    <dgm:cxn modelId="{E385E62B-1DE6-6940-BDF3-6F14DD2425B9}" type="presOf" srcId="{52919302-DA4A-419D-A5D5-C87B644A1FDF}" destId="{2F1F3591-D179-4D51-A0F3-41FFB140CF1C}" srcOrd="0" destOrd="0" presId="urn:microsoft.com/office/officeart/2005/8/layout/vList5"/>
    <dgm:cxn modelId="{9DD048D6-0534-9A48-8188-303EC0271C05}" type="presOf" srcId="{F91E1D08-58D3-44DB-B2FC-8CC6AA21362D}" destId="{7BE3699D-4890-4FCF-89A3-5C15D1175F0C}" srcOrd="0" destOrd="0" presId="urn:microsoft.com/office/officeart/2005/8/layout/vList5"/>
    <dgm:cxn modelId="{61511953-393A-4EB9-BF67-651DE87BB991}" srcId="{9E660690-F904-4751-BF3A-EB4C7C6FA63F}" destId="{52919302-DA4A-419D-A5D5-C87B644A1FDF}" srcOrd="1" destOrd="0" parTransId="{EE939BD1-EEFA-47BA-B2AD-B44DDEDFF55F}" sibTransId="{B6AF1BF2-390F-48C7-A307-C33B2A7F259A}"/>
    <dgm:cxn modelId="{A35A116F-64B3-41C7-9547-9D7F8707A13B}" srcId="{9E660690-F904-4751-BF3A-EB4C7C6FA63F}" destId="{5AE6191F-5299-4CBF-81DC-4D8DB3861D9C}" srcOrd="2" destOrd="0" parTransId="{452DD04C-6CB8-4562-B5F4-F460EF9DA8C6}" sibTransId="{34034479-96AB-444A-9953-9AD7BEA0A3A8}"/>
    <dgm:cxn modelId="{AABBDBDC-738A-4B7F-A3AF-33BDE31DA2BC}" srcId="{9E660690-F904-4751-BF3A-EB4C7C6FA63F}" destId="{F91E1D08-58D3-44DB-B2FC-8CC6AA21362D}" srcOrd="0" destOrd="0" parTransId="{E1722EBA-136A-4BA1-AD10-2675AFEAE09B}" sibTransId="{AB2E1BB3-6486-46AA-AD21-B595F85A2E3C}"/>
    <dgm:cxn modelId="{7CCE6553-5D79-7A42-A027-35BD2B11D40C}" type="presOf" srcId="{5AE6191F-5299-4CBF-81DC-4D8DB3861D9C}" destId="{2107157C-F2DC-4DDB-9048-4DE94D106FB6}" srcOrd="0" destOrd="0" presId="urn:microsoft.com/office/officeart/2005/8/layout/vList5"/>
    <dgm:cxn modelId="{38798E74-4F84-9849-AA29-2AAE459FA39B}" type="presParOf" srcId="{BEFBFD6A-53AF-47A6-A0D1-37461543A144}" destId="{323FD0E8-D5FC-4D13-ABBC-34ACADB43C05}" srcOrd="0" destOrd="0" presId="urn:microsoft.com/office/officeart/2005/8/layout/vList5"/>
    <dgm:cxn modelId="{C150AD9E-09F5-4240-A3F3-5D041BA14487}" type="presParOf" srcId="{323FD0E8-D5FC-4D13-ABBC-34ACADB43C05}" destId="{7BE3699D-4890-4FCF-89A3-5C15D1175F0C}" srcOrd="0" destOrd="0" presId="urn:microsoft.com/office/officeart/2005/8/layout/vList5"/>
    <dgm:cxn modelId="{C00CAC4B-5372-2C48-B6D6-2529DF6F1C43}" type="presParOf" srcId="{BEFBFD6A-53AF-47A6-A0D1-37461543A144}" destId="{18C51A4A-6F6A-4835-B928-71326D122459}" srcOrd="1" destOrd="0" presId="urn:microsoft.com/office/officeart/2005/8/layout/vList5"/>
    <dgm:cxn modelId="{B76427F6-2B85-AC45-A9D0-17D9270B3B4B}" type="presParOf" srcId="{BEFBFD6A-53AF-47A6-A0D1-37461543A144}" destId="{ABFAC6EA-C27B-444A-9749-0115E8A07EDC}" srcOrd="2" destOrd="0" presId="urn:microsoft.com/office/officeart/2005/8/layout/vList5"/>
    <dgm:cxn modelId="{92A1424D-9C50-CB42-B226-4E879BA7DF30}" type="presParOf" srcId="{ABFAC6EA-C27B-444A-9749-0115E8A07EDC}" destId="{2F1F3591-D179-4D51-A0F3-41FFB140CF1C}" srcOrd="0" destOrd="0" presId="urn:microsoft.com/office/officeart/2005/8/layout/vList5"/>
    <dgm:cxn modelId="{4385C6CD-9333-5740-8982-7F0C7EDA3ACC}" type="presParOf" srcId="{BEFBFD6A-53AF-47A6-A0D1-37461543A144}" destId="{0E97C5F7-165F-49C1-ABF9-BB23D3091C60}" srcOrd="3" destOrd="0" presId="urn:microsoft.com/office/officeart/2005/8/layout/vList5"/>
    <dgm:cxn modelId="{36ACFE62-B764-BB4D-880C-5F5E2A245C73}" type="presParOf" srcId="{BEFBFD6A-53AF-47A6-A0D1-37461543A144}" destId="{6F910A33-57A7-415C-A4A8-244F03C2CA96}" srcOrd="4" destOrd="0" presId="urn:microsoft.com/office/officeart/2005/8/layout/vList5"/>
    <dgm:cxn modelId="{A9C60155-5097-2D4A-A060-DC3133833E96}" type="presParOf" srcId="{6F910A33-57A7-415C-A4A8-244F03C2CA96}" destId="{2107157C-F2DC-4DDB-9048-4DE94D106FB6}" srcOrd="0" destOrd="0" presId="urn:microsoft.com/office/officeart/2005/8/layout/vList5"/>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88642F-0256-43EB-9A3E-2163787F03C6}" type="doc">
      <dgm:prSet loTypeId="urn:microsoft.com/office/officeart/2005/8/layout/vList5" loCatId="list" qsTypeId="urn:microsoft.com/office/officeart/2005/8/quickstyle/3d3" qsCatId="3D" csTypeId="urn:microsoft.com/office/officeart/2005/8/colors/colorful4" csCatId="colorful" phldr="1"/>
      <dgm:spPr/>
      <dgm:t>
        <a:bodyPr/>
        <a:lstStyle/>
        <a:p>
          <a:endParaRPr lang="el-GR"/>
        </a:p>
      </dgm:t>
    </dgm:pt>
    <dgm:pt modelId="{D2D15E35-0E33-4233-B3F9-5B4EE2485B37}">
      <dgm:prSet phldrT="[Κείμενο]" custT="1"/>
      <dgm:spPr/>
      <dgm:t>
        <a:bodyPr/>
        <a:lstStyle/>
        <a:p>
          <a:r>
            <a:rPr lang="el-GR" sz="2200" dirty="0" smtClean="0">
              <a:solidFill>
                <a:schemeClr val="bg1"/>
              </a:solidFill>
              <a:latin typeface="Calibri" pitchFamily="34" charset="0"/>
            </a:rPr>
            <a:t>H προσωπική επικοινωνία των ανθρώπων είναι πολύ σημαντική</a:t>
          </a:r>
          <a:endParaRPr lang="el-GR" sz="2200" dirty="0">
            <a:solidFill>
              <a:schemeClr val="bg1"/>
            </a:solidFill>
          </a:endParaRPr>
        </a:p>
      </dgm:t>
    </dgm:pt>
    <dgm:pt modelId="{A9259638-53A6-4413-A74D-DE5B857BDF59}" type="parTrans" cxnId="{B7B53E5E-675F-4F38-B5DB-98ED5E9E08A8}">
      <dgm:prSet/>
      <dgm:spPr/>
      <dgm:t>
        <a:bodyPr/>
        <a:lstStyle/>
        <a:p>
          <a:endParaRPr lang="el-GR" sz="2200">
            <a:solidFill>
              <a:schemeClr val="bg1"/>
            </a:solidFill>
          </a:endParaRPr>
        </a:p>
      </dgm:t>
    </dgm:pt>
    <dgm:pt modelId="{C35B49E4-672B-451F-A9CF-B3E079618287}" type="sibTrans" cxnId="{B7B53E5E-675F-4F38-B5DB-98ED5E9E08A8}">
      <dgm:prSet/>
      <dgm:spPr/>
      <dgm:t>
        <a:bodyPr/>
        <a:lstStyle/>
        <a:p>
          <a:endParaRPr lang="el-GR" sz="2200">
            <a:solidFill>
              <a:schemeClr val="bg1"/>
            </a:solidFill>
          </a:endParaRPr>
        </a:p>
      </dgm:t>
    </dgm:pt>
    <dgm:pt modelId="{DBE444CA-B68A-4B83-ABFF-6FE1758293DB}">
      <dgm:prSet phldrT="[Κείμενο]" custT="1"/>
      <dgm:spPr/>
      <dgm:t>
        <a:bodyPr/>
        <a:lstStyle/>
        <a:p>
          <a:r>
            <a:rPr lang="el-GR" sz="2200" dirty="0" smtClean="0">
              <a:solidFill>
                <a:schemeClr val="bg1"/>
              </a:solidFill>
              <a:latin typeface="Calibri" pitchFamily="34" charset="0"/>
            </a:rPr>
            <a:t>Η ανταλλαγή συναισθημάτων, εμπειριών ή αναμνήσεων συνδέει τους ανθρώπους περισσότερο και αποτελεί συχνά το θεμέλιο λίθο για την ανάπτυξη σοβαρών σχέσεων.</a:t>
          </a:r>
          <a:endParaRPr lang="el-GR" sz="2200" dirty="0">
            <a:solidFill>
              <a:schemeClr val="bg1"/>
            </a:solidFill>
          </a:endParaRPr>
        </a:p>
      </dgm:t>
    </dgm:pt>
    <dgm:pt modelId="{E08491CA-1A12-432F-9F52-91B531A84ADA}" type="parTrans" cxnId="{BECAAF8F-36C8-4DD1-8A7F-6F0F32BAD12B}">
      <dgm:prSet/>
      <dgm:spPr/>
      <dgm:t>
        <a:bodyPr/>
        <a:lstStyle/>
        <a:p>
          <a:endParaRPr lang="el-GR" sz="2200">
            <a:solidFill>
              <a:schemeClr val="bg1"/>
            </a:solidFill>
          </a:endParaRPr>
        </a:p>
      </dgm:t>
    </dgm:pt>
    <dgm:pt modelId="{7F83C456-35EE-454B-ADEA-F63D29EEEEB6}" type="sibTrans" cxnId="{BECAAF8F-36C8-4DD1-8A7F-6F0F32BAD12B}">
      <dgm:prSet/>
      <dgm:spPr/>
      <dgm:t>
        <a:bodyPr/>
        <a:lstStyle/>
        <a:p>
          <a:endParaRPr lang="el-GR" sz="2200">
            <a:solidFill>
              <a:schemeClr val="bg1"/>
            </a:solidFill>
          </a:endParaRPr>
        </a:p>
      </dgm:t>
    </dgm:pt>
    <dgm:pt modelId="{F32AA980-2D4B-4F71-BAD8-CB5EB0812E6F}">
      <dgm:prSet phldrT="[Κείμενο]" custT="1"/>
      <dgm:spPr/>
      <dgm:t>
        <a:bodyPr/>
        <a:lstStyle/>
        <a:p>
          <a:r>
            <a:rPr lang="el-GR" sz="2200" dirty="0" smtClean="0">
              <a:solidFill>
                <a:schemeClr val="tx1"/>
              </a:solidFill>
              <a:latin typeface="Calibri" pitchFamily="34" charset="0"/>
            </a:rPr>
            <a:t>Η επικοινωνία προϋποθέτει ικανότητες ακρόασης και κατανόησης των σκέψεων-συναισθημάτων των άλλων.</a:t>
          </a:r>
          <a:endParaRPr lang="el-GR" sz="2200" dirty="0">
            <a:solidFill>
              <a:schemeClr val="tx1"/>
            </a:solidFill>
          </a:endParaRPr>
        </a:p>
      </dgm:t>
    </dgm:pt>
    <dgm:pt modelId="{FADA90A7-8D56-45FC-85DE-599C8B23CF4C}" type="parTrans" cxnId="{EC75DE9B-DE3A-4EC3-8D3A-60D17BB884B4}">
      <dgm:prSet/>
      <dgm:spPr/>
      <dgm:t>
        <a:bodyPr/>
        <a:lstStyle/>
        <a:p>
          <a:endParaRPr lang="el-GR" sz="2200">
            <a:solidFill>
              <a:schemeClr val="bg1"/>
            </a:solidFill>
          </a:endParaRPr>
        </a:p>
      </dgm:t>
    </dgm:pt>
    <dgm:pt modelId="{16F8DAD1-DFC8-4FA9-9655-6FF4663D9BA6}" type="sibTrans" cxnId="{EC75DE9B-DE3A-4EC3-8D3A-60D17BB884B4}">
      <dgm:prSet/>
      <dgm:spPr/>
      <dgm:t>
        <a:bodyPr/>
        <a:lstStyle/>
        <a:p>
          <a:endParaRPr lang="el-GR" sz="2200">
            <a:solidFill>
              <a:schemeClr val="bg1"/>
            </a:solidFill>
          </a:endParaRPr>
        </a:p>
      </dgm:t>
    </dgm:pt>
    <dgm:pt modelId="{12066BEB-1404-4652-B356-339362E7E194}" type="pres">
      <dgm:prSet presAssocID="{BF88642F-0256-43EB-9A3E-2163787F03C6}" presName="Name0" presStyleCnt="0">
        <dgm:presLayoutVars>
          <dgm:dir/>
          <dgm:animLvl val="lvl"/>
          <dgm:resizeHandles val="exact"/>
        </dgm:presLayoutVars>
      </dgm:prSet>
      <dgm:spPr/>
      <dgm:t>
        <a:bodyPr/>
        <a:lstStyle/>
        <a:p>
          <a:endParaRPr lang="el-GR"/>
        </a:p>
      </dgm:t>
    </dgm:pt>
    <dgm:pt modelId="{E61ED002-3EBA-4CD8-9479-4B6405C9CA65}" type="pres">
      <dgm:prSet presAssocID="{D2D15E35-0E33-4233-B3F9-5B4EE2485B37}" presName="linNode" presStyleCnt="0"/>
      <dgm:spPr/>
    </dgm:pt>
    <dgm:pt modelId="{B277AF8B-3B58-47C3-9A96-37CACCD80CD3}" type="pres">
      <dgm:prSet presAssocID="{D2D15E35-0E33-4233-B3F9-5B4EE2485B37}" presName="parentText" presStyleLbl="node1" presStyleIdx="0" presStyleCnt="3" custScaleX="261413">
        <dgm:presLayoutVars>
          <dgm:chMax val="1"/>
          <dgm:bulletEnabled val="1"/>
        </dgm:presLayoutVars>
      </dgm:prSet>
      <dgm:spPr/>
      <dgm:t>
        <a:bodyPr/>
        <a:lstStyle/>
        <a:p>
          <a:endParaRPr lang="el-GR"/>
        </a:p>
      </dgm:t>
    </dgm:pt>
    <dgm:pt modelId="{85BCA744-2534-412B-A76E-C83CCB109E7C}" type="pres">
      <dgm:prSet presAssocID="{C35B49E4-672B-451F-A9CF-B3E079618287}" presName="sp" presStyleCnt="0"/>
      <dgm:spPr/>
    </dgm:pt>
    <dgm:pt modelId="{B4F79877-6583-4368-81E6-BDDEA2BB16C5}" type="pres">
      <dgm:prSet presAssocID="{DBE444CA-B68A-4B83-ABFF-6FE1758293DB}" presName="linNode" presStyleCnt="0"/>
      <dgm:spPr/>
    </dgm:pt>
    <dgm:pt modelId="{F711965F-60E1-4390-99BB-0BC8964C8A6F}" type="pres">
      <dgm:prSet presAssocID="{DBE444CA-B68A-4B83-ABFF-6FE1758293DB}" presName="parentText" presStyleLbl="node1" presStyleIdx="1" presStyleCnt="3" custScaleX="261413">
        <dgm:presLayoutVars>
          <dgm:chMax val="1"/>
          <dgm:bulletEnabled val="1"/>
        </dgm:presLayoutVars>
      </dgm:prSet>
      <dgm:spPr/>
      <dgm:t>
        <a:bodyPr/>
        <a:lstStyle/>
        <a:p>
          <a:endParaRPr lang="el-GR"/>
        </a:p>
      </dgm:t>
    </dgm:pt>
    <dgm:pt modelId="{48D0DF24-53AD-4978-A92C-0DEF8128E2E4}" type="pres">
      <dgm:prSet presAssocID="{7F83C456-35EE-454B-ADEA-F63D29EEEEB6}" presName="sp" presStyleCnt="0"/>
      <dgm:spPr/>
    </dgm:pt>
    <dgm:pt modelId="{CE61D5B2-52DE-4D7F-AD0F-2814A783D57A}" type="pres">
      <dgm:prSet presAssocID="{F32AA980-2D4B-4F71-BAD8-CB5EB0812E6F}" presName="linNode" presStyleCnt="0"/>
      <dgm:spPr/>
    </dgm:pt>
    <dgm:pt modelId="{7DABE6AA-F4B5-4100-BA7B-3838E6C6EE17}" type="pres">
      <dgm:prSet presAssocID="{F32AA980-2D4B-4F71-BAD8-CB5EB0812E6F}" presName="parentText" presStyleLbl="node1" presStyleIdx="2" presStyleCnt="3" custScaleX="261413">
        <dgm:presLayoutVars>
          <dgm:chMax val="1"/>
          <dgm:bulletEnabled val="1"/>
        </dgm:presLayoutVars>
      </dgm:prSet>
      <dgm:spPr/>
      <dgm:t>
        <a:bodyPr/>
        <a:lstStyle/>
        <a:p>
          <a:endParaRPr lang="el-GR"/>
        </a:p>
      </dgm:t>
    </dgm:pt>
  </dgm:ptLst>
  <dgm:cxnLst>
    <dgm:cxn modelId="{B2200376-325D-4746-8E6F-3B9A1CEC64E0}" type="presOf" srcId="{D2D15E35-0E33-4233-B3F9-5B4EE2485B37}" destId="{B277AF8B-3B58-47C3-9A96-37CACCD80CD3}" srcOrd="0" destOrd="0" presId="urn:microsoft.com/office/officeart/2005/8/layout/vList5"/>
    <dgm:cxn modelId="{BECAAF8F-36C8-4DD1-8A7F-6F0F32BAD12B}" srcId="{BF88642F-0256-43EB-9A3E-2163787F03C6}" destId="{DBE444CA-B68A-4B83-ABFF-6FE1758293DB}" srcOrd="1" destOrd="0" parTransId="{E08491CA-1A12-432F-9F52-91B531A84ADA}" sibTransId="{7F83C456-35EE-454B-ADEA-F63D29EEEEB6}"/>
    <dgm:cxn modelId="{EC75DE9B-DE3A-4EC3-8D3A-60D17BB884B4}" srcId="{BF88642F-0256-43EB-9A3E-2163787F03C6}" destId="{F32AA980-2D4B-4F71-BAD8-CB5EB0812E6F}" srcOrd="2" destOrd="0" parTransId="{FADA90A7-8D56-45FC-85DE-599C8B23CF4C}" sibTransId="{16F8DAD1-DFC8-4FA9-9655-6FF4663D9BA6}"/>
    <dgm:cxn modelId="{05E41905-BDC3-154C-B365-CDE21D07A95B}" type="presOf" srcId="{F32AA980-2D4B-4F71-BAD8-CB5EB0812E6F}" destId="{7DABE6AA-F4B5-4100-BA7B-3838E6C6EE17}" srcOrd="0" destOrd="0" presId="urn:microsoft.com/office/officeart/2005/8/layout/vList5"/>
    <dgm:cxn modelId="{C8327740-9529-D44E-802D-655AAC5F41B7}" type="presOf" srcId="{BF88642F-0256-43EB-9A3E-2163787F03C6}" destId="{12066BEB-1404-4652-B356-339362E7E194}" srcOrd="0" destOrd="0" presId="urn:microsoft.com/office/officeart/2005/8/layout/vList5"/>
    <dgm:cxn modelId="{57BFD403-1C5D-0645-A559-BEA5EBF1D1AB}" type="presOf" srcId="{DBE444CA-B68A-4B83-ABFF-6FE1758293DB}" destId="{F711965F-60E1-4390-99BB-0BC8964C8A6F}" srcOrd="0" destOrd="0" presId="urn:microsoft.com/office/officeart/2005/8/layout/vList5"/>
    <dgm:cxn modelId="{B7B53E5E-675F-4F38-B5DB-98ED5E9E08A8}" srcId="{BF88642F-0256-43EB-9A3E-2163787F03C6}" destId="{D2D15E35-0E33-4233-B3F9-5B4EE2485B37}" srcOrd="0" destOrd="0" parTransId="{A9259638-53A6-4413-A74D-DE5B857BDF59}" sibTransId="{C35B49E4-672B-451F-A9CF-B3E079618287}"/>
    <dgm:cxn modelId="{8644C59B-DE97-6F47-8A08-59CC93F30AD4}" type="presParOf" srcId="{12066BEB-1404-4652-B356-339362E7E194}" destId="{E61ED002-3EBA-4CD8-9479-4B6405C9CA65}" srcOrd="0" destOrd="0" presId="urn:microsoft.com/office/officeart/2005/8/layout/vList5"/>
    <dgm:cxn modelId="{DCEC32F3-6B77-AA47-A87A-C141E416B149}" type="presParOf" srcId="{E61ED002-3EBA-4CD8-9479-4B6405C9CA65}" destId="{B277AF8B-3B58-47C3-9A96-37CACCD80CD3}" srcOrd="0" destOrd="0" presId="urn:microsoft.com/office/officeart/2005/8/layout/vList5"/>
    <dgm:cxn modelId="{6DD78FBF-1F58-564D-AD21-055B20238F3C}" type="presParOf" srcId="{12066BEB-1404-4652-B356-339362E7E194}" destId="{85BCA744-2534-412B-A76E-C83CCB109E7C}" srcOrd="1" destOrd="0" presId="urn:microsoft.com/office/officeart/2005/8/layout/vList5"/>
    <dgm:cxn modelId="{2AAB1948-A418-D046-97F2-2511248A2332}" type="presParOf" srcId="{12066BEB-1404-4652-B356-339362E7E194}" destId="{B4F79877-6583-4368-81E6-BDDEA2BB16C5}" srcOrd="2" destOrd="0" presId="urn:microsoft.com/office/officeart/2005/8/layout/vList5"/>
    <dgm:cxn modelId="{D6FF07D4-03E7-1246-8963-1927EF3548E9}" type="presParOf" srcId="{B4F79877-6583-4368-81E6-BDDEA2BB16C5}" destId="{F711965F-60E1-4390-99BB-0BC8964C8A6F}" srcOrd="0" destOrd="0" presId="urn:microsoft.com/office/officeart/2005/8/layout/vList5"/>
    <dgm:cxn modelId="{04B5D701-C844-884E-A792-D561066D09E3}" type="presParOf" srcId="{12066BEB-1404-4652-B356-339362E7E194}" destId="{48D0DF24-53AD-4978-A92C-0DEF8128E2E4}" srcOrd="3" destOrd="0" presId="urn:microsoft.com/office/officeart/2005/8/layout/vList5"/>
    <dgm:cxn modelId="{792E9193-928C-324E-AE6D-A8CDC31113A6}" type="presParOf" srcId="{12066BEB-1404-4652-B356-339362E7E194}" destId="{CE61D5B2-52DE-4D7F-AD0F-2814A783D57A}" srcOrd="4" destOrd="0" presId="urn:microsoft.com/office/officeart/2005/8/layout/vList5"/>
    <dgm:cxn modelId="{41E8C9E7-3D00-0649-8151-74FB470C5C38}" type="presParOf" srcId="{CE61D5B2-52DE-4D7F-AD0F-2814A783D57A}" destId="{7DABE6AA-F4B5-4100-BA7B-3838E6C6EE17}" srcOrd="0" destOrd="0" presId="urn:microsoft.com/office/officeart/2005/8/layout/vList5"/>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3B9CA5B-6FE8-438B-8F00-6D1CFFB134B2}" type="doc">
      <dgm:prSet loTypeId="urn:microsoft.com/office/officeart/2005/8/layout/vList5" loCatId="list" qsTypeId="urn:microsoft.com/office/officeart/2005/8/quickstyle/3d2" qsCatId="3D" csTypeId="urn:microsoft.com/office/officeart/2005/8/colors/colorful5" csCatId="colorful" phldr="1"/>
      <dgm:spPr/>
      <dgm:t>
        <a:bodyPr/>
        <a:lstStyle/>
        <a:p>
          <a:endParaRPr lang="el-GR"/>
        </a:p>
      </dgm:t>
    </dgm:pt>
    <dgm:pt modelId="{7EF19AE1-350C-4E98-9078-8DEC42FEE7F7}">
      <dgm:prSet phldrT="[Κείμενο]"/>
      <dgm:spPr/>
      <dgm:t>
        <a:bodyPr/>
        <a:lstStyle/>
        <a:p>
          <a:r>
            <a:rPr lang="el-GR" dirty="0" smtClean="0">
              <a:solidFill>
                <a:srgbClr val="000000"/>
              </a:solidFill>
              <a:latin typeface="Calibri" pitchFamily="34" charset="0"/>
            </a:rPr>
            <a:t>Η θετική αντιμετώπιση των προκλήσεων της ζωής είναι σίγουρα ένα σημαντικό εφόδιο που πρέπει να πάρει κάποιος.</a:t>
          </a:r>
          <a:endParaRPr lang="el-GR" dirty="0">
            <a:solidFill>
              <a:srgbClr val="000000"/>
            </a:solidFill>
          </a:endParaRPr>
        </a:p>
      </dgm:t>
    </dgm:pt>
    <dgm:pt modelId="{06E0AA4D-2775-47AD-AB65-ABEB6C6C6B45}" type="parTrans" cxnId="{8AB8ED13-0556-4432-B0B2-28F3892FAC3A}">
      <dgm:prSet/>
      <dgm:spPr/>
      <dgm:t>
        <a:bodyPr/>
        <a:lstStyle/>
        <a:p>
          <a:endParaRPr lang="el-GR"/>
        </a:p>
      </dgm:t>
    </dgm:pt>
    <dgm:pt modelId="{AFB765CD-1D83-4B2A-A134-BB90D1CDF9A1}" type="sibTrans" cxnId="{8AB8ED13-0556-4432-B0B2-28F3892FAC3A}">
      <dgm:prSet/>
      <dgm:spPr/>
      <dgm:t>
        <a:bodyPr/>
        <a:lstStyle/>
        <a:p>
          <a:endParaRPr lang="el-GR"/>
        </a:p>
      </dgm:t>
    </dgm:pt>
    <dgm:pt modelId="{F00335C3-2F25-4D26-BCD2-51B6D394B4A0}">
      <dgm:prSet phldrT="[Κείμενο]" custT="1"/>
      <dgm:spPr/>
      <dgm:t>
        <a:bodyPr/>
        <a:lstStyle/>
        <a:p>
          <a:r>
            <a:rPr lang="el-GR" sz="3000" dirty="0" smtClean="0">
              <a:solidFill>
                <a:srgbClr val="000000"/>
              </a:solidFill>
              <a:latin typeface="Calibri" panose="020F0502020204030204" pitchFamily="34" charset="0"/>
            </a:rPr>
            <a:t>Δημιουργείστε ευκαιρίες που λύνουν τα προβλήματα, δίνουν ελπίδα και δημιουργούν «υγιή πλαίσια» ύπαρξης</a:t>
          </a:r>
          <a:endParaRPr lang="el-GR" sz="3000" dirty="0">
            <a:solidFill>
              <a:srgbClr val="000000"/>
            </a:solidFill>
          </a:endParaRPr>
        </a:p>
      </dgm:t>
    </dgm:pt>
    <dgm:pt modelId="{F71AF506-9E16-473C-8906-7252F9BD5C35}" type="parTrans" cxnId="{22BE87B0-5ABC-49FD-9620-C2CC05A71A10}">
      <dgm:prSet/>
      <dgm:spPr/>
      <dgm:t>
        <a:bodyPr/>
        <a:lstStyle/>
        <a:p>
          <a:endParaRPr lang="el-GR"/>
        </a:p>
      </dgm:t>
    </dgm:pt>
    <dgm:pt modelId="{B920A8F8-669F-4756-BEAD-412C85328F0B}" type="sibTrans" cxnId="{22BE87B0-5ABC-49FD-9620-C2CC05A71A10}">
      <dgm:prSet/>
      <dgm:spPr/>
      <dgm:t>
        <a:bodyPr/>
        <a:lstStyle/>
        <a:p>
          <a:endParaRPr lang="el-GR"/>
        </a:p>
      </dgm:t>
    </dgm:pt>
    <dgm:pt modelId="{7EB0F262-297C-4A27-AC64-28C2A5CBFB83}" type="pres">
      <dgm:prSet presAssocID="{23B9CA5B-6FE8-438B-8F00-6D1CFFB134B2}" presName="Name0" presStyleCnt="0">
        <dgm:presLayoutVars>
          <dgm:dir/>
          <dgm:animLvl val="lvl"/>
          <dgm:resizeHandles val="exact"/>
        </dgm:presLayoutVars>
      </dgm:prSet>
      <dgm:spPr/>
      <dgm:t>
        <a:bodyPr/>
        <a:lstStyle/>
        <a:p>
          <a:endParaRPr lang="el-GR"/>
        </a:p>
      </dgm:t>
    </dgm:pt>
    <dgm:pt modelId="{E263C46C-553A-4C28-96FF-C735B5281FB8}" type="pres">
      <dgm:prSet presAssocID="{7EF19AE1-350C-4E98-9078-8DEC42FEE7F7}" presName="linNode" presStyleCnt="0"/>
      <dgm:spPr/>
    </dgm:pt>
    <dgm:pt modelId="{E64D1010-449C-45AA-9636-4DC946BB47CE}" type="pres">
      <dgm:prSet presAssocID="{7EF19AE1-350C-4E98-9078-8DEC42FEE7F7}" presName="parentText" presStyleLbl="node1" presStyleIdx="0" presStyleCnt="2" custScaleX="267078">
        <dgm:presLayoutVars>
          <dgm:chMax val="1"/>
          <dgm:bulletEnabled val="1"/>
        </dgm:presLayoutVars>
      </dgm:prSet>
      <dgm:spPr/>
      <dgm:t>
        <a:bodyPr/>
        <a:lstStyle/>
        <a:p>
          <a:endParaRPr lang="el-GR"/>
        </a:p>
      </dgm:t>
    </dgm:pt>
    <dgm:pt modelId="{2AEEA11C-34CB-4B7E-BBFD-DF60D2A5EA8F}" type="pres">
      <dgm:prSet presAssocID="{AFB765CD-1D83-4B2A-A134-BB90D1CDF9A1}" presName="sp" presStyleCnt="0"/>
      <dgm:spPr/>
    </dgm:pt>
    <dgm:pt modelId="{B2FEE174-538E-4993-8777-18E0B4BC5BAE}" type="pres">
      <dgm:prSet presAssocID="{F00335C3-2F25-4D26-BCD2-51B6D394B4A0}" presName="linNode" presStyleCnt="0"/>
      <dgm:spPr/>
    </dgm:pt>
    <dgm:pt modelId="{E7A005FE-4824-4E82-88AB-FFE1B22D6C76}" type="pres">
      <dgm:prSet presAssocID="{F00335C3-2F25-4D26-BCD2-51B6D394B4A0}" presName="parentText" presStyleLbl="node1" presStyleIdx="1" presStyleCnt="2" custScaleX="267078">
        <dgm:presLayoutVars>
          <dgm:chMax val="1"/>
          <dgm:bulletEnabled val="1"/>
        </dgm:presLayoutVars>
      </dgm:prSet>
      <dgm:spPr/>
      <dgm:t>
        <a:bodyPr/>
        <a:lstStyle/>
        <a:p>
          <a:endParaRPr lang="el-GR"/>
        </a:p>
      </dgm:t>
    </dgm:pt>
  </dgm:ptLst>
  <dgm:cxnLst>
    <dgm:cxn modelId="{ACC58085-6F6D-FE43-960D-0C898F8C6279}" type="presOf" srcId="{F00335C3-2F25-4D26-BCD2-51B6D394B4A0}" destId="{E7A005FE-4824-4E82-88AB-FFE1B22D6C76}" srcOrd="0" destOrd="0" presId="urn:microsoft.com/office/officeart/2005/8/layout/vList5"/>
    <dgm:cxn modelId="{22BE87B0-5ABC-49FD-9620-C2CC05A71A10}" srcId="{23B9CA5B-6FE8-438B-8F00-6D1CFFB134B2}" destId="{F00335C3-2F25-4D26-BCD2-51B6D394B4A0}" srcOrd="1" destOrd="0" parTransId="{F71AF506-9E16-473C-8906-7252F9BD5C35}" sibTransId="{B920A8F8-669F-4756-BEAD-412C85328F0B}"/>
    <dgm:cxn modelId="{09E3973D-BA99-134B-803D-0A87021D5486}" type="presOf" srcId="{7EF19AE1-350C-4E98-9078-8DEC42FEE7F7}" destId="{E64D1010-449C-45AA-9636-4DC946BB47CE}" srcOrd="0" destOrd="0" presId="urn:microsoft.com/office/officeart/2005/8/layout/vList5"/>
    <dgm:cxn modelId="{8AB8ED13-0556-4432-B0B2-28F3892FAC3A}" srcId="{23B9CA5B-6FE8-438B-8F00-6D1CFFB134B2}" destId="{7EF19AE1-350C-4E98-9078-8DEC42FEE7F7}" srcOrd="0" destOrd="0" parTransId="{06E0AA4D-2775-47AD-AB65-ABEB6C6C6B45}" sibTransId="{AFB765CD-1D83-4B2A-A134-BB90D1CDF9A1}"/>
    <dgm:cxn modelId="{365E52E7-B636-D747-AEC1-8B03EB73D0C4}" type="presOf" srcId="{23B9CA5B-6FE8-438B-8F00-6D1CFFB134B2}" destId="{7EB0F262-297C-4A27-AC64-28C2A5CBFB83}" srcOrd="0" destOrd="0" presId="urn:microsoft.com/office/officeart/2005/8/layout/vList5"/>
    <dgm:cxn modelId="{19266622-72E4-CC47-BD3C-162A4F3394EC}" type="presParOf" srcId="{7EB0F262-297C-4A27-AC64-28C2A5CBFB83}" destId="{E263C46C-553A-4C28-96FF-C735B5281FB8}" srcOrd="0" destOrd="0" presId="urn:microsoft.com/office/officeart/2005/8/layout/vList5"/>
    <dgm:cxn modelId="{74B67D3D-8663-2D4B-8227-90BD7F7DDC99}" type="presParOf" srcId="{E263C46C-553A-4C28-96FF-C735B5281FB8}" destId="{E64D1010-449C-45AA-9636-4DC946BB47CE}" srcOrd="0" destOrd="0" presId="urn:microsoft.com/office/officeart/2005/8/layout/vList5"/>
    <dgm:cxn modelId="{CDF09EB4-9728-5242-B175-0A6DF5CA5E9C}" type="presParOf" srcId="{7EB0F262-297C-4A27-AC64-28C2A5CBFB83}" destId="{2AEEA11C-34CB-4B7E-BBFD-DF60D2A5EA8F}" srcOrd="1" destOrd="0" presId="urn:microsoft.com/office/officeart/2005/8/layout/vList5"/>
    <dgm:cxn modelId="{3B1B0467-2694-5C47-9E49-980AA7C188E0}" type="presParOf" srcId="{7EB0F262-297C-4A27-AC64-28C2A5CBFB83}" destId="{B2FEE174-538E-4993-8777-18E0B4BC5BAE}" srcOrd="2" destOrd="0" presId="urn:microsoft.com/office/officeart/2005/8/layout/vList5"/>
    <dgm:cxn modelId="{60497ADC-E45D-EA4E-88B9-33788B27D31A}" type="presParOf" srcId="{B2FEE174-538E-4993-8777-18E0B4BC5BAE}" destId="{E7A005FE-4824-4E82-88AB-FFE1B22D6C76}" srcOrd="0" destOrd="0" presId="urn:microsoft.com/office/officeart/2005/8/layout/vList5"/>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60FA0E3-1001-4A12-882A-4F78F222A0AE}" type="doc">
      <dgm:prSet loTypeId="urn:microsoft.com/office/officeart/2005/8/layout/gear1" loCatId="process" qsTypeId="urn:microsoft.com/office/officeart/2005/8/quickstyle/simple5" qsCatId="simple" csTypeId="urn:microsoft.com/office/officeart/2005/8/colors/accent1_2" csCatId="accent1" phldr="1"/>
      <dgm:spPr/>
    </dgm:pt>
    <dgm:pt modelId="{52C038C9-A389-4FCC-AF61-45D283BFC845}">
      <dgm:prSet phldrT="[Κείμενο]"/>
      <dgm:spPr/>
      <dgm:t>
        <a:bodyPr/>
        <a:lstStyle/>
        <a:p>
          <a:r>
            <a:rPr lang="el-GR" b="1" dirty="0" smtClean="0"/>
            <a:t>Συμπεριφορά για αλλαγή</a:t>
          </a:r>
          <a:endParaRPr lang="el-GR" b="1" dirty="0"/>
        </a:p>
      </dgm:t>
    </dgm:pt>
    <dgm:pt modelId="{8A666FC0-AB5B-4061-B559-FB003EBF56CE}" type="parTrans" cxnId="{D6A82163-EF3E-45B1-B59E-CEB2CDCE34E9}">
      <dgm:prSet/>
      <dgm:spPr/>
      <dgm:t>
        <a:bodyPr/>
        <a:lstStyle/>
        <a:p>
          <a:endParaRPr lang="el-GR"/>
        </a:p>
      </dgm:t>
    </dgm:pt>
    <dgm:pt modelId="{BC077DC0-4001-4B69-AC23-D38240909EC1}" type="sibTrans" cxnId="{D6A82163-EF3E-45B1-B59E-CEB2CDCE34E9}">
      <dgm:prSet/>
      <dgm:spPr/>
      <dgm:t>
        <a:bodyPr/>
        <a:lstStyle/>
        <a:p>
          <a:endParaRPr lang="el-GR"/>
        </a:p>
      </dgm:t>
    </dgm:pt>
    <dgm:pt modelId="{81D074F3-4304-4154-A5BD-0BC6F733AFAA}">
      <dgm:prSet phldrT="[Κείμενο]" custT="1"/>
      <dgm:spPr/>
      <dgm:t>
        <a:bodyPr/>
        <a:lstStyle/>
        <a:p>
          <a:r>
            <a:rPr lang="el-GR" sz="1600" b="1" dirty="0" smtClean="0"/>
            <a:t>Δεξιότητες ζωής</a:t>
          </a:r>
          <a:endParaRPr lang="el-GR" sz="1600" b="1" dirty="0"/>
        </a:p>
      </dgm:t>
    </dgm:pt>
    <dgm:pt modelId="{279D6A5C-AFA4-419D-9CD1-3F3764B5FE85}" type="parTrans" cxnId="{400B1D83-AE43-4185-8127-E65437F6B956}">
      <dgm:prSet/>
      <dgm:spPr/>
      <dgm:t>
        <a:bodyPr/>
        <a:lstStyle/>
        <a:p>
          <a:endParaRPr lang="el-GR"/>
        </a:p>
      </dgm:t>
    </dgm:pt>
    <dgm:pt modelId="{419A9F8E-1DBE-4228-9FB4-3481D744CEFF}" type="sibTrans" cxnId="{400B1D83-AE43-4185-8127-E65437F6B956}">
      <dgm:prSet/>
      <dgm:spPr/>
      <dgm:t>
        <a:bodyPr/>
        <a:lstStyle/>
        <a:p>
          <a:endParaRPr lang="el-GR"/>
        </a:p>
      </dgm:t>
    </dgm:pt>
    <dgm:pt modelId="{005ED0BA-6018-4A63-8B8E-B01F66A80599}">
      <dgm:prSet phldrT="[Κείμενο]" custT="1"/>
      <dgm:spPr/>
      <dgm:t>
        <a:bodyPr/>
        <a:lstStyle/>
        <a:p>
          <a:r>
            <a:rPr lang="el-GR" sz="2000" b="1" dirty="0" smtClean="0"/>
            <a:t>Αλλαγή</a:t>
          </a:r>
          <a:endParaRPr lang="el-GR" sz="2000" b="1" dirty="0"/>
        </a:p>
      </dgm:t>
    </dgm:pt>
    <dgm:pt modelId="{A08A8121-4600-4B41-BB8B-C406D5FE93C6}" type="parTrans" cxnId="{77BD6808-990A-4C85-855A-2092B2900A8E}">
      <dgm:prSet/>
      <dgm:spPr/>
      <dgm:t>
        <a:bodyPr/>
        <a:lstStyle/>
        <a:p>
          <a:endParaRPr lang="el-GR"/>
        </a:p>
      </dgm:t>
    </dgm:pt>
    <dgm:pt modelId="{116A624C-481D-4CFC-A4BC-E9C0BF2E7DE6}" type="sibTrans" cxnId="{77BD6808-990A-4C85-855A-2092B2900A8E}">
      <dgm:prSet/>
      <dgm:spPr/>
      <dgm:t>
        <a:bodyPr/>
        <a:lstStyle/>
        <a:p>
          <a:endParaRPr lang="el-GR"/>
        </a:p>
      </dgm:t>
    </dgm:pt>
    <dgm:pt modelId="{B106DE9E-ECEC-4315-9F8A-1AC95317C68B}" type="pres">
      <dgm:prSet presAssocID="{060FA0E3-1001-4A12-882A-4F78F222A0AE}" presName="composite" presStyleCnt="0">
        <dgm:presLayoutVars>
          <dgm:chMax val="3"/>
          <dgm:animLvl val="lvl"/>
          <dgm:resizeHandles val="exact"/>
        </dgm:presLayoutVars>
      </dgm:prSet>
      <dgm:spPr/>
    </dgm:pt>
    <dgm:pt modelId="{6D6620DB-6BA7-4774-AF44-4A0963725EDE}" type="pres">
      <dgm:prSet presAssocID="{52C038C9-A389-4FCC-AF61-45D283BFC845}" presName="gear1" presStyleLbl="node1" presStyleIdx="0" presStyleCnt="3">
        <dgm:presLayoutVars>
          <dgm:chMax val="1"/>
          <dgm:bulletEnabled val="1"/>
        </dgm:presLayoutVars>
      </dgm:prSet>
      <dgm:spPr/>
      <dgm:t>
        <a:bodyPr/>
        <a:lstStyle/>
        <a:p>
          <a:endParaRPr lang="el-GR"/>
        </a:p>
      </dgm:t>
    </dgm:pt>
    <dgm:pt modelId="{EEF00938-7F15-4790-B41A-582388678DEE}" type="pres">
      <dgm:prSet presAssocID="{52C038C9-A389-4FCC-AF61-45D283BFC845}" presName="gear1srcNode" presStyleLbl="node1" presStyleIdx="0" presStyleCnt="3"/>
      <dgm:spPr/>
      <dgm:t>
        <a:bodyPr/>
        <a:lstStyle/>
        <a:p>
          <a:endParaRPr lang="el-GR"/>
        </a:p>
      </dgm:t>
    </dgm:pt>
    <dgm:pt modelId="{B2EE04F9-DE20-451A-8D06-28E08F2E6EAA}" type="pres">
      <dgm:prSet presAssocID="{52C038C9-A389-4FCC-AF61-45D283BFC845}" presName="gear1dstNode" presStyleLbl="node1" presStyleIdx="0" presStyleCnt="3"/>
      <dgm:spPr/>
      <dgm:t>
        <a:bodyPr/>
        <a:lstStyle/>
        <a:p>
          <a:endParaRPr lang="el-GR"/>
        </a:p>
      </dgm:t>
    </dgm:pt>
    <dgm:pt modelId="{B104FAF6-E98B-4F76-A958-D8F244F3F6EE}" type="pres">
      <dgm:prSet presAssocID="{81D074F3-4304-4154-A5BD-0BC6F733AFAA}" presName="gear2" presStyleLbl="node1" presStyleIdx="1" presStyleCnt="3">
        <dgm:presLayoutVars>
          <dgm:chMax val="1"/>
          <dgm:bulletEnabled val="1"/>
        </dgm:presLayoutVars>
      </dgm:prSet>
      <dgm:spPr/>
      <dgm:t>
        <a:bodyPr/>
        <a:lstStyle/>
        <a:p>
          <a:endParaRPr lang="el-GR"/>
        </a:p>
      </dgm:t>
    </dgm:pt>
    <dgm:pt modelId="{D25FE9E1-3015-433D-849F-984F17399FCE}" type="pres">
      <dgm:prSet presAssocID="{81D074F3-4304-4154-A5BD-0BC6F733AFAA}" presName="gear2srcNode" presStyleLbl="node1" presStyleIdx="1" presStyleCnt="3"/>
      <dgm:spPr/>
      <dgm:t>
        <a:bodyPr/>
        <a:lstStyle/>
        <a:p>
          <a:endParaRPr lang="el-GR"/>
        </a:p>
      </dgm:t>
    </dgm:pt>
    <dgm:pt modelId="{CAB12236-0A11-4F40-881A-ADECA98C87DD}" type="pres">
      <dgm:prSet presAssocID="{81D074F3-4304-4154-A5BD-0BC6F733AFAA}" presName="gear2dstNode" presStyleLbl="node1" presStyleIdx="1" presStyleCnt="3"/>
      <dgm:spPr/>
      <dgm:t>
        <a:bodyPr/>
        <a:lstStyle/>
        <a:p>
          <a:endParaRPr lang="el-GR"/>
        </a:p>
      </dgm:t>
    </dgm:pt>
    <dgm:pt modelId="{0BF553AA-7212-4BC9-9F65-AB1550B2CEEE}" type="pres">
      <dgm:prSet presAssocID="{005ED0BA-6018-4A63-8B8E-B01F66A80599}" presName="gear3" presStyleLbl="node1" presStyleIdx="2" presStyleCnt="3"/>
      <dgm:spPr/>
      <dgm:t>
        <a:bodyPr/>
        <a:lstStyle/>
        <a:p>
          <a:endParaRPr lang="el-GR"/>
        </a:p>
      </dgm:t>
    </dgm:pt>
    <dgm:pt modelId="{AFC616E4-F205-4CDC-8B53-6BEFCE09AF68}" type="pres">
      <dgm:prSet presAssocID="{005ED0BA-6018-4A63-8B8E-B01F66A80599}" presName="gear3tx" presStyleLbl="node1" presStyleIdx="2" presStyleCnt="3">
        <dgm:presLayoutVars>
          <dgm:chMax val="1"/>
          <dgm:bulletEnabled val="1"/>
        </dgm:presLayoutVars>
      </dgm:prSet>
      <dgm:spPr/>
      <dgm:t>
        <a:bodyPr/>
        <a:lstStyle/>
        <a:p>
          <a:endParaRPr lang="el-GR"/>
        </a:p>
      </dgm:t>
    </dgm:pt>
    <dgm:pt modelId="{2EE392F4-F6CC-4545-BA95-07BA94F88B71}" type="pres">
      <dgm:prSet presAssocID="{005ED0BA-6018-4A63-8B8E-B01F66A80599}" presName="gear3srcNode" presStyleLbl="node1" presStyleIdx="2" presStyleCnt="3"/>
      <dgm:spPr/>
      <dgm:t>
        <a:bodyPr/>
        <a:lstStyle/>
        <a:p>
          <a:endParaRPr lang="el-GR"/>
        </a:p>
      </dgm:t>
    </dgm:pt>
    <dgm:pt modelId="{0D4C9729-3DD6-43BC-9695-556F5F5EE268}" type="pres">
      <dgm:prSet presAssocID="{005ED0BA-6018-4A63-8B8E-B01F66A80599}" presName="gear3dstNode" presStyleLbl="node1" presStyleIdx="2" presStyleCnt="3"/>
      <dgm:spPr/>
      <dgm:t>
        <a:bodyPr/>
        <a:lstStyle/>
        <a:p>
          <a:endParaRPr lang="el-GR"/>
        </a:p>
      </dgm:t>
    </dgm:pt>
    <dgm:pt modelId="{2F41ED42-253F-42C6-B6A3-1CDF712853D8}" type="pres">
      <dgm:prSet presAssocID="{BC077DC0-4001-4B69-AC23-D38240909EC1}" presName="connector1" presStyleLbl="sibTrans2D1" presStyleIdx="0" presStyleCnt="3"/>
      <dgm:spPr/>
      <dgm:t>
        <a:bodyPr/>
        <a:lstStyle/>
        <a:p>
          <a:endParaRPr lang="el-GR"/>
        </a:p>
      </dgm:t>
    </dgm:pt>
    <dgm:pt modelId="{15E7D5BF-51EA-412E-AF3F-F5B6B53BB026}" type="pres">
      <dgm:prSet presAssocID="{419A9F8E-1DBE-4228-9FB4-3481D744CEFF}" presName="connector2" presStyleLbl="sibTrans2D1" presStyleIdx="1" presStyleCnt="3"/>
      <dgm:spPr/>
      <dgm:t>
        <a:bodyPr/>
        <a:lstStyle/>
        <a:p>
          <a:endParaRPr lang="el-GR"/>
        </a:p>
      </dgm:t>
    </dgm:pt>
    <dgm:pt modelId="{3763A95A-471C-401B-A5F4-569CB91AE74D}" type="pres">
      <dgm:prSet presAssocID="{116A624C-481D-4CFC-A4BC-E9C0BF2E7DE6}" presName="connector3" presStyleLbl="sibTrans2D1" presStyleIdx="2" presStyleCnt="3"/>
      <dgm:spPr/>
      <dgm:t>
        <a:bodyPr/>
        <a:lstStyle/>
        <a:p>
          <a:endParaRPr lang="el-GR"/>
        </a:p>
      </dgm:t>
    </dgm:pt>
  </dgm:ptLst>
  <dgm:cxnLst>
    <dgm:cxn modelId="{B8AFF49E-4CAE-A548-9462-4B88C230558D}" type="presOf" srcId="{116A624C-481D-4CFC-A4BC-E9C0BF2E7DE6}" destId="{3763A95A-471C-401B-A5F4-569CB91AE74D}" srcOrd="0" destOrd="0" presId="urn:microsoft.com/office/officeart/2005/8/layout/gear1"/>
    <dgm:cxn modelId="{400B1D83-AE43-4185-8127-E65437F6B956}" srcId="{060FA0E3-1001-4A12-882A-4F78F222A0AE}" destId="{81D074F3-4304-4154-A5BD-0BC6F733AFAA}" srcOrd="1" destOrd="0" parTransId="{279D6A5C-AFA4-419D-9CD1-3F3764B5FE85}" sibTransId="{419A9F8E-1DBE-4228-9FB4-3481D744CEFF}"/>
    <dgm:cxn modelId="{6313C319-D9E8-EF4D-83DF-ACE68E2FE45A}" type="presOf" srcId="{005ED0BA-6018-4A63-8B8E-B01F66A80599}" destId="{2EE392F4-F6CC-4545-BA95-07BA94F88B71}" srcOrd="2" destOrd="0" presId="urn:microsoft.com/office/officeart/2005/8/layout/gear1"/>
    <dgm:cxn modelId="{FAAE35DA-92B0-AD43-B720-01FD895FE02F}" type="presOf" srcId="{419A9F8E-1DBE-4228-9FB4-3481D744CEFF}" destId="{15E7D5BF-51EA-412E-AF3F-F5B6B53BB026}" srcOrd="0" destOrd="0" presId="urn:microsoft.com/office/officeart/2005/8/layout/gear1"/>
    <dgm:cxn modelId="{2BD597AC-7AB7-3B45-9BDB-F354110573F5}" type="presOf" srcId="{52C038C9-A389-4FCC-AF61-45D283BFC845}" destId="{B2EE04F9-DE20-451A-8D06-28E08F2E6EAA}" srcOrd="2" destOrd="0" presId="urn:microsoft.com/office/officeart/2005/8/layout/gear1"/>
    <dgm:cxn modelId="{40AAE26C-43A7-334E-BF79-C7459E123161}" type="presOf" srcId="{81D074F3-4304-4154-A5BD-0BC6F733AFAA}" destId="{CAB12236-0A11-4F40-881A-ADECA98C87DD}" srcOrd="2" destOrd="0" presId="urn:microsoft.com/office/officeart/2005/8/layout/gear1"/>
    <dgm:cxn modelId="{24A504F5-27B7-0D42-89D6-7B375F37FB81}" type="presOf" srcId="{52C038C9-A389-4FCC-AF61-45D283BFC845}" destId="{6D6620DB-6BA7-4774-AF44-4A0963725EDE}" srcOrd="0" destOrd="0" presId="urn:microsoft.com/office/officeart/2005/8/layout/gear1"/>
    <dgm:cxn modelId="{727082D1-1F4D-2C43-953E-EDAAD742D192}" type="presOf" srcId="{81D074F3-4304-4154-A5BD-0BC6F733AFAA}" destId="{B104FAF6-E98B-4F76-A958-D8F244F3F6EE}" srcOrd="0" destOrd="0" presId="urn:microsoft.com/office/officeart/2005/8/layout/gear1"/>
    <dgm:cxn modelId="{51D03BDA-34E6-024F-BDC5-5800B8CEC843}" type="presOf" srcId="{060FA0E3-1001-4A12-882A-4F78F222A0AE}" destId="{B106DE9E-ECEC-4315-9F8A-1AC95317C68B}" srcOrd="0" destOrd="0" presId="urn:microsoft.com/office/officeart/2005/8/layout/gear1"/>
    <dgm:cxn modelId="{A40BF52C-1E3C-A444-AC91-2866A7ADCA42}" type="presOf" srcId="{005ED0BA-6018-4A63-8B8E-B01F66A80599}" destId="{0D4C9729-3DD6-43BC-9695-556F5F5EE268}" srcOrd="3" destOrd="0" presId="urn:microsoft.com/office/officeart/2005/8/layout/gear1"/>
    <dgm:cxn modelId="{5D2E8949-A46D-4E4E-908D-3C80BB4F5AC4}" type="presOf" srcId="{52C038C9-A389-4FCC-AF61-45D283BFC845}" destId="{EEF00938-7F15-4790-B41A-582388678DEE}" srcOrd="1" destOrd="0" presId="urn:microsoft.com/office/officeart/2005/8/layout/gear1"/>
    <dgm:cxn modelId="{E44A3721-EEA7-6642-AF85-E16C1A2426C5}" type="presOf" srcId="{005ED0BA-6018-4A63-8B8E-B01F66A80599}" destId="{AFC616E4-F205-4CDC-8B53-6BEFCE09AF68}" srcOrd="1" destOrd="0" presId="urn:microsoft.com/office/officeart/2005/8/layout/gear1"/>
    <dgm:cxn modelId="{01D7AF33-FE05-6643-8639-3BF761464F48}" type="presOf" srcId="{81D074F3-4304-4154-A5BD-0BC6F733AFAA}" destId="{D25FE9E1-3015-433D-849F-984F17399FCE}" srcOrd="1" destOrd="0" presId="urn:microsoft.com/office/officeart/2005/8/layout/gear1"/>
    <dgm:cxn modelId="{D6A82163-EF3E-45B1-B59E-CEB2CDCE34E9}" srcId="{060FA0E3-1001-4A12-882A-4F78F222A0AE}" destId="{52C038C9-A389-4FCC-AF61-45D283BFC845}" srcOrd="0" destOrd="0" parTransId="{8A666FC0-AB5B-4061-B559-FB003EBF56CE}" sibTransId="{BC077DC0-4001-4B69-AC23-D38240909EC1}"/>
    <dgm:cxn modelId="{9E5639B9-5799-434C-BB7C-AFFB63677A1C}" type="presOf" srcId="{BC077DC0-4001-4B69-AC23-D38240909EC1}" destId="{2F41ED42-253F-42C6-B6A3-1CDF712853D8}" srcOrd="0" destOrd="0" presId="urn:microsoft.com/office/officeart/2005/8/layout/gear1"/>
    <dgm:cxn modelId="{77BD6808-990A-4C85-855A-2092B2900A8E}" srcId="{060FA0E3-1001-4A12-882A-4F78F222A0AE}" destId="{005ED0BA-6018-4A63-8B8E-B01F66A80599}" srcOrd="2" destOrd="0" parTransId="{A08A8121-4600-4B41-BB8B-C406D5FE93C6}" sibTransId="{116A624C-481D-4CFC-A4BC-E9C0BF2E7DE6}"/>
    <dgm:cxn modelId="{ABF6A1F5-1933-E14D-840D-7972BB0447EC}" type="presOf" srcId="{005ED0BA-6018-4A63-8B8E-B01F66A80599}" destId="{0BF553AA-7212-4BC9-9F65-AB1550B2CEEE}" srcOrd="0" destOrd="0" presId="urn:microsoft.com/office/officeart/2005/8/layout/gear1"/>
    <dgm:cxn modelId="{E28E09F7-A63D-AC4D-8E99-BC2342003251}" type="presParOf" srcId="{B106DE9E-ECEC-4315-9F8A-1AC95317C68B}" destId="{6D6620DB-6BA7-4774-AF44-4A0963725EDE}" srcOrd="0" destOrd="0" presId="urn:microsoft.com/office/officeart/2005/8/layout/gear1"/>
    <dgm:cxn modelId="{E6DAE726-8202-9845-B7BB-E6E7DD390642}" type="presParOf" srcId="{B106DE9E-ECEC-4315-9F8A-1AC95317C68B}" destId="{EEF00938-7F15-4790-B41A-582388678DEE}" srcOrd="1" destOrd="0" presId="urn:microsoft.com/office/officeart/2005/8/layout/gear1"/>
    <dgm:cxn modelId="{91A0DEAC-CECE-6745-AF42-AD1B1F1FD181}" type="presParOf" srcId="{B106DE9E-ECEC-4315-9F8A-1AC95317C68B}" destId="{B2EE04F9-DE20-451A-8D06-28E08F2E6EAA}" srcOrd="2" destOrd="0" presId="urn:microsoft.com/office/officeart/2005/8/layout/gear1"/>
    <dgm:cxn modelId="{A7BD660D-8A51-9942-8FA5-3B74DB7761D0}" type="presParOf" srcId="{B106DE9E-ECEC-4315-9F8A-1AC95317C68B}" destId="{B104FAF6-E98B-4F76-A958-D8F244F3F6EE}" srcOrd="3" destOrd="0" presId="urn:microsoft.com/office/officeart/2005/8/layout/gear1"/>
    <dgm:cxn modelId="{4D5CBE4A-F06A-6448-851C-35E13440CDC5}" type="presParOf" srcId="{B106DE9E-ECEC-4315-9F8A-1AC95317C68B}" destId="{D25FE9E1-3015-433D-849F-984F17399FCE}" srcOrd="4" destOrd="0" presId="urn:microsoft.com/office/officeart/2005/8/layout/gear1"/>
    <dgm:cxn modelId="{C94C2D08-7259-B943-9ECD-E21A91D89AB6}" type="presParOf" srcId="{B106DE9E-ECEC-4315-9F8A-1AC95317C68B}" destId="{CAB12236-0A11-4F40-881A-ADECA98C87DD}" srcOrd="5" destOrd="0" presId="urn:microsoft.com/office/officeart/2005/8/layout/gear1"/>
    <dgm:cxn modelId="{E4F19D9A-B60F-AF4F-B81D-B72CA8235AA4}" type="presParOf" srcId="{B106DE9E-ECEC-4315-9F8A-1AC95317C68B}" destId="{0BF553AA-7212-4BC9-9F65-AB1550B2CEEE}" srcOrd="6" destOrd="0" presId="urn:microsoft.com/office/officeart/2005/8/layout/gear1"/>
    <dgm:cxn modelId="{966A52FF-65C0-2548-82D3-12EFE8C85AEB}" type="presParOf" srcId="{B106DE9E-ECEC-4315-9F8A-1AC95317C68B}" destId="{AFC616E4-F205-4CDC-8B53-6BEFCE09AF68}" srcOrd="7" destOrd="0" presId="urn:microsoft.com/office/officeart/2005/8/layout/gear1"/>
    <dgm:cxn modelId="{3B17CC75-5809-654F-AA7E-18D40C155048}" type="presParOf" srcId="{B106DE9E-ECEC-4315-9F8A-1AC95317C68B}" destId="{2EE392F4-F6CC-4545-BA95-07BA94F88B71}" srcOrd="8" destOrd="0" presId="urn:microsoft.com/office/officeart/2005/8/layout/gear1"/>
    <dgm:cxn modelId="{FF1CCBFB-AE34-0444-B2E5-51882D84020B}" type="presParOf" srcId="{B106DE9E-ECEC-4315-9F8A-1AC95317C68B}" destId="{0D4C9729-3DD6-43BC-9695-556F5F5EE268}" srcOrd="9" destOrd="0" presId="urn:microsoft.com/office/officeart/2005/8/layout/gear1"/>
    <dgm:cxn modelId="{5828A8B5-378E-0646-BBAC-38FE2C9F31A4}" type="presParOf" srcId="{B106DE9E-ECEC-4315-9F8A-1AC95317C68B}" destId="{2F41ED42-253F-42C6-B6A3-1CDF712853D8}" srcOrd="10" destOrd="0" presId="urn:microsoft.com/office/officeart/2005/8/layout/gear1"/>
    <dgm:cxn modelId="{780D4874-A5C2-0649-A711-AFE87C26EE9D}" type="presParOf" srcId="{B106DE9E-ECEC-4315-9F8A-1AC95317C68B}" destId="{15E7D5BF-51EA-412E-AF3F-F5B6B53BB026}" srcOrd="11" destOrd="0" presId="urn:microsoft.com/office/officeart/2005/8/layout/gear1"/>
    <dgm:cxn modelId="{D5A88878-4C90-0D4A-A05B-A875C8F3ADF6}" type="presParOf" srcId="{B106DE9E-ECEC-4315-9F8A-1AC95317C68B}" destId="{3763A95A-471C-401B-A5F4-569CB91AE74D}" srcOrd="12" destOrd="0" presId="urn:microsoft.com/office/officeart/2005/8/layout/gear1"/>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C42C6F4-C4BA-4847-82DE-D967584BA122}" type="doc">
      <dgm:prSet loTypeId="urn:microsoft.com/office/officeart/2005/8/layout/vList5" loCatId="list" qsTypeId="urn:microsoft.com/office/officeart/2005/8/quickstyle/simple5" qsCatId="simple" csTypeId="urn:microsoft.com/office/officeart/2005/8/colors/colorful1#4" csCatId="colorful" phldr="1"/>
      <dgm:spPr/>
      <dgm:t>
        <a:bodyPr/>
        <a:lstStyle/>
        <a:p>
          <a:endParaRPr lang="el-GR"/>
        </a:p>
      </dgm:t>
    </dgm:pt>
    <dgm:pt modelId="{F99919FD-DFA3-448A-95D5-6876865C3874}">
      <dgm:prSet phldrT="[Κείμενο]"/>
      <dgm:spPr/>
      <dgm:t>
        <a:bodyPr/>
        <a:lstStyle/>
        <a:p>
          <a:pPr algn="l"/>
          <a:r>
            <a:rPr lang="el-GR" smtClean="0"/>
            <a:t>Τα φυσικά δραστήρια μαθήματα είναι μια νέα τεχνική διδασκαλίας που εισάγει τη ΦΑ στο μαθησιακό περιβάλλον του σχολείου. </a:t>
          </a:r>
        </a:p>
        <a:p>
          <a:pPr algn="r"/>
          <a:r>
            <a:rPr lang="en-US" smtClean="0"/>
            <a:t>(Kibbe et al. 2011)</a:t>
          </a:r>
          <a:r>
            <a:rPr lang="el-GR" smtClean="0"/>
            <a:t> </a:t>
          </a:r>
          <a:endParaRPr lang="el-GR" dirty="0"/>
        </a:p>
      </dgm:t>
    </dgm:pt>
    <dgm:pt modelId="{0D12752F-0D21-41B2-94E0-389220BF7FBB}" type="parTrans" cxnId="{11D019DF-A86F-4FC8-8E40-EC8A8A3B6F0D}">
      <dgm:prSet/>
      <dgm:spPr/>
      <dgm:t>
        <a:bodyPr/>
        <a:lstStyle/>
        <a:p>
          <a:pPr algn="l"/>
          <a:endParaRPr lang="el-GR"/>
        </a:p>
      </dgm:t>
    </dgm:pt>
    <dgm:pt modelId="{4EBB9900-0E71-4862-B354-247ADD0E0E12}" type="sibTrans" cxnId="{11D019DF-A86F-4FC8-8E40-EC8A8A3B6F0D}">
      <dgm:prSet/>
      <dgm:spPr/>
      <dgm:t>
        <a:bodyPr/>
        <a:lstStyle/>
        <a:p>
          <a:pPr algn="l"/>
          <a:endParaRPr lang="el-GR"/>
        </a:p>
      </dgm:t>
    </dgm:pt>
    <dgm:pt modelId="{32BAF198-FFFE-443F-8E8B-874D376706D2}">
      <dgm:prSet phldrT="[Κείμενο]"/>
      <dgm:spPr/>
      <dgm:t>
        <a:bodyPr/>
        <a:lstStyle/>
        <a:p>
          <a:pPr algn="l"/>
          <a:r>
            <a:rPr lang="el-GR" dirty="0" smtClean="0"/>
            <a:t>Οι ενότητες αυτές, καθοδηγούμενες από το δάσκαλο έχουν  ως στόχο να ενσωματώσουν τη φυσική δραστηριότητα στη διδασκαλία του ακαδημαϊκού περιεχομένου</a:t>
          </a:r>
          <a:r>
            <a:rPr lang="en-US" dirty="0" smtClean="0">
              <a:effectLst/>
            </a:rPr>
            <a:t>.</a:t>
          </a:r>
          <a:endParaRPr lang="el-GR" dirty="0" smtClean="0"/>
        </a:p>
        <a:p>
          <a:pPr algn="r"/>
          <a:r>
            <a:rPr lang="en-US" dirty="0" smtClean="0"/>
            <a:t>(Bartholomew &amp; </a:t>
          </a:r>
          <a:r>
            <a:rPr lang="en-US" dirty="0" err="1" smtClean="0"/>
            <a:t>Jowers</a:t>
          </a:r>
          <a:r>
            <a:rPr lang="en-US" dirty="0" smtClean="0"/>
            <a:t> 2011)</a:t>
          </a:r>
          <a:endParaRPr lang="el-GR" dirty="0"/>
        </a:p>
      </dgm:t>
    </dgm:pt>
    <dgm:pt modelId="{E76DB762-3BFE-49C8-BC21-A53E6B237BC6}" type="parTrans" cxnId="{DE3E8E48-97BE-473E-8E83-206E32734896}">
      <dgm:prSet/>
      <dgm:spPr/>
      <dgm:t>
        <a:bodyPr/>
        <a:lstStyle/>
        <a:p>
          <a:pPr algn="l"/>
          <a:endParaRPr lang="el-GR"/>
        </a:p>
      </dgm:t>
    </dgm:pt>
    <dgm:pt modelId="{379B73B3-26AA-4A96-8932-0D9F733EBC3C}" type="sibTrans" cxnId="{DE3E8E48-97BE-473E-8E83-206E32734896}">
      <dgm:prSet/>
      <dgm:spPr/>
      <dgm:t>
        <a:bodyPr/>
        <a:lstStyle/>
        <a:p>
          <a:pPr algn="l"/>
          <a:endParaRPr lang="el-GR"/>
        </a:p>
      </dgm:t>
    </dgm:pt>
    <dgm:pt modelId="{06531FC1-CD7E-41FE-8861-9139B188C8EC}">
      <dgm:prSet phldrT="[Κείμενο]"/>
      <dgm:spPr/>
      <dgm:t>
        <a:bodyPr/>
        <a:lstStyle/>
        <a:p>
          <a:pPr algn="l"/>
          <a:r>
            <a:rPr lang="el-GR" dirty="0" smtClean="0"/>
            <a:t>Η πραγμάτωση σύντομων διαλειμμάτων ΦΑ μπορεί να είναι πιο αποτελεσματική στην προσπάθεια ενός πιο  φυσικά ενεργητικού μαθήματος</a:t>
          </a:r>
          <a:r>
            <a:rPr lang="en-US" dirty="0" smtClean="0"/>
            <a:t>.</a:t>
          </a:r>
          <a:endParaRPr lang="el-GR" dirty="0" smtClean="0"/>
        </a:p>
        <a:p>
          <a:pPr algn="r"/>
          <a:r>
            <a:rPr lang="en-US" dirty="0" smtClean="0"/>
            <a:t>(</a:t>
          </a:r>
          <a:r>
            <a:rPr lang="el-GR" dirty="0" err="1" smtClean="0"/>
            <a:t>Barr</a:t>
          </a:r>
          <a:r>
            <a:rPr lang="el-GR" dirty="0" smtClean="0"/>
            <a:t>-</a:t>
          </a:r>
          <a:r>
            <a:rPr lang="el-GR" dirty="0" err="1" smtClean="0"/>
            <a:t>Anderson</a:t>
          </a:r>
          <a:r>
            <a:rPr lang="el-GR" dirty="0" smtClean="0"/>
            <a:t> </a:t>
          </a:r>
          <a:r>
            <a:rPr lang="el-GR" dirty="0" err="1" smtClean="0"/>
            <a:t>et</a:t>
          </a:r>
          <a:r>
            <a:rPr lang="el-GR" dirty="0" smtClean="0"/>
            <a:t> </a:t>
          </a:r>
          <a:r>
            <a:rPr lang="el-GR" dirty="0" err="1" smtClean="0"/>
            <a:t>al</a:t>
          </a:r>
          <a:r>
            <a:rPr lang="el-GR" dirty="0" smtClean="0"/>
            <a:t>., 2011</a:t>
          </a:r>
          <a:r>
            <a:rPr lang="en-US" dirty="0" smtClean="0"/>
            <a:t>)</a:t>
          </a:r>
          <a:endParaRPr lang="el-GR" dirty="0"/>
        </a:p>
      </dgm:t>
    </dgm:pt>
    <dgm:pt modelId="{E7E611A5-03EB-4AAF-87A9-8B63A3AC9ACE}" type="parTrans" cxnId="{B7924025-76E0-4688-95A3-C14355FD6BB5}">
      <dgm:prSet/>
      <dgm:spPr/>
      <dgm:t>
        <a:bodyPr/>
        <a:lstStyle/>
        <a:p>
          <a:endParaRPr lang="el-GR"/>
        </a:p>
      </dgm:t>
    </dgm:pt>
    <dgm:pt modelId="{27975A2E-E31C-4FC1-828F-D53845DB2043}" type="sibTrans" cxnId="{B7924025-76E0-4688-95A3-C14355FD6BB5}">
      <dgm:prSet/>
      <dgm:spPr/>
      <dgm:t>
        <a:bodyPr/>
        <a:lstStyle/>
        <a:p>
          <a:endParaRPr lang="el-GR"/>
        </a:p>
      </dgm:t>
    </dgm:pt>
    <dgm:pt modelId="{1146E94E-8E5A-4B35-B46C-C14CA1CC90E0}" type="pres">
      <dgm:prSet presAssocID="{FC42C6F4-C4BA-4847-82DE-D967584BA122}" presName="Name0" presStyleCnt="0">
        <dgm:presLayoutVars>
          <dgm:dir/>
          <dgm:animLvl val="lvl"/>
          <dgm:resizeHandles val="exact"/>
        </dgm:presLayoutVars>
      </dgm:prSet>
      <dgm:spPr/>
      <dgm:t>
        <a:bodyPr/>
        <a:lstStyle/>
        <a:p>
          <a:endParaRPr lang="el-GR"/>
        </a:p>
      </dgm:t>
    </dgm:pt>
    <dgm:pt modelId="{D4FEAC4A-D4F4-4316-87F4-02327C1AD161}" type="pres">
      <dgm:prSet presAssocID="{F99919FD-DFA3-448A-95D5-6876865C3874}" presName="linNode" presStyleCnt="0"/>
      <dgm:spPr/>
      <dgm:t>
        <a:bodyPr/>
        <a:lstStyle/>
        <a:p>
          <a:endParaRPr lang="el-GR"/>
        </a:p>
      </dgm:t>
    </dgm:pt>
    <dgm:pt modelId="{46763A39-9B48-4BE8-8387-2AFC9CAA4BA5}" type="pres">
      <dgm:prSet presAssocID="{F99919FD-DFA3-448A-95D5-6876865C3874}" presName="parentText" presStyleLbl="node1" presStyleIdx="0" presStyleCnt="3" custScaleX="277778" custScaleY="67901" custLinFactNeighborY="-4884">
        <dgm:presLayoutVars>
          <dgm:chMax val="1"/>
          <dgm:bulletEnabled val="1"/>
        </dgm:presLayoutVars>
      </dgm:prSet>
      <dgm:spPr/>
      <dgm:t>
        <a:bodyPr/>
        <a:lstStyle/>
        <a:p>
          <a:endParaRPr lang="el-GR"/>
        </a:p>
      </dgm:t>
    </dgm:pt>
    <dgm:pt modelId="{87072463-1A78-487A-89DC-CFD324BE6E72}" type="pres">
      <dgm:prSet presAssocID="{4EBB9900-0E71-4862-B354-247ADD0E0E12}" presName="sp" presStyleCnt="0"/>
      <dgm:spPr/>
      <dgm:t>
        <a:bodyPr/>
        <a:lstStyle/>
        <a:p>
          <a:endParaRPr lang="el-GR"/>
        </a:p>
      </dgm:t>
    </dgm:pt>
    <dgm:pt modelId="{4B28C136-5547-455A-B782-0FEBFFC66852}" type="pres">
      <dgm:prSet presAssocID="{32BAF198-FFFE-443F-8E8B-874D376706D2}" presName="linNode" presStyleCnt="0"/>
      <dgm:spPr/>
      <dgm:t>
        <a:bodyPr/>
        <a:lstStyle/>
        <a:p>
          <a:endParaRPr lang="el-GR"/>
        </a:p>
      </dgm:t>
    </dgm:pt>
    <dgm:pt modelId="{89A2F90C-4B0C-4771-9223-34F098952118}" type="pres">
      <dgm:prSet presAssocID="{32BAF198-FFFE-443F-8E8B-874D376706D2}" presName="parentText" presStyleLbl="node1" presStyleIdx="1" presStyleCnt="3" custScaleX="275883" custScaleY="74768">
        <dgm:presLayoutVars>
          <dgm:chMax val="1"/>
          <dgm:bulletEnabled val="1"/>
        </dgm:presLayoutVars>
      </dgm:prSet>
      <dgm:spPr/>
      <dgm:t>
        <a:bodyPr/>
        <a:lstStyle/>
        <a:p>
          <a:endParaRPr lang="el-GR"/>
        </a:p>
      </dgm:t>
    </dgm:pt>
    <dgm:pt modelId="{D780B71B-7370-410D-B1E2-F66FB7B437E3}" type="pres">
      <dgm:prSet presAssocID="{379B73B3-26AA-4A96-8932-0D9F733EBC3C}" presName="sp" presStyleCnt="0"/>
      <dgm:spPr/>
      <dgm:t>
        <a:bodyPr/>
        <a:lstStyle/>
        <a:p>
          <a:endParaRPr lang="el-GR"/>
        </a:p>
      </dgm:t>
    </dgm:pt>
    <dgm:pt modelId="{E9101968-4C27-494E-AA69-A0C05FC8F5A6}" type="pres">
      <dgm:prSet presAssocID="{06531FC1-CD7E-41FE-8861-9139B188C8EC}" presName="linNode" presStyleCnt="0"/>
      <dgm:spPr/>
      <dgm:t>
        <a:bodyPr/>
        <a:lstStyle/>
        <a:p>
          <a:endParaRPr lang="el-GR"/>
        </a:p>
      </dgm:t>
    </dgm:pt>
    <dgm:pt modelId="{029D3460-EBF4-4789-BDAB-A513389050A8}" type="pres">
      <dgm:prSet presAssocID="{06531FC1-CD7E-41FE-8861-9139B188C8EC}" presName="parentText" presStyleLbl="node1" presStyleIdx="2" presStyleCnt="3" custScaleX="277778">
        <dgm:presLayoutVars>
          <dgm:chMax val="1"/>
          <dgm:bulletEnabled val="1"/>
        </dgm:presLayoutVars>
      </dgm:prSet>
      <dgm:spPr/>
      <dgm:t>
        <a:bodyPr/>
        <a:lstStyle/>
        <a:p>
          <a:endParaRPr lang="el-GR"/>
        </a:p>
      </dgm:t>
    </dgm:pt>
  </dgm:ptLst>
  <dgm:cxnLst>
    <dgm:cxn modelId="{DB3A08BC-4CD5-C842-8CCA-775649431CF8}" type="presOf" srcId="{06531FC1-CD7E-41FE-8861-9139B188C8EC}" destId="{029D3460-EBF4-4789-BDAB-A513389050A8}" srcOrd="0" destOrd="0" presId="urn:microsoft.com/office/officeart/2005/8/layout/vList5"/>
    <dgm:cxn modelId="{11D019DF-A86F-4FC8-8E40-EC8A8A3B6F0D}" srcId="{FC42C6F4-C4BA-4847-82DE-D967584BA122}" destId="{F99919FD-DFA3-448A-95D5-6876865C3874}" srcOrd="0" destOrd="0" parTransId="{0D12752F-0D21-41B2-94E0-389220BF7FBB}" sibTransId="{4EBB9900-0E71-4862-B354-247ADD0E0E12}"/>
    <dgm:cxn modelId="{A34D0FCF-ACE2-4A4F-92B3-DF09CF16A370}" type="presOf" srcId="{F99919FD-DFA3-448A-95D5-6876865C3874}" destId="{46763A39-9B48-4BE8-8387-2AFC9CAA4BA5}" srcOrd="0" destOrd="0" presId="urn:microsoft.com/office/officeart/2005/8/layout/vList5"/>
    <dgm:cxn modelId="{DE3E8E48-97BE-473E-8E83-206E32734896}" srcId="{FC42C6F4-C4BA-4847-82DE-D967584BA122}" destId="{32BAF198-FFFE-443F-8E8B-874D376706D2}" srcOrd="1" destOrd="0" parTransId="{E76DB762-3BFE-49C8-BC21-A53E6B237BC6}" sibTransId="{379B73B3-26AA-4A96-8932-0D9F733EBC3C}"/>
    <dgm:cxn modelId="{FCA430EE-B550-4546-A0C7-8D84CF18B784}" type="presOf" srcId="{32BAF198-FFFE-443F-8E8B-874D376706D2}" destId="{89A2F90C-4B0C-4771-9223-34F098952118}" srcOrd="0" destOrd="0" presId="urn:microsoft.com/office/officeart/2005/8/layout/vList5"/>
    <dgm:cxn modelId="{56E738A2-8454-A247-8223-6A93E45059B2}" type="presOf" srcId="{FC42C6F4-C4BA-4847-82DE-D967584BA122}" destId="{1146E94E-8E5A-4B35-B46C-C14CA1CC90E0}" srcOrd="0" destOrd="0" presId="urn:microsoft.com/office/officeart/2005/8/layout/vList5"/>
    <dgm:cxn modelId="{B7924025-76E0-4688-95A3-C14355FD6BB5}" srcId="{FC42C6F4-C4BA-4847-82DE-D967584BA122}" destId="{06531FC1-CD7E-41FE-8861-9139B188C8EC}" srcOrd="2" destOrd="0" parTransId="{E7E611A5-03EB-4AAF-87A9-8B63A3AC9ACE}" sibTransId="{27975A2E-E31C-4FC1-828F-D53845DB2043}"/>
    <dgm:cxn modelId="{195C07BA-EF4F-B845-8B32-35747094D284}" type="presParOf" srcId="{1146E94E-8E5A-4B35-B46C-C14CA1CC90E0}" destId="{D4FEAC4A-D4F4-4316-87F4-02327C1AD161}" srcOrd="0" destOrd="0" presId="urn:microsoft.com/office/officeart/2005/8/layout/vList5"/>
    <dgm:cxn modelId="{74C77888-580E-A14A-98FF-5D23F244506A}" type="presParOf" srcId="{D4FEAC4A-D4F4-4316-87F4-02327C1AD161}" destId="{46763A39-9B48-4BE8-8387-2AFC9CAA4BA5}" srcOrd="0" destOrd="0" presId="urn:microsoft.com/office/officeart/2005/8/layout/vList5"/>
    <dgm:cxn modelId="{C9BF1616-43F7-274B-8176-5CD96515861A}" type="presParOf" srcId="{1146E94E-8E5A-4B35-B46C-C14CA1CC90E0}" destId="{87072463-1A78-487A-89DC-CFD324BE6E72}" srcOrd="1" destOrd="0" presId="urn:microsoft.com/office/officeart/2005/8/layout/vList5"/>
    <dgm:cxn modelId="{431404AA-8DC0-0742-A6DB-4B8749498895}" type="presParOf" srcId="{1146E94E-8E5A-4B35-B46C-C14CA1CC90E0}" destId="{4B28C136-5547-455A-B782-0FEBFFC66852}" srcOrd="2" destOrd="0" presId="urn:microsoft.com/office/officeart/2005/8/layout/vList5"/>
    <dgm:cxn modelId="{A6EE4CA2-75C0-F843-9DE3-5B8A9D57E5BD}" type="presParOf" srcId="{4B28C136-5547-455A-B782-0FEBFFC66852}" destId="{89A2F90C-4B0C-4771-9223-34F098952118}" srcOrd="0" destOrd="0" presId="urn:microsoft.com/office/officeart/2005/8/layout/vList5"/>
    <dgm:cxn modelId="{907DCC3B-F6A6-E444-96C5-D678B54B2193}" type="presParOf" srcId="{1146E94E-8E5A-4B35-B46C-C14CA1CC90E0}" destId="{D780B71B-7370-410D-B1E2-F66FB7B437E3}" srcOrd="3" destOrd="0" presId="urn:microsoft.com/office/officeart/2005/8/layout/vList5"/>
    <dgm:cxn modelId="{DE0121DF-B14D-6441-BADF-7F9230789B47}" type="presParOf" srcId="{1146E94E-8E5A-4B35-B46C-C14CA1CC90E0}" destId="{E9101968-4C27-494E-AA69-A0C05FC8F5A6}" srcOrd="4" destOrd="0" presId="urn:microsoft.com/office/officeart/2005/8/layout/vList5"/>
    <dgm:cxn modelId="{B24B609E-A109-CE4A-9130-71C3033B1BD9}" type="presParOf" srcId="{E9101968-4C27-494E-AA69-A0C05FC8F5A6}" destId="{029D3460-EBF4-4789-BDAB-A513389050A8}" srcOrd="0"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FF78E0-A4EB-47FB-8D5F-B0B8A6A27E1E}">
      <dsp:nvSpPr>
        <dsp:cNvPr id="0" name=""/>
        <dsp:cNvSpPr/>
      </dsp:nvSpPr>
      <dsp:spPr>
        <a:xfrm>
          <a:off x="4032448" y="2268252"/>
          <a:ext cx="2772308" cy="2772308"/>
        </a:xfrm>
        <a:prstGeom prst="gear9">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l-GR" sz="1200" b="1" kern="1200" dirty="0" smtClean="0"/>
            <a:t>Γνώση βασικών θεωριών αλλαγής συμπεριφοράς</a:t>
          </a:r>
          <a:endParaRPr lang="el-GR" sz="1200" b="1" kern="1200" dirty="0"/>
        </a:p>
      </dsp:txBody>
      <dsp:txXfrm>
        <a:off x="4032448" y="2268252"/>
        <a:ext cx="2772308" cy="2772308"/>
      </dsp:txXfrm>
    </dsp:sp>
    <dsp:sp modelId="{12F4F56A-714C-44AA-9E51-2918B2555DB9}">
      <dsp:nvSpPr>
        <dsp:cNvPr id="0" name=""/>
        <dsp:cNvSpPr/>
      </dsp:nvSpPr>
      <dsp:spPr>
        <a:xfrm>
          <a:off x="2419468" y="1612979"/>
          <a:ext cx="2016224" cy="2016224"/>
        </a:xfrm>
        <a:prstGeom prst="gear6">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l-GR" sz="1200" b="1" kern="1200" dirty="0" smtClean="0"/>
            <a:t>Δράσεις εκπαιδευτικού</a:t>
          </a:r>
          <a:endParaRPr lang="el-GR" sz="1200" b="1" kern="1200" dirty="0"/>
        </a:p>
      </dsp:txBody>
      <dsp:txXfrm>
        <a:off x="2419468" y="1612979"/>
        <a:ext cx="2016224" cy="2016224"/>
      </dsp:txXfrm>
    </dsp:sp>
    <dsp:sp modelId="{91C7BFE2-F636-4494-A5AA-2099DBA0B327}">
      <dsp:nvSpPr>
        <dsp:cNvPr id="0" name=""/>
        <dsp:cNvSpPr/>
      </dsp:nvSpPr>
      <dsp:spPr>
        <a:xfrm rot="20700000">
          <a:off x="3548759" y="221990"/>
          <a:ext cx="1975488" cy="1975488"/>
        </a:xfrm>
        <a:prstGeom prst="gear6">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l-GR" sz="1200" b="1" kern="1200" dirty="0" smtClean="0"/>
            <a:t>Αλλαγή συμπεριφοράς</a:t>
          </a:r>
          <a:endParaRPr lang="el-GR" sz="1200" b="1" kern="1200" dirty="0"/>
        </a:p>
      </dsp:txBody>
      <dsp:txXfrm>
        <a:off x="3982042" y="655272"/>
        <a:ext cx="1108923" cy="1108923"/>
      </dsp:txXfrm>
    </dsp:sp>
    <dsp:sp modelId="{EA63EB19-C528-401B-A71A-8C08640AA3B9}">
      <dsp:nvSpPr>
        <dsp:cNvPr id="0" name=""/>
        <dsp:cNvSpPr/>
      </dsp:nvSpPr>
      <dsp:spPr>
        <a:xfrm>
          <a:off x="3828677" y="1844547"/>
          <a:ext cx="3548554" cy="3548554"/>
        </a:xfrm>
        <a:prstGeom prst="circularArrow">
          <a:avLst>
            <a:gd name="adj1" fmla="val 4687"/>
            <a:gd name="adj2" fmla="val 299029"/>
            <a:gd name="adj3" fmla="val 2533241"/>
            <a:gd name="adj4" fmla="val 15824971"/>
            <a:gd name="adj5" fmla="val 5469"/>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7B001E8-74D6-453E-B24C-55EF62895C7B}">
      <dsp:nvSpPr>
        <dsp:cNvPr id="0" name=""/>
        <dsp:cNvSpPr/>
      </dsp:nvSpPr>
      <dsp:spPr>
        <a:xfrm>
          <a:off x="2062399" y="1163233"/>
          <a:ext cx="2578246" cy="2578246"/>
        </a:xfrm>
        <a:prstGeom prst="leftCircularArrow">
          <a:avLst>
            <a:gd name="adj1" fmla="val 6452"/>
            <a:gd name="adj2" fmla="val 429999"/>
            <a:gd name="adj3" fmla="val 10489124"/>
            <a:gd name="adj4" fmla="val 14837806"/>
            <a:gd name="adj5" fmla="val 7527"/>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35EB8EF-0507-4783-BED8-43C45021CFC8}">
      <dsp:nvSpPr>
        <dsp:cNvPr id="0" name=""/>
        <dsp:cNvSpPr/>
      </dsp:nvSpPr>
      <dsp:spPr>
        <a:xfrm>
          <a:off x="3091809" y="-214347"/>
          <a:ext cx="2779868" cy="2779868"/>
        </a:xfrm>
        <a:prstGeom prst="circularArrow">
          <a:avLst>
            <a:gd name="adj1" fmla="val 5984"/>
            <a:gd name="adj2" fmla="val 394124"/>
            <a:gd name="adj3" fmla="val 13313824"/>
            <a:gd name="adj4" fmla="val 10508221"/>
            <a:gd name="adj5" fmla="val 6981"/>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F15A207-95A0-4338-86C8-9D4A5328A604}">
      <dsp:nvSpPr>
        <dsp:cNvPr id="0" name=""/>
        <dsp:cNvSpPr/>
      </dsp:nvSpPr>
      <dsp:spPr>
        <a:xfrm>
          <a:off x="3570" y="1984"/>
          <a:ext cx="7311401" cy="1309687"/>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l-GR" sz="2800" kern="1200" smtClean="0">
              <a:solidFill>
                <a:schemeClr val="tx1"/>
              </a:solidFill>
              <a:latin typeface="Calibri" pitchFamily="34" charset="0"/>
            </a:rPr>
            <a:t>Ενεργοποίηση των τοπικών κοινοτήτων</a:t>
          </a:r>
          <a:endParaRPr lang="el-GR" sz="2800" kern="1200" dirty="0">
            <a:solidFill>
              <a:schemeClr val="tx1"/>
            </a:solidFill>
          </a:endParaRPr>
        </a:p>
      </dsp:txBody>
      <dsp:txXfrm>
        <a:off x="3570" y="1984"/>
        <a:ext cx="7311401" cy="1309687"/>
      </dsp:txXfrm>
    </dsp:sp>
    <dsp:sp modelId="{0BF92F0F-7DBE-421E-AEFD-C65D97C688FF}">
      <dsp:nvSpPr>
        <dsp:cNvPr id="0" name=""/>
        <dsp:cNvSpPr/>
      </dsp:nvSpPr>
      <dsp:spPr>
        <a:xfrm>
          <a:off x="3570" y="1377156"/>
          <a:ext cx="7311401" cy="1309687"/>
        </a:xfrm>
        <a:prstGeom prst="roundRect">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l-GR" sz="2800" kern="1200" smtClean="0">
              <a:solidFill>
                <a:schemeClr val="tx1"/>
              </a:solidFill>
              <a:latin typeface="Calibri" pitchFamily="34" charset="0"/>
            </a:rPr>
            <a:t>Προφίλ της τοπικής κοινότητας</a:t>
          </a:r>
          <a:endParaRPr lang="el-GR" sz="2800" kern="1200" dirty="0">
            <a:solidFill>
              <a:schemeClr val="tx1"/>
            </a:solidFill>
          </a:endParaRPr>
        </a:p>
      </dsp:txBody>
      <dsp:txXfrm>
        <a:off x="3570" y="1377156"/>
        <a:ext cx="7311401" cy="1309687"/>
      </dsp:txXfrm>
    </dsp:sp>
    <dsp:sp modelId="{FBB374CD-E794-45F6-95E4-1115CCDD11E5}">
      <dsp:nvSpPr>
        <dsp:cNvPr id="0" name=""/>
        <dsp:cNvSpPr/>
      </dsp:nvSpPr>
      <dsp:spPr>
        <a:xfrm>
          <a:off x="3570" y="2752328"/>
          <a:ext cx="7311401" cy="1309687"/>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l-GR" sz="2800" kern="1200" dirty="0" smtClean="0">
              <a:solidFill>
                <a:schemeClr val="tx1"/>
              </a:solidFill>
              <a:latin typeface="Calibri" pitchFamily="34" charset="0"/>
            </a:rPr>
            <a:t>Επιλογή συμπεριφορών και ομάδων πληθυσμού που επιθυμούμε να επηρεάσουμε</a:t>
          </a:r>
          <a:endParaRPr lang="el-GR" sz="2800" kern="1200" dirty="0">
            <a:solidFill>
              <a:schemeClr val="tx1"/>
            </a:solidFill>
          </a:endParaRPr>
        </a:p>
      </dsp:txBody>
      <dsp:txXfrm>
        <a:off x="3570" y="2752328"/>
        <a:ext cx="7311401" cy="130968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A8B517A-395F-4429-A739-FA224F0FFF20}">
      <dsp:nvSpPr>
        <dsp:cNvPr id="0" name=""/>
        <dsp:cNvSpPr/>
      </dsp:nvSpPr>
      <dsp:spPr>
        <a:xfrm>
          <a:off x="0" y="313335"/>
          <a:ext cx="5208802" cy="754777"/>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l-GR" sz="1900" kern="1200" dirty="0" smtClean="0">
              <a:solidFill>
                <a:schemeClr val="bg1"/>
              </a:solidFill>
              <a:latin typeface="Calibri" panose="020F0502020204030204" pitchFamily="34" charset="0"/>
            </a:rPr>
            <a:t>Δίνω σαφείς οδηγίες</a:t>
          </a:r>
          <a:endParaRPr lang="el-GR" sz="1900" kern="1200" dirty="0">
            <a:solidFill>
              <a:schemeClr val="bg1"/>
            </a:solidFill>
          </a:endParaRPr>
        </a:p>
      </dsp:txBody>
      <dsp:txXfrm>
        <a:off x="0" y="313335"/>
        <a:ext cx="5208802" cy="754777"/>
      </dsp:txXfrm>
    </dsp:sp>
    <dsp:sp modelId="{E5914DDD-1947-45B6-A9F1-4D01F3A2FED0}">
      <dsp:nvSpPr>
        <dsp:cNvPr id="0" name=""/>
        <dsp:cNvSpPr/>
      </dsp:nvSpPr>
      <dsp:spPr>
        <a:xfrm>
          <a:off x="0" y="1068113"/>
          <a:ext cx="5208802"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379" tIns="24130" rIns="135128" bIns="24130" numCol="1" spcCol="1270" anchor="t" anchorCtr="0">
          <a:noAutofit/>
        </a:bodyPr>
        <a:lstStyle/>
        <a:p>
          <a:pPr marL="114300" lvl="1" indent="-114300" algn="l" defTabSz="666750">
            <a:lnSpc>
              <a:spcPct val="90000"/>
            </a:lnSpc>
            <a:spcBef>
              <a:spcPct val="0"/>
            </a:spcBef>
            <a:spcAft>
              <a:spcPct val="20000"/>
            </a:spcAft>
            <a:buChar char="••"/>
          </a:pPr>
          <a:endParaRPr lang="el-GR" sz="1500" kern="1200" dirty="0">
            <a:solidFill>
              <a:srgbClr val="000000"/>
            </a:solidFill>
          </a:endParaRPr>
        </a:p>
      </dsp:txBody>
      <dsp:txXfrm>
        <a:off x="0" y="1068113"/>
        <a:ext cx="5208802" cy="314640"/>
      </dsp:txXfrm>
    </dsp:sp>
    <dsp:sp modelId="{C0198020-FF3E-4364-82BE-55A6844536C5}">
      <dsp:nvSpPr>
        <dsp:cNvPr id="0" name=""/>
        <dsp:cNvSpPr/>
      </dsp:nvSpPr>
      <dsp:spPr>
        <a:xfrm>
          <a:off x="0" y="1382753"/>
          <a:ext cx="5208802" cy="754777"/>
        </a:xfrm>
        <a:prstGeom prst="roundRec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l-GR" sz="1900" kern="1200" dirty="0" smtClean="0">
              <a:solidFill>
                <a:schemeClr val="bg1"/>
              </a:solidFill>
              <a:latin typeface="Calibri" pitchFamily="34" charset="0"/>
            </a:rPr>
            <a:t>Ως γυμναστής μπορώ να συμμετέχω ή απλά να καθοδηγώ</a:t>
          </a:r>
          <a:endParaRPr lang="el-GR" sz="1900" kern="1200" dirty="0">
            <a:solidFill>
              <a:schemeClr val="bg1"/>
            </a:solidFill>
          </a:endParaRPr>
        </a:p>
      </dsp:txBody>
      <dsp:txXfrm>
        <a:off x="0" y="1382753"/>
        <a:ext cx="5208802" cy="754777"/>
      </dsp:txXfrm>
    </dsp:sp>
    <dsp:sp modelId="{86EBCC3C-D07D-4107-B56E-D8CECEA3F965}">
      <dsp:nvSpPr>
        <dsp:cNvPr id="0" name=""/>
        <dsp:cNvSpPr/>
      </dsp:nvSpPr>
      <dsp:spPr>
        <a:xfrm>
          <a:off x="0" y="2137530"/>
          <a:ext cx="5208802" cy="1160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379"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l-GR" sz="1500" kern="1200" dirty="0" smtClean="0">
              <a:solidFill>
                <a:srgbClr val="000000"/>
              </a:solidFill>
              <a:latin typeface="Calibri" pitchFamily="34" charset="0"/>
            </a:rPr>
            <a:t>Αν επιλέξω να συμμετάσχω , μπορώ να γίνω μέλος της ομάδας, να μοιραστώ συναισθήματα και εμπειρίες, να πάρω ρίσκα και να κερδίσω την εμπιστοσύνη της ομάδας</a:t>
          </a:r>
          <a:endParaRPr lang="el-GR" sz="1500" kern="1200" dirty="0">
            <a:solidFill>
              <a:srgbClr val="000000"/>
            </a:solidFill>
          </a:endParaRPr>
        </a:p>
        <a:p>
          <a:pPr marL="114300" lvl="1" indent="-114300" algn="l" defTabSz="666750">
            <a:lnSpc>
              <a:spcPct val="90000"/>
            </a:lnSpc>
            <a:spcBef>
              <a:spcPct val="0"/>
            </a:spcBef>
            <a:spcAft>
              <a:spcPct val="20000"/>
            </a:spcAft>
            <a:buChar char="••"/>
          </a:pPr>
          <a:r>
            <a:rPr lang="el-GR" sz="1500" kern="1200" dirty="0" smtClean="0">
              <a:solidFill>
                <a:srgbClr val="000000"/>
              </a:solidFill>
              <a:latin typeface="Calibri" pitchFamily="34" charset="0"/>
            </a:rPr>
            <a:t>Μπορώ στην αρχή να συμμετάσχω και μετά να αποσυρθώ ώστε να παρατηρώ καλύτερα την πορεία της ομάδας</a:t>
          </a:r>
          <a:endParaRPr lang="el-GR" sz="1500" kern="1200" dirty="0">
            <a:solidFill>
              <a:srgbClr val="000000"/>
            </a:solidFill>
          </a:endParaRPr>
        </a:p>
      </dsp:txBody>
      <dsp:txXfrm>
        <a:off x="0" y="2137530"/>
        <a:ext cx="5208802" cy="1160235"/>
      </dsp:txXfrm>
    </dsp:sp>
    <dsp:sp modelId="{B846A2E0-911E-4921-BCBC-F26F6F226F03}">
      <dsp:nvSpPr>
        <dsp:cNvPr id="0" name=""/>
        <dsp:cNvSpPr/>
      </dsp:nvSpPr>
      <dsp:spPr>
        <a:xfrm>
          <a:off x="0" y="3297765"/>
          <a:ext cx="5208802" cy="754777"/>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l-GR" sz="1900" kern="1200" dirty="0" smtClean="0">
              <a:solidFill>
                <a:srgbClr val="000000"/>
              </a:solidFill>
              <a:latin typeface="Calibri" pitchFamily="34" charset="0"/>
            </a:rPr>
            <a:t>Παροτρύνω τα μέλη της ομάδας να πάρουν μέρος και να χαρούν το παιχνίδι </a:t>
          </a:r>
          <a:endParaRPr lang="el-GR" sz="1900" kern="1200" dirty="0">
            <a:solidFill>
              <a:srgbClr val="000000"/>
            </a:solidFill>
          </a:endParaRPr>
        </a:p>
      </dsp:txBody>
      <dsp:txXfrm>
        <a:off x="0" y="3297765"/>
        <a:ext cx="5208802" cy="754777"/>
      </dsp:txXfrm>
    </dsp:sp>
    <dsp:sp modelId="{77DC07FD-4CD3-410C-B5DA-032E45C5A953}">
      <dsp:nvSpPr>
        <dsp:cNvPr id="0" name=""/>
        <dsp:cNvSpPr/>
      </dsp:nvSpPr>
      <dsp:spPr>
        <a:xfrm>
          <a:off x="0" y="4052543"/>
          <a:ext cx="5208802"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379"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l-GR" sz="1500" kern="1200" dirty="0" smtClean="0">
              <a:solidFill>
                <a:srgbClr val="000000"/>
              </a:solidFill>
              <a:latin typeface="Calibri" pitchFamily="34" charset="0"/>
            </a:rPr>
            <a:t>Δεν δίνω διαταγές</a:t>
          </a:r>
          <a:r>
            <a:rPr lang="en-US" sz="1500" kern="1200" dirty="0" smtClean="0">
              <a:solidFill>
                <a:srgbClr val="000000"/>
              </a:solidFill>
              <a:latin typeface="Calibri" panose="020F0502020204030204" pitchFamily="34" charset="0"/>
            </a:rPr>
            <a:t>!</a:t>
          </a:r>
          <a:endParaRPr lang="el-GR" sz="1500" kern="1200" dirty="0">
            <a:solidFill>
              <a:srgbClr val="000000"/>
            </a:solidFill>
          </a:endParaRPr>
        </a:p>
      </dsp:txBody>
      <dsp:txXfrm>
        <a:off x="0" y="4052543"/>
        <a:ext cx="5208802" cy="31464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36E840A-23FC-4276-8DED-972F006B5351}">
      <dsp:nvSpPr>
        <dsp:cNvPr id="0" name=""/>
        <dsp:cNvSpPr/>
      </dsp:nvSpPr>
      <dsp:spPr>
        <a:xfrm>
          <a:off x="0" y="0"/>
          <a:ext cx="2733669" cy="1161071"/>
        </a:xfrm>
        <a:prstGeom prst="roundRect">
          <a:avLst/>
        </a:prstGeom>
        <a:solidFill>
          <a:schemeClr val="accent1">
            <a:shade val="50000"/>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a:lnSpc>
              <a:spcPct val="90000"/>
            </a:lnSpc>
            <a:spcBef>
              <a:spcPct val="0"/>
            </a:spcBef>
            <a:spcAft>
              <a:spcPct val="35000"/>
            </a:spcAft>
          </a:pPr>
          <a:r>
            <a:rPr lang="el-GR" sz="3300" kern="1200" dirty="0" smtClean="0">
              <a:solidFill>
                <a:srgbClr val="FFFFFF"/>
              </a:solidFill>
              <a:latin typeface="Calibri" panose="020F0502020204030204" pitchFamily="34" charset="0"/>
            </a:rPr>
            <a:t>Εκτελώ το παιχνίδι</a:t>
          </a:r>
          <a:endParaRPr lang="el-GR" sz="3300" kern="1200" dirty="0">
            <a:solidFill>
              <a:srgbClr val="FFFFFF"/>
            </a:solidFill>
          </a:endParaRPr>
        </a:p>
      </dsp:txBody>
      <dsp:txXfrm>
        <a:off x="0" y="0"/>
        <a:ext cx="2733669" cy="1161071"/>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BE3699D-4890-4FCF-89A3-5C15D1175F0C}">
      <dsp:nvSpPr>
        <dsp:cNvPr id="0" name=""/>
        <dsp:cNvSpPr/>
      </dsp:nvSpPr>
      <dsp:spPr>
        <a:xfrm>
          <a:off x="318221" y="2320"/>
          <a:ext cx="5303709" cy="1531576"/>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l-GR" sz="2100" kern="1200" dirty="0" smtClean="0">
              <a:solidFill>
                <a:schemeClr val="bg1"/>
              </a:solidFill>
              <a:latin typeface="Calibri" pitchFamily="34" charset="0"/>
            </a:rPr>
            <a:t>Γενικότερα, παιδιά που έχουν βιώσει θετικές εμπειρίες και επιδοκιμαστικά σχόλια, είναι πιο πιθανό να έχουν υψηλή αυτοπεποίθηση</a:t>
          </a:r>
          <a:endParaRPr lang="el-GR" sz="2100" kern="1200" dirty="0">
            <a:solidFill>
              <a:schemeClr val="bg1"/>
            </a:solidFill>
          </a:endParaRPr>
        </a:p>
      </dsp:txBody>
      <dsp:txXfrm>
        <a:off x="318221" y="2320"/>
        <a:ext cx="5303709" cy="1531576"/>
      </dsp:txXfrm>
    </dsp:sp>
    <dsp:sp modelId="{2F1F3591-D179-4D51-A0F3-41FFB140CF1C}">
      <dsp:nvSpPr>
        <dsp:cNvPr id="0" name=""/>
        <dsp:cNvSpPr/>
      </dsp:nvSpPr>
      <dsp:spPr>
        <a:xfrm>
          <a:off x="318221" y="1610475"/>
          <a:ext cx="5303709" cy="1531576"/>
        </a:xfrm>
        <a:prstGeom prst="roundRec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l-GR" sz="2100" kern="1200" dirty="0" smtClean="0">
              <a:solidFill>
                <a:schemeClr val="bg1"/>
              </a:solidFill>
              <a:latin typeface="Calibri" pitchFamily="34" charset="0"/>
            </a:rPr>
            <a:t>Αντίθετα, μνήμες παιδιών γεμάτες αρνητισμό και επικριτικά σχόλια συντελούν στη χαμηλή αυτοπεποίθησή τους</a:t>
          </a:r>
          <a:endParaRPr lang="el-GR" sz="2100" kern="1200" dirty="0">
            <a:solidFill>
              <a:schemeClr val="bg1"/>
            </a:solidFill>
          </a:endParaRPr>
        </a:p>
      </dsp:txBody>
      <dsp:txXfrm>
        <a:off x="318221" y="1610475"/>
        <a:ext cx="5303709" cy="1531576"/>
      </dsp:txXfrm>
    </dsp:sp>
    <dsp:sp modelId="{2107157C-F2DC-4DDB-9048-4DE94D106FB6}">
      <dsp:nvSpPr>
        <dsp:cNvPr id="0" name=""/>
        <dsp:cNvSpPr/>
      </dsp:nvSpPr>
      <dsp:spPr>
        <a:xfrm>
          <a:off x="318221" y="3218630"/>
          <a:ext cx="5303709" cy="1531576"/>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l-GR" sz="2000" kern="1200" dirty="0" smtClean="0">
              <a:solidFill>
                <a:schemeClr val="tx1"/>
              </a:solidFill>
              <a:latin typeface="Calibri" pitchFamily="34" charset="0"/>
            </a:rPr>
            <a:t>Δυστυχώς, μια αρνητική εμπειρία μένει περισσότερο στη μνήμη των παιδιών σε σχέση με μια θετική</a:t>
          </a:r>
          <a:endParaRPr lang="el-GR" sz="2000" kern="1200" dirty="0">
            <a:solidFill>
              <a:schemeClr val="tx1"/>
            </a:solidFill>
          </a:endParaRPr>
        </a:p>
      </dsp:txBody>
      <dsp:txXfrm>
        <a:off x="318221" y="3218630"/>
        <a:ext cx="5303709" cy="1531576"/>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277AF8B-3B58-47C3-9A96-37CACCD80CD3}">
      <dsp:nvSpPr>
        <dsp:cNvPr id="0" name=""/>
        <dsp:cNvSpPr/>
      </dsp:nvSpPr>
      <dsp:spPr>
        <a:xfrm>
          <a:off x="140090" y="2250"/>
          <a:ext cx="4475660" cy="1485165"/>
        </a:xfrm>
        <a:prstGeom prst="round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l-GR" sz="2200" kern="1200" dirty="0" smtClean="0">
              <a:solidFill>
                <a:schemeClr val="bg1"/>
              </a:solidFill>
              <a:latin typeface="Calibri" pitchFamily="34" charset="0"/>
            </a:rPr>
            <a:t>H προσωπική επικοινωνία των ανθρώπων είναι πολύ σημαντική</a:t>
          </a:r>
          <a:endParaRPr lang="el-GR" sz="2200" kern="1200" dirty="0">
            <a:solidFill>
              <a:schemeClr val="bg1"/>
            </a:solidFill>
          </a:endParaRPr>
        </a:p>
      </dsp:txBody>
      <dsp:txXfrm>
        <a:off x="140090" y="2250"/>
        <a:ext cx="4475660" cy="1485165"/>
      </dsp:txXfrm>
    </dsp:sp>
    <dsp:sp modelId="{F711965F-60E1-4390-99BB-0BC8964C8A6F}">
      <dsp:nvSpPr>
        <dsp:cNvPr id="0" name=""/>
        <dsp:cNvSpPr/>
      </dsp:nvSpPr>
      <dsp:spPr>
        <a:xfrm>
          <a:off x="140090" y="1561673"/>
          <a:ext cx="4475660" cy="1485165"/>
        </a:xfrm>
        <a:prstGeom prst="roundRect">
          <a:avLst/>
        </a:prstGeom>
        <a:solidFill>
          <a:schemeClr val="accent4">
            <a:hueOff val="-2232385"/>
            <a:satOff val="13449"/>
            <a:lumOff val="107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l-GR" sz="2200" kern="1200" dirty="0" smtClean="0">
              <a:solidFill>
                <a:schemeClr val="bg1"/>
              </a:solidFill>
              <a:latin typeface="Calibri" pitchFamily="34" charset="0"/>
            </a:rPr>
            <a:t>Η ανταλλαγή συναισθημάτων, εμπειριών ή αναμνήσεων συνδέει τους ανθρώπους περισσότερο και αποτελεί συχνά το θεμέλιο λίθο για την ανάπτυξη σοβαρών σχέσεων.</a:t>
          </a:r>
          <a:endParaRPr lang="el-GR" sz="2200" kern="1200" dirty="0">
            <a:solidFill>
              <a:schemeClr val="bg1"/>
            </a:solidFill>
          </a:endParaRPr>
        </a:p>
      </dsp:txBody>
      <dsp:txXfrm>
        <a:off x="140090" y="1561673"/>
        <a:ext cx="4475660" cy="1485165"/>
      </dsp:txXfrm>
    </dsp:sp>
    <dsp:sp modelId="{7DABE6AA-F4B5-4100-BA7B-3838E6C6EE17}">
      <dsp:nvSpPr>
        <dsp:cNvPr id="0" name=""/>
        <dsp:cNvSpPr/>
      </dsp:nvSpPr>
      <dsp:spPr>
        <a:xfrm>
          <a:off x="140090" y="3121096"/>
          <a:ext cx="4475660" cy="1485165"/>
        </a:xfrm>
        <a:prstGeom prst="roundRect">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l-GR" sz="2200" kern="1200" dirty="0" smtClean="0">
              <a:solidFill>
                <a:schemeClr val="tx1"/>
              </a:solidFill>
              <a:latin typeface="Calibri" pitchFamily="34" charset="0"/>
            </a:rPr>
            <a:t>Η επικοινωνία προϋποθέτει ικανότητες ακρόασης και κατανόησης των σκέψεων-συναισθημάτων των άλλων.</a:t>
          </a:r>
          <a:endParaRPr lang="el-GR" sz="2200" kern="1200" dirty="0">
            <a:solidFill>
              <a:schemeClr val="tx1"/>
            </a:solidFill>
          </a:endParaRPr>
        </a:p>
      </dsp:txBody>
      <dsp:txXfrm>
        <a:off x="140090" y="3121096"/>
        <a:ext cx="4475660" cy="1485165"/>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64D1010-449C-45AA-9636-4DC946BB47CE}">
      <dsp:nvSpPr>
        <dsp:cNvPr id="0" name=""/>
        <dsp:cNvSpPr/>
      </dsp:nvSpPr>
      <dsp:spPr>
        <a:xfrm>
          <a:off x="104013" y="55"/>
          <a:ext cx="5192573" cy="2212874"/>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el-GR" sz="2900" kern="1200" dirty="0" smtClean="0">
              <a:solidFill>
                <a:srgbClr val="000000"/>
              </a:solidFill>
              <a:latin typeface="Calibri" pitchFamily="34" charset="0"/>
            </a:rPr>
            <a:t>Η θετική αντιμετώπιση των προκλήσεων της ζωής είναι σίγουρα ένα σημαντικό εφόδιο που πρέπει να πάρει κάποιος.</a:t>
          </a:r>
          <a:endParaRPr lang="el-GR" sz="2900" kern="1200" dirty="0">
            <a:solidFill>
              <a:srgbClr val="000000"/>
            </a:solidFill>
          </a:endParaRPr>
        </a:p>
      </dsp:txBody>
      <dsp:txXfrm>
        <a:off x="104013" y="55"/>
        <a:ext cx="5192573" cy="2212874"/>
      </dsp:txXfrm>
    </dsp:sp>
    <dsp:sp modelId="{E7A005FE-4824-4E82-88AB-FFE1B22D6C76}">
      <dsp:nvSpPr>
        <dsp:cNvPr id="0" name=""/>
        <dsp:cNvSpPr/>
      </dsp:nvSpPr>
      <dsp:spPr>
        <a:xfrm>
          <a:off x="104013" y="2323573"/>
          <a:ext cx="5192573" cy="2212874"/>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el-GR" sz="3000" kern="1200" dirty="0" smtClean="0">
              <a:solidFill>
                <a:srgbClr val="000000"/>
              </a:solidFill>
              <a:latin typeface="Calibri" panose="020F0502020204030204" pitchFamily="34" charset="0"/>
            </a:rPr>
            <a:t>Δημιουργείστε ευκαιρίες που λύνουν τα προβλήματα, δίνουν ελπίδα και δημιουργούν «υγιή πλαίσια» ύπαρξης</a:t>
          </a:r>
          <a:endParaRPr lang="el-GR" sz="3000" kern="1200" dirty="0">
            <a:solidFill>
              <a:srgbClr val="000000"/>
            </a:solidFill>
          </a:endParaRPr>
        </a:p>
      </dsp:txBody>
      <dsp:txXfrm>
        <a:off x="104013" y="2323573"/>
        <a:ext cx="5192573" cy="2212874"/>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D6620DB-6BA7-4774-AF44-4A0963725EDE}">
      <dsp:nvSpPr>
        <dsp:cNvPr id="0" name=""/>
        <dsp:cNvSpPr/>
      </dsp:nvSpPr>
      <dsp:spPr>
        <a:xfrm>
          <a:off x="3714823" y="2210544"/>
          <a:ext cx="2701776" cy="2701776"/>
        </a:xfrm>
        <a:prstGeom prst="gear9">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l-GR" sz="2100" b="1" kern="1200" dirty="0" smtClean="0"/>
            <a:t>Συμπεριφορά για αλλαγή</a:t>
          </a:r>
          <a:endParaRPr lang="el-GR" sz="2100" b="1" kern="1200" dirty="0"/>
        </a:p>
      </dsp:txBody>
      <dsp:txXfrm>
        <a:off x="3714823" y="2210544"/>
        <a:ext cx="2701776" cy="2701776"/>
      </dsp:txXfrm>
    </dsp:sp>
    <dsp:sp modelId="{B104FAF6-E98B-4F76-A958-D8F244F3F6EE}">
      <dsp:nvSpPr>
        <dsp:cNvPr id="0" name=""/>
        <dsp:cNvSpPr/>
      </dsp:nvSpPr>
      <dsp:spPr>
        <a:xfrm>
          <a:off x="2142881" y="1571942"/>
          <a:ext cx="1964928" cy="1964928"/>
        </a:xfrm>
        <a:prstGeom prst="gear6">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smtClean="0"/>
            <a:t>Δεξιότητες ζωής</a:t>
          </a:r>
          <a:endParaRPr lang="el-GR" sz="1600" b="1" kern="1200" dirty="0"/>
        </a:p>
      </dsp:txBody>
      <dsp:txXfrm>
        <a:off x="2142881" y="1571942"/>
        <a:ext cx="1964928" cy="1964928"/>
      </dsp:txXfrm>
    </dsp:sp>
    <dsp:sp modelId="{0BF553AA-7212-4BC9-9F65-AB1550B2CEEE}">
      <dsp:nvSpPr>
        <dsp:cNvPr id="0" name=""/>
        <dsp:cNvSpPr/>
      </dsp:nvSpPr>
      <dsp:spPr>
        <a:xfrm rot="20700000">
          <a:off x="3243441" y="216342"/>
          <a:ext cx="1925228" cy="1925228"/>
        </a:xfrm>
        <a:prstGeom prst="gear6">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b="1" kern="1200" dirty="0" smtClean="0"/>
            <a:t>Αλλαγή</a:t>
          </a:r>
          <a:endParaRPr lang="el-GR" sz="2000" b="1" kern="1200" dirty="0"/>
        </a:p>
      </dsp:txBody>
      <dsp:txXfrm>
        <a:off x="3665700" y="638601"/>
        <a:ext cx="1080710" cy="1080710"/>
      </dsp:txXfrm>
    </dsp:sp>
    <dsp:sp modelId="{2F41ED42-253F-42C6-B6A3-1CDF712853D8}">
      <dsp:nvSpPr>
        <dsp:cNvPr id="0" name=""/>
        <dsp:cNvSpPr/>
      </dsp:nvSpPr>
      <dsp:spPr>
        <a:xfrm>
          <a:off x="3515037" y="1798307"/>
          <a:ext cx="3458273" cy="3458273"/>
        </a:xfrm>
        <a:prstGeom prst="circularArrow">
          <a:avLst>
            <a:gd name="adj1" fmla="val 4687"/>
            <a:gd name="adj2" fmla="val 299029"/>
            <a:gd name="adj3" fmla="val 2531000"/>
            <a:gd name="adj4" fmla="val 15829683"/>
            <a:gd name="adj5" fmla="val 5469"/>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5E7D5BF-51EA-412E-AF3F-F5B6B53BB026}">
      <dsp:nvSpPr>
        <dsp:cNvPr id="0" name=""/>
        <dsp:cNvSpPr/>
      </dsp:nvSpPr>
      <dsp:spPr>
        <a:xfrm>
          <a:off x="1794896" y="1134096"/>
          <a:ext cx="2512651" cy="2512651"/>
        </a:xfrm>
        <a:prstGeom prst="leftCircularArrow">
          <a:avLst>
            <a:gd name="adj1" fmla="val 6452"/>
            <a:gd name="adj2" fmla="val 429999"/>
            <a:gd name="adj3" fmla="val 10489124"/>
            <a:gd name="adj4" fmla="val 14837806"/>
            <a:gd name="adj5" fmla="val 7527"/>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763A95A-471C-401B-A5F4-569CB91AE74D}">
      <dsp:nvSpPr>
        <dsp:cNvPr id="0" name=""/>
        <dsp:cNvSpPr/>
      </dsp:nvSpPr>
      <dsp:spPr>
        <a:xfrm>
          <a:off x="2798116" y="-208436"/>
          <a:ext cx="2709144" cy="2709144"/>
        </a:xfrm>
        <a:prstGeom prst="circularArrow">
          <a:avLst>
            <a:gd name="adj1" fmla="val 5984"/>
            <a:gd name="adj2" fmla="val 394124"/>
            <a:gd name="adj3" fmla="val 13313824"/>
            <a:gd name="adj4" fmla="val 10508221"/>
            <a:gd name="adj5" fmla="val 6981"/>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6763A39-9B48-4BE8-8387-2AFC9CAA4BA5}">
      <dsp:nvSpPr>
        <dsp:cNvPr id="0" name=""/>
        <dsp:cNvSpPr/>
      </dsp:nvSpPr>
      <dsp:spPr>
        <a:xfrm>
          <a:off x="3969" y="0"/>
          <a:ext cx="8128964" cy="1392337"/>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40005" rIns="80010" bIns="40005" numCol="1" spcCol="1270" anchor="ctr" anchorCtr="0">
          <a:noAutofit/>
        </a:bodyPr>
        <a:lstStyle/>
        <a:p>
          <a:pPr lvl="0" algn="l" defTabSz="933450">
            <a:lnSpc>
              <a:spcPct val="90000"/>
            </a:lnSpc>
            <a:spcBef>
              <a:spcPct val="0"/>
            </a:spcBef>
            <a:spcAft>
              <a:spcPct val="35000"/>
            </a:spcAft>
          </a:pPr>
          <a:r>
            <a:rPr lang="el-GR" sz="2100" kern="1200" smtClean="0"/>
            <a:t>Τα φυσικά δραστήρια μαθήματα είναι μια νέα τεχνική διδασκαλίας που εισάγει τη ΦΑ στο μαθησιακό περιβάλλον του σχολείου. </a:t>
          </a:r>
        </a:p>
        <a:p>
          <a:pPr lvl="0" algn="r" defTabSz="933450">
            <a:lnSpc>
              <a:spcPct val="90000"/>
            </a:lnSpc>
            <a:spcBef>
              <a:spcPct val="0"/>
            </a:spcBef>
            <a:spcAft>
              <a:spcPct val="35000"/>
            </a:spcAft>
          </a:pPr>
          <a:r>
            <a:rPr lang="en-US" sz="2100" kern="1200" smtClean="0"/>
            <a:t>(Kibbe et al. 2011)</a:t>
          </a:r>
          <a:r>
            <a:rPr lang="el-GR" sz="2100" kern="1200" smtClean="0"/>
            <a:t> </a:t>
          </a:r>
          <a:endParaRPr lang="el-GR" sz="2100" kern="1200" dirty="0"/>
        </a:p>
      </dsp:txBody>
      <dsp:txXfrm>
        <a:off x="3969" y="0"/>
        <a:ext cx="8128964" cy="1392337"/>
      </dsp:txXfrm>
    </dsp:sp>
    <dsp:sp modelId="{89A2F90C-4B0C-4771-9223-34F098952118}">
      <dsp:nvSpPr>
        <dsp:cNvPr id="0" name=""/>
        <dsp:cNvSpPr/>
      </dsp:nvSpPr>
      <dsp:spPr>
        <a:xfrm>
          <a:off x="3969" y="1496612"/>
          <a:ext cx="8081400" cy="1533147"/>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40005" rIns="80010" bIns="40005" numCol="1" spcCol="1270" anchor="ctr" anchorCtr="0">
          <a:noAutofit/>
        </a:bodyPr>
        <a:lstStyle/>
        <a:p>
          <a:pPr lvl="0" algn="l" defTabSz="933450">
            <a:lnSpc>
              <a:spcPct val="90000"/>
            </a:lnSpc>
            <a:spcBef>
              <a:spcPct val="0"/>
            </a:spcBef>
            <a:spcAft>
              <a:spcPct val="35000"/>
            </a:spcAft>
          </a:pPr>
          <a:r>
            <a:rPr lang="el-GR" sz="2100" kern="1200" dirty="0" smtClean="0"/>
            <a:t>Οι ενότητες αυτές, καθοδηγούμενες από το δάσκαλο έχουν  ως στόχο να ενσωματώσουν τη φυσική δραστηριότητα στη διδασκαλία του ακαδημαϊκού περιεχομένου</a:t>
          </a:r>
          <a:r>
            <a:rPr lang="en-US" sz="2100" kern="1200" dirty="0" smtClean="0">
              <a:effectLst/>
            </a:rPr>
            <a:t>.</a:t>
          </a:r>
          <a:endParaRPr lang="el-GR" sz="2100" kern="1200" dirty="0" smtClean="0"/>
        </a:p>
        <a:p>
          <a:pPr lvl="0" algn="r" defTabSz="933450">
            <a:lnSpc>
              <a:spcPct val="90000"/>
            </a:lnSpc>
            <a:spcBef>
              <a:spcPct val="0"/>
            </a:spcBef>
            <a:spcAft>
              <a:spcPct val="35000"/>
            </a:spcAft>
          </a:pPr>
          <a:r>
            <a:rPr lang="en-US" sz="2100" kern="1200" dirty="0" smtClean="0"/>
            <a:t>(Bartholomew &amp; </a:t>
          </a:r>
          <a:r>
            <a:rPr lang="en-US" sz="2100" kern="1200" dirty="0" err="1" smtClean="0"/>
            <a:t>Jowers</a:t>
          </a:r>
          <a:r>
            <a:rPr lang="en-US" sz="2100" kern="1200" dirty="0" smtClean="0"/>
            <a:t> 2011)</a:t>
          </a:r>
          <a:endParaRPr lang="el-GR" sz="2100" kern="1200" dirty="0"/>
        </a:p>
      </dsp:txBody>
      <dsp:txXfrm>
        <a:off x="3969" y="1496612"/>
        <a:ext cx="8081400" cy="1533147"/>
      </dsp:txXfrm>
    </dsp:sp>
    <dsp:sp modelId="{029D3460-EBF4-4789-BDAB-A513389050A8}">
      <dsp:nvSpPr>
        <dsp:cNvPr id="0" name=""/>
        <dsp:cNvSpPr/>
      </dsp:nvSpPr>
      <dsp:spPr>
        <a:xfrm>
          <a:off x="3969" y="3132287"/>
          <a:ext cx="8128964" cy="205054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40005" rIns="80010" bIns="40005" numCol="1" spcCol="1270" anchor="ctr" anchorCtr="0">
          <a:noAutofit/>
        </a:bodyPr>
        <a:lstStyle/>
        <a:p>
          <a:pPr lvl="0" algn="l" defTabSz="933450">
            <a:lnSpc>
              <a:spcPct val="90000"/>
            </a:lnSpc>
            <a:spcBef>
              <a:spcPct val="0"/>
            </a:spcBef>
            <a:spcAft>
              <a:spcPct val="35000"/>
            </a:spcAft>
          </a:pPr>
          <a:r>
            <a:rPr lang="el-GR" sz="2100" kern="1200" dirty="0" smtClean="0"/>
            <a:t>Η πραγμάτωση σύντομων διαλειμμάτων ΦΑ μπορεί να είναι πιο αποτελεσματική στην προσπάθεια ενός πιο  φυσικά ενεργητικού μαθήματος</a:t>
          </a:r>
          <a:r>
            <a:rPr lang="en-US" sz="2100" kern="1200" dirty="0" smtClean="0"/>
            <a:t>.</a:t>
          </a:r>
          <a:endParaRPr lang="el-GR" sz="2100" kern="1200" dirty="0" smtClean="0"/>
        </a:p>
        <a:p>
          <a:pPr lvl="0" algn="r" defTabSz="933450">
            <a:lnSpc>
              <a:spcPct val="90000"/>
            </a:lnSpc>
            <a:spcBef>
              <a:spcPct val="0"/>
            </a:spcBef>
            <a:spcAft>
              <a:spcPct val="35000"/>
            </a:spcAft>
          </a:pPr>
          <a:r>
            <a:rPr lang="en-US" sz="2100" kern="1200" dirty="0" smtClean="0"/>
            <a:t>(</a:t>
          </a:r>
          <a:r>
            <a:rPr lang="el-GR" sz="2100" kern="1200" dirty="0" err="1" smtClean="0"/>
            <a:t>Barr</a:t>
          </a:r>
          <a:r>
            <a:rPr lang="el-GR" sz="2100" kern="1200" dirty="0" smtClean="0"/>
            <a:t>-</a:t>
          </a:r>
          <a:r>
            <a:rPr lang="el-GR" sz="2100" kern="1200" dirty="0" err="1" smtClean="0"/>
            <a:t>Anderson</a:t>
          </a:r>
          <a:r>
            <a:rPr lang="el-GR" sz="2100" kern="1200" dirty="0" smtClean="0"/>
            <a:t> </a:t>
          </a:r>
          <a:r>
            <a:rPr lang="el-GR" sz="2100" kern="1200" dirty="0" err="1" smtClean="0"/>
            <a:t>et</a:t>
          </a:r>
          <a:r>
            <a:rPr lang="el-GR" sz="2100" kern="1200" dirty="0" smtClean="0"/>
            <a:t> </a:t>
          </a:r>
          <a:r>
            <a:rPr lang="el-GR" sz="2100" kern="1200" dirty="0" err="1" smtClean="0"/>
            <a:t>al</a:t>
          </a:r>
          <a:r>
            <a:rPr lang="el-GR" sz="2100" kern="1200" dirty="0" smtClean="0"/>
            <a:t>., 2011</a:t>
          </a:r>
          <a:r>
            <a:rPr lang="en-US" sz="2100" kern="1200" dirty="0" smtClean="0"/>
            <a:t>)</a:t>
          </a:r>
          <a:endParaRPr lang="el-GR" sz="2100" kern="1200" dirty="0"/>
        </a:p>
      </dsp:txBody>
      <dsp:txXfrm>
        <a:off x="3969" y="3132287"/>
        <a:ext cx="8128964" cy="2050540"/>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cs typeface="Arial" charset="0"/>
              </a:defRPr>
            </a:lvl1pPr>
          </a:lstStyle>
          <a:p>
            <a:pPr>
              <a:defRPr/>
            </a:pPr>
            <a:fld id="{08ECEBF0-9DF1-C540-BAE8-666A4A571D44}" type="datetimeFigureOut">
              <a:rPr lang="el-GR"/>
              <a:pPr>
                <a:defRPr/>
              </a:pPr>
              <a:t>7/11/2016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l-GR" noProof="0"/>
              <a:t>Στυλ υποδείγματος κειμένου</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cs typeface="Arial" charset="0"/>
              </a:defRPr>
            </a:lvl1pPr>
          </a:lstStyle>
          <a:p>
            <a:pPr>
              <a:defRPr/>
            </a:pPr>
            <a:fld id="{384BD7E6-651C-8641-9E53-5890A8244C02}" type="slidenum">
              <a:rPr lang="el-GR"/>
              <a:pPr>
                <a:defRPr/>
              </a:pPr>
              <a:t>‹#›</a:t>
            </a:fld>
            <a:endParaRPr lang="el-GR"/>
          </a:p>
        </p:txBody>
      </p:sp>
    </p:spTree>
    <p:extLst>
      <p:ext uri="{BB962C8B-B14F-4D97-AF65-F5344CB8AC3E}">
        <p14:creationId xmlns="" xmlns:p14="http://schemas.microsoft.com/office/powerpoint/2010/main" val="27965430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Καλωσορίστε τους συμμετέχοντες</a:t>
            </a:r>
            <a:r>
              <a:rPr lang="en-US">
                <a:latin typeface="Calibri" charset="0"/>
              </a:rPr>
              <a:t>. </a:t>
            </a:r>
            <a:r>
              <a:rPr lang="el-GR">
                <a:latin typeface="Calibri" charset="0"/>
              </a:rPr>
              <a:t>Σύντομη εισαγωγή στο Σχέδιο Μαθήματος </a:t>
            </a:r>
            <a:r>
              <a:rPr lang="en-US">
                <a:latin typeface="Calibri" charset="0"/>
              </a:rPr>
              <a:t>4 (2’)</a:t>
            </a:r>
            <a:endParaRPr lang="el-GR">
              <a:latin typeface="Calibri" charset="0"/>
            </a:endParaRPr>
          </a:p>
        </p:txBody>
      </p:sp>
      <p:sp>
        <p:nvSpPr>
          <p:cNvPr id="19459"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C13F04-D908-6B4C-A768-CB4622DB2A64}" type="slidenum">
              <a:rPr lang="el-GR" sz="1200">
                <a:latin typeface="Calibri" charset="0"/>
              </a:rPr>
              <a:pPr eaLnBrk="1" hangingPunct="1"/>
              <a:t>1</a:t>
            </a:fld>
            <a:endParaRPr lang="el-GR"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0"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Συζητήστε το ρόλο της αγωγής υγείας στην προαγωγή της υγείας</a:t>
            </a:r>
            <a:r>
              <a:rPr lang="en-US">
                <a:latin typeface="Calibri" charset="0"/>
              </a:rPr>
              <a:t> (3’)</a:t>
            </a:r>
            <a:endParaRPr lang="el-GR">
              <a:latin typeface="Calibri" charset="0"/>
            </a:endParaRPr>
          </a:p>
        </p:txBody>
      </p:sp>
      <p:sp>
        <p:nvSpPr>
          <p:cNvPr id="37891"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D51832-0062-2943-BF85-122541B68A5F}" type="slidenum">
              <a:rPr lang="el-GR" sz="1200">
                <a:latin typeface="Calibri" charset="0"/>
              </a:rPr>
              <a:pPr eaLnBrk="1" hangingPunct="1"/>
              <a:t>10</a:t>
            </a:fld>
            <a:endParaRPr lang="el-GR" sz="12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9938"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Παρουσιάστε τα κύρια μοντέλα αλλαγής συμπεριφοράς που θα συζητηθούν σε αυτή τη συνεδρία</a:t>
            </a:r>
            <a:r>
              <a:rPr lang="en-US">
                <a:latin typeface="Calibri" charset="0"/>
              </a:rPr>
              <a:t> (2’)</a:t>
            </a:r>
            <a:endParaRPr lang="el-GR">
              <a:latin typeface="Calibri" charset="0"/>
            </a:endParaRPr>
          </a:p>
        </p:txBody>
      </p:sp>
      <p:sp>
        <p:nvSpPr>
          <p:cNvPr id="39939"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7FDC9E-355D-4646-9B7A-2C71942CA6EC}" type="slidenum">
              <a:rPr lang="el-GR" sz="1200">
                <a:latin typeface="Calibri" charset="0"/>
              </a:rPr>
              <a:pPr eaLnBrk="1" hangingPunct="1"/>
              <a:t>11</a:t>
            </a:fld>
            <a:endParaRPr lang="el-GR"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986"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sz="2000">
                <a:latin typeface="Calibri" charset="0"/>
              </a:rPr>
              <a:t>Παρουσιάστε το διαθεωρητικό μοντέλο.</a:t>
            </a:r>
            <a:r>
              <a:rPr lang="en-US" sz="2000">
                <a:latin typeface="Calibri" charset="0"/>
              </a:rPr>
              <a:t> </a:t>
            </a:r>
            <a:r>
              <a:rPr lang="el-GR" sz="2000">
                <a:latin typeface="Calibri" charset="0"/>
              </a:rPr>
              <a:t>Τα πέντε στάδια εμπλοκής στη συμπεριφορά και την αλληλεπίδρασή τους</a:t>
            </a:r>
            <a:r>
              <a:rPr lang="en-US" sz="2000">
                <a:latin typeface="Calibri" charset="0"/>
              </a:rPr>
              <a:t>. </a:t>
            </a:r>
            <a:r>
              <a:rPr lang="el-GR" sz="2000">
                <a:latin typeface="Calibri" charset="0"/>
              </a:rPr>
              <a:t>Παρέχετε ορισμούς για κάθε στάδιο και παραδείγματα από την καθημερινή ζωή και τον αθλητισμό</a:t>
            </a:r>
            <a:r>
              <a:rPr lang="en-US" sz="2000">
                <a:latin typeface="Calibri" charset="0"/>
              </a:rPr>
              <a:t> (10’)</a:t>
            </a:r>
            <a:endParaRPr lang="el-GR" sz="2000">
              <a:latin typeface="Calibri" charset="0"/>
            </a:endParaRPr>
          </a:p>
        </p:txBody>
      </p:sp>
      <p:sp>
        <p:nvSpPr>
          <p:cNvPr id="41987"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B7F082A-35AE-764C-9574-70019916230C}" type="slidenum">
              <a:rPr lang="el-GR" sz="1200">
                <a:latin typeface="Calibri" charset="0"/>
              </a:rPr>
              <a:pPr eaLnBrk="1" hangingPunct="1"/>
              <a:t>12</a:t>
            </a:fld>
            <a:endParaRPr lang="el-GR" sz="12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4034"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Παρουσιάστε τις διαδικασίες αλλαγής</a:t>
            </a:r>
            <a:r>
              <a:rPr lang="en-US">
                <a:latin typeface="Calibri" charset="0"/>
              </a:rPr>
              <a:t>. </a:t>
            </a:r>
            <a:r>
              <a:rPr lang="el-GR">
                <a:latin typeface="Calibri" charset="0"/>
              </a:rPr>
              <a:t>Περιγράψτε τις κύριες κατηγορίες και τις διαδικασίες που εμπίπτουν σε καθεμιά</a:t>
            </a:r>
            <a:r>
              <a:rPr lang="en-US">
                <a:latin typeface="Calibri" charset="0"/>
              </a:rPr>
              <a:t>. </a:t>
            </a:r>
            <a:r>
              <a:rPr lang="el-GR">
                <a:latin typeface="Calibri" charset="0"/>
              </a:rPr>
              <a:t>Εξηγείστε πώς οι διαδικασίες σχετίζονται με τα στάδια της αλλαγής</a:t>
            </a:r>
            <a:r>
              <a:rPr lang="en-US">
                <a:latin typeface="Calibri" charset="0"/>
              </a:rPr>
              <a:t> (10’)</a:t>
            </a:r>
            <a:endParaRPr lang="el-GR">
              <a:latin typeface="Calibri" charset="0"/>
            </a:endParaRPr>
          </a:p>
        </p:txBody>
      </p:sp>
      <p:sp>
        <p:nvSpPr>
          <p:cNvPr id="44035"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0E2EC8-F582-1E43-8A8E-7161963A966C}" type="slidenum">
              <a:rPr lang="el-GR" sz="1200">
                <a:latin typeface="Calibri" charset="0"/>
              </a:rPr>
              <a:pPr eaLnBrk="1" hangingPunct="1"/>
              <a:t>13</a:t>
            </a:fld>
            <a:endParaRPr lang="el-GR"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6082"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Συζητήστε την αλληλεπίδραση ανάμεσα στα πλεονεκτήματα και στα μειονεκτήματα της αλλαγής συμπεριφοράς</a:t>
            </a:r>
            <a:r>
              <a:rPr lang="en-US">
                <a:latin typeface="Calibri" charset="0"/>
              </a:rPr>
              <a:t>. </a:t>
            </a:r>
            <a:r>
              <a:rPr lang="el-GR">
                <a:latin typeface="Calibri" charset="0"/>
              </a:rPr>
              <a:t>Επικεντρωθείτε και εξηγείστε τη σταθερότητα των πλεονεκτημάτων και την πτώση των μειονεκτημάτων μετά το στάδιο της προετοιμασίας</a:t>
            </a:r>
            <a:r>
              <a:rPr lang="en-US">
                <a:latin typeface="Calibri" charset="0"/>
              </a:rPr>
              <a:t>. </a:t>
            </a:r>
            <a:r>
              <a:rPr lang="el-GR">
                <a:latin typeface="Calibri" charset="0"/>
              </a:rPr>
              <a:t>Συζητήστε τη σημασία αυτών των μεταβολών στην αλλαγή συμπεριφοράς</a:t>
            </a:r>
            <a:r>
              <a:rPr lang="en-US">
                <a:latin typeface="Calibri" charset="0"/>
              </a:rPr>
              <a:t> (10’)</a:t>
            </a:r>
            <a:endParaRPr lang="el-GR">
              <a:latin typeface="Calibri" charset="0"/>
            </a:endParaRPr>
          </a:p>
        </p:txBody>
      </p:sp>
      <p:sp>
        <p:nvSpPr>
          <p:cNvPr id="46083"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ABB014-5816-E849-A133-89FC631C1412}" type="slidenum">
              <a:rPr lang="el-GR" sz="1200">
                <a:latin typeface="Calibri" charset="0"/>
              </a:rPr>
              <a:pPr eaLnBrk="1" hangingPunct="1"/>
              <a:t>14</a:t>
            </a:fld>
            <a:endParaRPr lang="el-GR" sz="120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8130"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Παρουσιάστε τους βασικούς ανασταλτικούς παράγοντες της άσκησης και παρέχετε παραδείγματα</a:t>
            </a:r>
            <a:r>
              <a:rPr lang="en-US">
                <a:latin typeface="Calibri" charset="0"/>
              </a:rPr>
              <a:t> (5’)</a:t>
            </a:r>
            <a:endParaRPr lang="el-GR">
              <a:latin typeface="Calibri" charset="0"/>
            </a:endParaRPr>
          </a:p>
        </p:txBody>
      </p:sp>
      <p:sp>
        <p:nvSpPr>
          <p:cNvPr id="48131"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38DBF7-EA07-AD45-8B2C-837080500550}" type="slidenum">
              <a:rPr lang="el-GR" sz="1200">
                <a:latin typeface="Calibri" charset="0"/>
              </a:rPr>
              <a:pPr eaLnBrk="1" hangingPunct="1"/>
              <a:t>15</a:t>
            </a:fld>
            <a:endParaRPr lang="el-GR" sz="120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8"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Παρουσιάστε δράσεις για την αντιμετώπιση των ανασταλτικών παραγόντων άσκησης και εισάγετε τους συμμετέχοντες στις θεωρητικές προσεγγίσεις της συνεδρίας </a:t>
            </a:r>
            <a:r>
              <a:rPr lang="en-US">
                <a:latin typeface="Calibri" charset="0"/>
              </a:rPr>
              <a:t>(5’)</a:t>
            </a:r>
            <a:endParaRPr lang="el-GR">
              <a:latin typeface="Calibri" charset="0"/>
            </a:endParaRPr>
          </a:p>
        </p:txBody>
      </p:sp>
      <p:sp>
        <p:nvSpPr>
          <p:cNvPr id="50179"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AFC5CF-5FFA-564E-B9FD-F1841AEBA62A}" type="slidenum">
              <a:rPr lang="el-GR" sz="1200">
                <a:latin typeface="Calibri" charset="0"/>
              </a:rPr>
              <a:pPr eaLnBrk="1" hangingPunct="1"/>
              <a:t>16</a:t>
            </a:fld>
            <a:endParaRPr lang="el-GR" sz="120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6"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Παρουσιάστε τις βασικές δομές</a:t>
            </a:r>
            <a:r>
              <a:rPr lang="en-US">
                <a:latin typeface="Calibri" charset="0"/>
              </a:rPr>
              <a:t> </a:t>
            </a:r>
            <a:r>
              <a:rPr lang="el-GR">
                <a:latin typeface="Calibri" charset="0"/>
              </a:rPr>
              <a:t>του μοντέλου πεποιθήσεων για την υγεία. Παρέχετε διευκρινήσεις και παραδείγματα από την καθημερινή ζωή και τον αθλητισμό</a:t>
            </a:r>
            <a:r>
              <a:rPr lang="en-US">
                <a:latin typeface="Calibri" charset="0"/>
              </a:rPr>
              <a:t> (5’)</a:t>
            </a:r>
            <a:endParaRPr lang="el-GR">
              <a:latin typeface="Calibri" charset="0"/>
            </a:endParaRPr>
          </a:p>
        </p:txBody>
      </p:sp>
      <p:sp>
        <p:nvSpPr>
          <p:cNvPr id="52227"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E03185-5FBB-B344-A1B7-1B4C5158BC85}" type="slidenum">
              <a:rPr lang="el-GR" sz="1200">
                <a:latin typeface="Calibri" charset="0"/>
              </a:rPr>
              <a:pPr eaLnBrk="1" hangingPunct="1"/>
              <a:t>17</a:t>
            </a:fld>
            <a:endParaRPr lang="el-GR" sz="120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274"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Περιγράψτε τις αλληλεπιδράσεις μεταξύ των βασικών δομών του μοντέλου</a:t>
            </a:r>
            <a:r>
              <a:rPr lang="en-US">
                <a:latin typeface="Calibri" charset="0"/>
              </a:rPr>
              <a:t>. </a:t>
            </a:r>
            <a:r>
              <a:rPr lang="el-GR">
                <a:latin typeface="Calibri" charset="0"/>
              </a:rPr>
              <a:t>Εστιάστε στις άμεσες προβλέψεις της πιθανότητας αλλαγής συμπεριφοράς. Παρέχετε παραδείγματα από την καθημερινή ζωή και τον αθλητισμό, συζητήστε την εφαρμογή της θεωρίας στην καθημερινή ζωή </a:t>
            </a:r>
            <a:r>
              <a:rPr lang="en-US">
                <a:latin typeface="Calibri" charset="0"/>
              </a:rPr>
              <a:t>(5’)</a:t>
            </a:r>
            <a:endParaRPr lang="el-GR">
              <a:latin typeface="Calibri" charset="0"/>
            </a:endParaRPr>
          </a:p>
        </p:txBody>
      </p:sp>
      <p:sp>
        <p:nvSpPr>
          <p:cNvPr id="54275"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7B71BA-A7D8-BB4E-9C87-84FB9DEF2777}" type="slidenum">
              <a:rPr lang="el-GR" sz="1200">
                <a:latin typeface="Calibri" charset="0"/>
              </a:rPr>
              <a:pPr eaLnBrk="1" hangingPunct="1"/>
              <a:t>18</a:t>
            </a:fld>
            <a:endParaRPr lang="el-GR" sz="120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6322"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Συζητήστε το ρόλο της μεροληπτικής αισιοδοξίας και τις αντισταθμιστικές πεποιθήσεις για την υγεία στην αλλαγή συμπεριφοράς</a:t>
            </a:r>
            <a:r>
              <a:rPr lang="en-US">
                <a:latin typeface="Calibri" charset="0"/>
              </a:rPr>
              <a:t>. </a:t>
            </a:r>
            <a:r>
              <a:rPr lang="el-GR">
                <a:latin typeface="Calibri" charset="0"/>
              </a:rPr>
              <a:t>Εστιάστε στο πώς επηρεάζουν αρνητικά την αλλαγή συμπεριφοράς</a:t>
            </a:r>
            <a:r>
              <a:rPr lang="en-US">
                <a:latin typeface="Calibri" charset="0"/>
              </a:rPr>
              <a:t> (5’)</a:t>
            </a:r>
            <a:endParaRPr lang="el-GR">
              <a:latin typeface="Calibri" charset="0"/>
            </a:endParaRPr>
          </a:p>
        </p:txBody>
      </p:sp>
      <p:sp>
        <p:nvSpPr>
          <p:cNvPr id="56323"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200C9E-5A6D-0543-A736-37A03EE4CB79}" type="slidenum">
              <a:rPr lang="el-GR" sz="1200">
                <a:latin typeface="Calibri" charset="0"/>
              </a:rPr>
              <a:pPr eaLnBrk="1" hangingPunct="1"/>
              <a:t>19</a:t>
            </a:fld>
            <a:endParaRPr lang="el-GR"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Παρουσιάστε το πλάνο της παρουσίασης</a:t>
            </a:r>
            <a:r>
              <a:rPr lang="en-US">
                <a:latin typeface="Calibri" charset="0"/>
              </a:rPr>
              <a:t> (2’)</a:t>
            </a:r>
          </a:p>
        </p:txBody>
      </p:sp>
      <p:sp>
        <p:nvSpPr>
          <p:cNvPr id="215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A61452-17EC-8342-9A95-7B8EADF7524C}" type="slidenum">
              <a:rPr lang="en-US" sz="1200">
                <a:latin typeface="Calibri" charset="0"/>
              </a:rPr>
              <a:pPr eaLnBrk="1" hangingPunct="1"/>
              <a:t>2</a:t>
            </a:fld>
            <a:endParaRPr lang="en-US"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Παρουσιάστε το μοντέλο</a:t>
            </a:r>
            <a:r>
              <a:rPr lang="en-US">
                <a:latin typeface="Calibri" charset="0"/>
              </a:rPr>
              <a:t>. </a:t>
            </a:r>
            <a:r>
              <a:rPr lang="el-GR">
                <a:latin typeface="Calibri" charset="0"/>
              </a:rPr>
              <a:t>Παρουσιάστε τα τρία ρεύματα και πώς οι τελικές αιτίες επηρεάζουν τις συμπεριφορές υγείας σε καθένα. Συνδέστε το μοντέλο με τα επίπεδα του μοντέλου αγωγής υγείας και συζητήστε τις επιπτώσεις στην αλλαγή συμπεριφοράς υγείας</a:t>
            </a:r>
            <a:r>
              <a:rPr lang="en-US">
                <a:latin typeface="Calibri" charset="0"/>
              </a:rPr>
              <a:t> (5’)</a:t>
            </a:r>
            <a:endParaRPr lang="el-GR">
              <a:latin typeface="Calibri" charset="0"/>
            </a:endParaRPr>
          </a:p>
        </p:txBody>
      </p:sp>
      <p:sp>
        <p:nvSpPr>
          <p:cNvPr id="58371"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9912AA-1636-8642-A52F-2D7CE230569B}" type="slidenum">
              <a:rPr lang="el-GR" sz="1200">
                <a:latin typeface="Calibri" charset="0"/>
              </a:rPr>
              <a:pPr eaLnBrk="1" hangingPunct="1"/>
              <a:t>20</a:t>
            </a:fld>
            <a:endParaRPr lang="el-GR" sz="120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2"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dirty="0">
                <a:latin typeface="Calibri" charset="0"/>
              </a:rPr>
              <a:t>Συνοψίστε εν συντομία ότι η βασική γνώση των θεωριών αλλαγής συμπεριφοράς μπορεί να εξοπλίσει τους εκπαιδευτικούς με την κατάλληλη γνώση για να οργανώνουν δράσεις που στοχεύουν στην αλλαγή των συμπεριφορών υγείας των μαθητών </a:t>
            </a:r>
            <a:r>
              <a:rPr lang="en-US" dirty="0">
                <a:latin typeface="Calibri" charset="0"/>
              </a:rPr>
              <a:t>(1’)</a:t>
            </a:r>
            <a:endParaRPr lang="el-GR" dirty="0">
              <a:latin typeface="Calibri" charset="0"/>
            </a:endParaRPr>
          </a:p>
        </p:txBody>
      </p:sp>
      <p:sp>
        <p:nvSpPr>
          <p:cNvPr id="61443"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5F2FFA7-6606-AC44-8309-7A4623F87344}" type="slidenum">
              <a:rPr lang="el-GR" sz="1200">
                <a:latin typeface="Calibri" charset="0"/>
              </a:rPr>
              <a:pPr eaLnBrk="1" hangingPunct="1"/>
              <a:t>22</a:t>
            </a:fld>
            <a:endParaRPr lang="el-GR" sz="1200">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3490"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Σύντομη εισαγωγή στη Συνεδρία </a:t>
            </a:r>
            <a:r>
              <a:rPr lang="en-US">
                <a:latin typeface="Calibri" charset="0"/>
              </a:rPr>
              <a:t>2 (2’)</a:t>
            </a:r>
            <a:endParaRPr lang="el-GR">
              <a:latin typeface="Calibri" charset="0"/>
            </a:endParaRPr>
          </a:p>
          <a:p>
            <a:pPr eaLnBrk="1" hangingPunct="1">
              <a:spcBef>
                <a:spcPct val="0"/>
              </a:spcBef>
            </a:pPr>
            <a:endParaRPr lang="el-GR">
              <a:latin typeface="Calibri" charset="0"/>
            </a:endParaRPr>
          </a:p>
        </p:txBody>
      </p:sp>
      <p:sp>
        <p:nvSpPr>
          <p:cNvPr id="63491"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22E3CB1-284A-8546-B849-FB1AD2F8CD9A}" type="slidenum">
              <a:rPr lang="el-GR" sz="1200">
                <a:latin typeface="Calibri" charset="0"/>
              </a:rPr>
              <a:pPr eaLnBrk="1" hangingPunct="1"/>
              <a:t>23</a:t>
            </a:fld>
            <a:endParaRPr lang="el-GR" sz="1200">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553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Παρουσιάστε τους στόχους της συνεδρίας</a:t>
            </a:r>
            <a:r>
              <a:rPr lang="en-US">
                <a:latin typeface="Calibri" charset="0"/>
              </a:rPr>
              <a:t>. </a:t>
            </a:r>
            <a:r>
              <a:rPr lang="el-GR">
                <a:latin typeface="Calibri" charset="0"/>
              </a:rPr>
              <a:t>Ρωτήστε αν υπάρχει άλλος σημαντικός στόχος προς συζήτηση</a:t>
            </a:r>
            <a:r>
              <a:rPr lang="en-US">
                <a:latin typeface="Calibri" charset="0"/>
              </a:rPr>
              <a:t> (3’)</a:t>
            </a:r>
          </a:p>
        </p:txBody>
      </p:sp>
      <p:sp>
        <p:nvSpPr>
          <p:cNvPr id="6553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BB25FF5-A0FD-EE4A-8687-43B47E426B0B}" type="slidenum">
              <a:rPr lang="en-US" sz="1200">
                <a:latin typeface="Calibri" charset="0"/>
              </a:rPr>
              <a:pPr eaLnBrk="1" hangingPunct="1"/>
              <a:t>24</a:t>
            </a:fld>
            <a:endParaRPr lang="en-US" sz="1200">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7586"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Προβληματιστείτε σχετικά με τις θεωρίες που παρουσιάστηκαν στη Συνεδρία 1</a:t>
            </a:r>
            <a:r>
              <a:rPr lang="en-US">
                <a:latin typeface="Calibri" charset="0"/>
              </a:rPr>
              <a:t> </a:t>
            </a:r>
            <a:r>
              <a:rPr lang="el-GR">
                <a:latin typeface="Calibri" charset="0"/>
              </a:rPr>
              <a:t>και συνοψίστε τις βασικές πτυχές που τονίζουν τις προτεινόμενες δράσεις για αλλαγή συμπεριφοράς </a:t>
            </a:r>
            <a:r>
              <a:rPr lang="en-US">
                <a:latin typeface="Calibri" charset="0"/>
              </a:rPr>
              <a:t>(</a:t>
            </a:r>
            <a:r>
              <a:rPr lang="el-GR">
                <a:latin typeface="Calibri" charset="0"/>
              </a:rPr>
              <a:t>4</a:t>
            </a:r>
            <a:r>
              <a:rPr lang="en-US">
                <a:latin typeface="Calibri" charset="0"/>
              </a:rPr>
              <a:t>’)</a:t>
            </a:r>
            <a:endParaRPr lang="el-GR">
              <a:latin typeface="Calibri" charset="0"/>
            </a:endParaRPr>
          </a:p>
        </p:txBody>
      </p:sp>
      <p:sp>
        <p:nvSpPr>
          <p:cNvPr id="67587"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637EAF-9A90-2B49-8A52-837722A8A66F}" type="slidenum">
              <a:rPr lang="el-GR" sz="1200">
                <a:latin typeface="Calibri" charset="0"/>
              </a:rPr>
              <a:pPr eaLnBrk="1" hangingPunct="1"/>
              <a:t>25</a:t>
            </a:fld>
            <a:endParaRPr lang="el-GR" sz="1200">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9634"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Προβληματιστείτε σχετικά με τις θεωρίες που παρουσιάστηκαν στη Συνεδρία 1</a:t>
            </a:r>
            <a:r>
              <a:rPr lang="en-US">
                <a:latin typeface="Calibri" charset="0"/>
              </a:rPr>
              <a:t> </a:t>
            </a:r>
            <a:r>
              <a:rPr lang="el-GR">
                <a:latin typeface="Calibri" charset="0"/>
              </a:rPr>
              <a:t>και συνοψίστε τις βασικές πτυχές που τονίζουν τον ρόλο πιο απόμακρων επιρροών που δικαιολογούν τη συμμετοχή της κοινότητας </a:t>
            </a:r>
            <a:r>
              <a:rPr lang="en-US">
                <a:latin typeface="Calibri" charset="0"/>
              </a:rPr>
              <a:t>(</a:t>
            </a:r>
            <a:r>
              <a:rPr lang="el-GR">
                <a:latin typeface="Calibri" charset="0"/>
              </a:rPr>
              <a:t>4</a:t>
            </a:r>
            <a:r>
              <a:rPr lang="en-US">
                <a:latin typeface="Calibri" charset="0"/>
              </a:rPr>
              <a:t>’)</a:t>
            </a:r>
            <a:endParaRPr lang="el-GR">
              <a:latin typeface="Calibri" charset="0"/>
            </a:endParaRPr>
          </a:p>
        </p:txBody>
      </p:sp>
      <p:sp>
        <p:nvSpPr>
          <p:cNvPr id="69635"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F81106-166A-F04E-BBD3-178C0723CDB9}" type="slidenum">
              <a:rPr lang="el-GR" sz="1200">
                <a:latin typeface="Calibri" charset="0"/>
              </a:rPr>
              <a:pPr eaLnBrk="1" hangingPunct="1"/>
              <a:t>26</a:t>
            </a:fld>
            <a:endParaRPr lang="el-GR" sz="1200">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682"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Παρουσιάστε την ανάπτυξη δεξιοτήτων ζωής</a:t>
            </a:r>
            <a:r>
              <a:rPr lang="en-US">
                <a:latin typeface="Calibri" charset="0"/>
              </a:rPr>
              <a:t> </a:t>
            </a:r>
            <a:r>
              <a:rPr lang="el-GR">
                <a:latin typeface="Calibri" charset="0"/>
              </a:rPr>
              <a:t>ως τρόπο αλλαγής συμπεριφοράς</a:t>
            </a:r>
            <a:r>
              <a:rPr lang="en-US">
                <a:latin typeface="Calibri" charset="0"/>
              </a:rPr>
              <a:t> (2’)</a:t>
            </a:r>
            <a:endParaRPr lang="el-GR">
              <a:latin typeface="Calibri" charset="0"/>
            </a:endParaRPr>
          </a:p>
        </p:txBody>
      </p:sp>
      <p:sp>
        <p:nvSpPr>
          <p:cNvPr id="71683"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FF68BF-67BD-8F43-8A33-4C8833CFA53B}" type="slidenum">
              <a:rPr lang="el-GR" sz="1200">
                <a:latin typeface="Calibri" charset="0"/>
              </a:rPr>
              <a:pPr eaLnBrk="1" hangingPunct="1"/>
              <a:t>27</a:t>
            </a:fld>
            <a:endParaRPr lang="el-GR" sz="1200">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3730"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Παρέχετε τον ορισμό των δεξιοτήτων ζωής και πώς μπορούν να συσχετιστούν με την αλλαγή συμπεριφοράς</a:t>
            </a:r>
            <a:r>
              <a:rPr lang="en-US">
                <a:latin typeface="Calibri" charset="0"/>
              </a:rPr>
              <a:t> (</a:t>
            </a:r>
            <a:r>
              <a:rPr lang="el-GR">
                <a:latin typeface="Calibri" charset="0"/>
              </a:rPr>
              <a:t>2</a:t>
            </a:r>
            <a:r>
              <a:rPr lang="en-US">
                <a:latin typeface="Calibri" charset="0"/>
              </a:rPr>
              <a:t>’)</a:t>
            </a:r>
            <a:endParaRPr lang="el-GR">
              <a:latin typeface="Calibri" charset="0"/>
            </a:endParaRPr>
          </a:p>
        </p:txBody>
      </p:sp>
      <p:sp>
        <p:nvSpPr>
          <p:cNvPr id="73731"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7B36C2-1548-A848-894E-BEA53BAC0178}" type="slidenum">
              <a:rPr lang="el-GR" sz="1200">
                <a:latin typeface="Calibri" charset="0"/>
              </a:rPr>
              <a:pPr eaLnBrk="1" hangingPunct="1"/>
              <a:t>28</a:t>
            </a:fld>
            <a:endParaRPr lang="el-GR" sz="1200">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8"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Περιγράψτε τη διαδικασία επιλογής μιας δραστηριότητας που επιφέρει την ανάπτυξη δεξιοτήτων ζωής</a:t>
            </a:r>
            <a:r>
              <a:rPr lang="en-US">
                <a:latin typeface="Calibri" charset="0"/>
              </a:rPr>
              <a:t> (</a:t>
            </a:r>
            <a:r>
              <a:rPr lang="el-GR">
                <a:latin typeface="Calibri" charset="0"/>
              </a:rPr>
              <a:t>4</a:t>
            </a:r>
            <a:r>
              <a:rPr lang="en-US">
                <a:latin typeface="Calibri" charset="0"/>
              </a:rPr>
              <a:t>’)</a:t>
            </a:r>
            <a:endParaRPr lang="el-GR">
              <a:latin typeface="Calibri" charset="0"/>
            </a:endParaRPr>
          </a:p>
        </p:txBody>
      </p:sp>
      <p:sp>
        <p:nvSpPr>
          <p:cNvPr id="75779"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9FCD32-AF28-6B4C-AC2F-BB537D67C34A}" type="slidenum">
              <a:rPr lang="el-GR" sz="1200">
                <a:latin typeface="Calibri" charset="0"/>
              </a:rPr>
              <a:pPr eaLnBrk="1" hangingPunct="1"/>
              <a:t>29</a:t>
            </a:fld>
            <a:endParaRPr lang="el-GR" sz="1200">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7826"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Περιγράψτε τη διαδικασία εκτέλεσης μιας δραστηριότητας που επιφέρει την ανάπτυξη δεξιοτήτων ζωής</a:t>
            </a:r>
            <a:r>
              <a:rPr lang="en-US">
                <a:latin typeface="Calibri" charset="0"/>
              </a:rPr>
              <a:t> (</a:t>
            </a:r>
            <a:r>
              <a:rPr lang="el-GR">
                <a:latin typeface="Calibri" charset="0"/>
              </a:rPr>
              <a:t>4</a:t>
            </a:r>
            <a:r>
              <a:rPr lang="en-US">
                <a:latin typeface="Calibri" charset="0"/>
              </a:rPr>
              <a:t>’)</a:t>
            </a:r>
            <a:endParaRPr lang="el-GR">
              <a:latin typeface="Calibri" charset="0"/>
            </a:endParaRPr>
          </a:p>
          <a:p>
            <a:pPr eaLnBrk="1" hangingPunct="1">
              <a:spcBef>
                <a:spcPct val="0"/>
              </a:spcBef>
            </a:pPr>
            <a:endParaRPr lang="el-GR">
              <a:latin typeface="Calibri" charset="0"/>
            </a:endParaRPr>
          </a:p>
        </p:txBody>
      </p:sp>
      <p:sp>
        <p:nvSpPr>
          <p:cNvPr id="77827"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BC9A37-131D-AA46-A936-7FCE12476EEB}" type="slidenum">
              <a:rPr lang="el-GR" sz="1200">
                <a:latin typeface="Calibri" charset="0"/>
              </a:rPr>
              <a:pPr eaLnBrk="1" hangingPunct="1"/>
              <a:t>30</a:t>
            </a:fld>
            <a:endParaRPr lang="el-GR"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r>
              <a:rPr lang="el-GR">
                <a:latin typeface="Calibri" charset="0"/>
              </a:rPr>
              <a:t>Παρουσιάστε τους στόχους της συνεδρίας</a:t>
            </a:r>
            <a:r>
              <a:rPr lang="en-US">
                <a:latin typeface="Calibri" charset="0"/>
              </a:rPr>
              <a:t>. </a:t>
            </a:r>
            <a:r>
              <a:rPr lang="el-GR">
                <a:latin typeface="Calibri" charset="0"/>
              </a:rPr>
              <a:t>Ρωτήστε αν υπάρχει άλλος σημαντικός στόχος προς συζήτηση</a:t>
            </a:r>
            <a:r>
              <a:rPr lang="en-US">
                <a:latin typeface="Calibri" charset="0"/>
              </a:rPr>
              <a:t> (</a:t>
            </a:r>
            <a:r>
              <a:rPr lang="el-GR">
                <a:latin typeface="Calibri" charset="0"/>
              </a:rPr>
              <a:t>2</a:t>
            </a:r>
            <a:r>
              <a:rPr lang="en-US">
                <a:latin typeface="Calibri" charset="0"/>
              </a:rPr>
              <a:t>’) </a:t>
            </a:r>
          </a:p>
          <a:p>
            <a:pPr eaLnBrk="1" hangingPunct="1">
              <a:spcBef>
                <a:spcPct val="0"/>
              </a:spcBef>
            </a:pPr>
            <a:endParaRPr lang="en-US">
              <a:latin typeface="Calibri" charset="0"/>
            </a:endParaRPr>
          </a:p>
        </p:txBody>
      </p:sp>
      <p:sp>
        <p:nvSpPr>
          <p:cNvPr id="235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EED2D4-C0A3-2F48-B5BC-8B91611256B4}" type="slidenum">
              <a:rPr lang="en-US" sz="1200">
                <a:latin typeface="Calibri" charset="0"/>
              </a:rPr>
              <a:pPr eaLnBrk="1" hangingPunct="1"/>
              <a:t>3</a:t>
            </a:fld>
            <a:endParaRPr lang="en-US"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9874"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Περιγράψτε δράσεις μετά την εκτέλεση μιας δραστηριότητας που επιφέρει την ανάπτυξη δεξιοτήτων ζωής</a:t>
            </a:r>
            <a:r>
              <a:rPr lang="en-US">
                <a:latin typeface="Calibri" charset="0"/>
              </a:rPr>
              <a:t> (</a:t>
            </a:r>
            <a:r>
              <a:rPr lang="el-GR">
                <a:latin typeface="Calibri" charset="0"/>
              </a:rPr>
              <a:t>4</a:t>
            </a:r>
            <a:r>
              <a:rPr lang="en-US">
                <a:latin typeface="Calibri" charset="0"/>
              </a:rPr>
              <a:t>’)</a:t>
            </a:r>
            <a:endParaRPr lang="el-GR">
              <a:latin typeface="Calibri" charset="0"/>
            </a:endParaRPr>
          </a:p>
          <a:p>
            <a:pPr eaLnBrk="1" hangingPunct="1">
              <a:spcBef>
                <a:spcPct val="0"/>
              </a:spcBef>
            </a:pPr>
            <a:endParaRPr lang="el-GR">
              <a:latin typeface="Calibri" charset="0"/>
            </a:endParaRPr>
          </a:p>
        </p:txBody>
      </p:sp>
      <p:sp>
        <p:nvSpPr>
          <p:cNvPr id="79875"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2BC75D-306E-3145-85BF-E05C1A4643EA}" type="slidenum">
              <a:rPr lang="el-GR" sz="1200">
                <a:latin typeface="Calibri" charset="0"/>
              </a:rPr>
              <a:pPr eaLnBrk="1" hangingPunct="1"/>
              <a:t>31</a:t>
            </a:fld>
            <a:endParaRPr lang="el-GR" sz="1200">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1922"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Περιγράψτε δράσεις μετά την εκτέλεση μιας δραστηριότητας που επιφέρει την ανάπτυξη δεξιοτήτων ζωής</a:t>
            </a:r>
            <a:r>
              <a:rPr lang="en-US">
                <a:latin typeface="Calibri" charset="0"/>
              </a:rPr>
              <a:t> (</a:t>
            </a:r>
            <a:r>
              <a:rPr lang="el-GR">
                <a:latin typeface="Calibri" charset="0"/>
              </a:rPr>
              <a:t>4</a:t>
            </a:r>
            <a:r>
              <a:rPr lang="en-US">
                <a:latin typeface="Calibri" charset="0"/>
              </a:rPr>
              <a:t>’)</a:t>
            </a:r>
            <a:endParaRPr lang="el-GR">
              <a:latin typeface="Calibri" charset="0"/>
            </a:endParaRPr>
          </a:p>
          <a:p>
            <a:pPr eaLnBrk="1" hangingPunct="1">
              <a:spcBef>
                <a:spcPct val="0"/>
              </a:spcBef>
            </a:pPr>
            <a:endParaRPr lang="el-GR">
              <a:latin typeface="Calibri" charset="0"/>
            </a:endParaRPr>
          </a:p>
        </p:txBody>
      </p:sp>
      <p:sp>
        <p:nvSpPr>
          <p:cNvPr id="81923"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32FD1C4-AAD5-C64C-83DE-EB624C84A68C}" type="slidenum">
              <a:rPr lang="el-GR" sz="1200">
                <a:latin typeface="Calibri" charset="0"/>
              </a:rPr>
              <a:pPr eaLnBrk="1" hangingPunct="1"/>
              <a:t>32</a:t>
            </a:fld>
            <a:endParaRPr lang="el-GR" sz="1200">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3970"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Μετά την παρουσίαση της διαδικασίας εφαρμογής δραστηριοτήτων προώθησης των δεξιοτήτων ζωής,</a:t>
            </a:r>
            <a:r>
              <a:rPr lang="en-US">
                <a:latin typeface="Calibri" charset="0"/>
              </a:rPr>
              <a:t> </a:t>
            </a:r>
            <a:r>
              <a:rPr lang="el-GR">
                <a:latin typeface="Calibri" charset="0"/>
              </a:rPr>
              <a:t>συζητήστε πώς αυτές οι διαδικασίες μπορούν να εφαρμοστούν σε συγκεκριμένες δεξιότητες ζωής</a:t>
            </a:r>
            <a:r>
              <a:rPr lang="en-US">
                <a:latin typeface="Calibri" charset="0"/>
              </a:rPr>
              <a:t> (</a:t>
            </a:r>
            <a:r>
              <a:rPr lang="el-GR">
                <a:latin typeface="Calibri" charset="0"/>
              </a:rPr>
              <a:t>2</a:t>
            </a:r>
            <a:r>
              <a:rPr lang="en-US">
                <a:latin typeface="Calibri" charset="0"/>
              </a:rPr>
              <a:t>’)</a:t>
            </a:r>
            <a:endParaRPr lang="el-GR">
              <a:latin typeface="Calibri" charset="0"/>
            </a:endParaRPr>
          </a:p>
        </p:txBody>
      </p:sp>
      <p:sp>
        <p:nvSpPr>
          <p:cNvPr id="83971"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315882-41E5-5B47-B322-B44B8DC720FC}" type="slidenum">
              <a:rPr lang="el-GR" sz="1200">
                <a:latin typeface="Calibri" charset="0"/>
              </a:rPr>
              <a:pPr eaLnBrk="1" hangingPunct="1"/>
              <a:t>33</a:t>
            </a:fld>
            <a:endParaRPr lang="el-GR" sz="1200">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6018"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Παρουσιάστε την ομαδικότητα ως δεξιότητα ζωής</a:t>
            </a:r>
            <a:r>
              <a:rPr lang="en-US">
                <a:latin typeface="Calibri" charset="0"/>
              </a:rPr>
              <a:t>. </a:t>
            </a:r>
            <a:r>
              <a:rPr lang="el-GR">
                <a:latin typeface="Calibri" charset="0"/>
              </a:rPr>
              <a:t>Συζητήστε παραδείγματα για το πώς οι δεξιότητες ομαδικότητας είναι χρήσιμες στην καθημερινότητα και πώς μεταφέρονται από το περιβάλλον του σχολείου στις καταστάσεις της καθημερινής ζωής</a:t>
            </a:r>
            <a:r>
              <a:rPr lang="en-US">
                <a:latin typeface="Calibri" charset="0"/>
              </a:rPr>
              <a:t> (</a:t>
            </a:r>
            <a:r>
              <a:rPr lang="el-GR">
                <a:latin typeface="Calibri" charset="0"/>
              </a:rPr>
              <a:t>4</a:t>
            </a:r>
            <a:r>
              <a:rPr lang="en-US">
                <a:latin typeface="Calibri" charset="0"/>
              </a:rPr>
              <a:t>’)</a:t>
            </a:r>
            <a:endParaRPr lang="el-GR">
              <a:latin typeface="Calibri" charset="0"/>
            </a:endParaRPr>
          </a:p>
        </p:txBody>
      </p:sp>
      <p:sp>
        <p:nvSpPr>
          <p:cNvPr id="86019"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75AEF4-BD8B-FE41-8553-A034CAF01D64}" type="slidenum">
              <a:rPr lang="el-GR" sz="1200">
                <a:latin typeface="Calibri" charset="0"/>
              </a:rPr>
              <a:pPr eaLnBrk="1" hangingPunct="1"/>
              <a:t>34</a:t>
            </a:fld>
            <a:endParaRPr lang="el-GR" sz="1200">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8066"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Παρουσιάστε ένα παράδειγμα προώθησης της ομαδικότητας σε σχολικά περιβάλλοντα. Ζητήστε από τους συμμετέχοντες να παρέχουν περισσότερα παραδείγματα </a:t>
            </a:r>
            <a:r>
              <a:rPr lang="en-US">
                <a:latin typeface="Calibri" charset="0"/>
              </a:rPr>
              <a:t>(5’)</a:t>
            </a:r>
            <a:endParaRPr lang="el-GR">
              <a:latin typeface="Calibri" charset="0"/>
            </a:endParaRPr>
          </a:p>
        </p:txBody>
      </p:sp>
      <p:sp>
        <p:nvSpPr>
          <p:cNvPr id="88067"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5DBD79-E9BC-D847-A054-E96C9100ADC1}" type="slidenum">
              <a:rPr lang="el-GR" sz="1200">
                <a:latin typeface="Calibri" charset="0"/>
              </a:rPr>
              <a:pPr eaLnBrk="1" hangingPunct="1"/>
              <a:t>35</a:t>
            </a:fld>
            <a:endParaRPr lang="el-GR" sz="1200">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0114"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Παρουσιάστε την αυτοπεποίθηση ως μια δεξιότητα ζωής</a:t>
            </a:r>
            <a:r>
              <a:rPr lang="en-US">
                <a:latin typeface="Calibri" charset="0"/>
              </a:rPr>
              <a:t>. </a:t>
            </a:r>
            <a:r>
              <a:rPr lang="el-GR">
                <a:latin typeface="Calibri" charset="0"/>
              </a:rPr>
              <a:t>Συζητήστε παραδείγματα για το πώς οι δεξιότητες αυτοπεποίθησης είναι χρήσιμες στην καθημερινότητα και πώς μεταφέρονται από το περιβάλλον του σχολείου στις καταστάσεις της καθημερινής ζωής</a:t>
            </a:r>
            <a:r>
              <a:rPr lang="en-US">
                <a:latin typeface="Calibri" charset="0"/>
              </a:rPr>
              <a:t> (</a:t>
            </a:r>
            <a:r>
              <a:rPr lang="el-GR">
                <a:latin typeface="Calibri" charset="0"/>
              </a:rPr>
              <a:t>4</a:t>
            </a:r>
            <a:r>
              <a:rPr lang="en-US">
                <a:latin typeface="Calibri" charset="0"/>
              </a:rPr>
              <a:t>’)</a:t>
            </a:r>
            <a:endParaRPr lang="el-GR">
              <a:latin typeface="Calibri" charset="0"/>
            </a:endParaRPr>
          </a:p>
          <a:p>
            <a:pPr eaLnBrk="1" hangingPunct="1">
              <a:spcBef>
                <a:spcPct val="0"/>
              </a:spcBef>
            </a:pPr>
            <a:endParaRPr lang="el-GR">
              <a:latin typeface="Calibri" charset="0"/>
            </a:endParaRPr>
          </a:p>
        </p:txBody>
      </p:sp>
      <p:sp>
        <p:nvSpPr>
          <p:cNvPr id="90115"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EDE3B6-1617-7D4D-9E7C-1FE26460D269}" type="slidenum">
              <a:rPr lang="el-GR" sz="1200">
                <a:latin typeface="Calibri" charset="0"/>
              </a:rPr>
              <a:pPr eaLnBrk="1" hangingPunct="1"/>
              <a:t>36</a:t>
            </a:fld>
            <a:endParaRPr lang="el-GR" sz="1200">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2162"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Παρουσιάστε ένα παράδειγμα προώθησης της αυτοπεποίθησης σε σχολικά περιβάλλοντα. Ζητήστε από τους συμμετέχοντες να παρέχουν περισσότερα παραδείγματα</a:t>
            </a:r>
            <a:r>
              <a:rPr lang="en-US">
                <a:latin typeface="Calibri" charset="0"/>
              </a:rPr>
              <a:t>an (5’)</a:t>
            </a:r>
            <a:endParaRPr lang="el-GR">
              <a:latin typeface="Calibri" charset="0"/>
            </a:endParaRPr>
          </a:p>
          <a:p>
            <a:pPr eaLnBrk="1" hangingPunct="1">
              <a:spcBef>
                <a:spcPct val="0"/>
              </a:spcBef>
            </a:pPr>
            <a:endParaRPr lang="el-GR">
              <a:latin typeface="Calibri" charset="0"/>
            </a:endParaRPr>
          </a:p>
        </p:txBody>
      </p:sp>
      <p:sp>
        <p:nvSpPr>
          <p:cNvPr id="92163"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E2BDEE3-EF32-4B42-BCD8-49F9539A1ABF}" type="slidenum">
              <a:rPr lang="el-GR" sz="1200">
                <a:latin typeface="Calibri" charset="0"/>
              </a:rPr>
              <a:pPr eaLnBrk="1" hangingPunct="1"/>
              <a:t>37</a:t>
            </a:fld>
            <a:endParaRPr lang="el-GR" sz="1200">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4210"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Παρουσιάστε την επικοινωνία ως μια δεξιότητα ζωής</a:t>
            </a:r>
            <a:r>
              <a:rPr lang="en-US">
                <a:latin typeface="Calibri" charset="0"/>
              </a:rPr>
              <a:t>. </a:t>
            </a:r>
            <a:r>
              <a:rPr lang="el-GR">
                <a:latin typeface="Calibri" charset="0"/>
              </a:rPr>
              <a:t>Συζητήστε παραδείγματα για το πώς οι δεξιότητες επικοινωνίας είναι χρήσιμες στην καθημερινότητα και πώς μεταφέρονται από το περιβάλλον του σχολείου στις καταστάσεις της καθημερινής ζωής</a:t>
            </a:r>
            <a:r>
              <a:rPr lang="en-US">
                <a:latin typeface="Calibri" charset="0"/>
              </a:rPr>
              <a:t> (</a:t>
            </a:r>
            <a:r>
              <a:rPr lang="el-GR">
                <a:latin typeface="Calibri" charset="0"/>
              </a:rPr>
              <a:t>4</a:t>
            </a:r>
            <a:r>
              <a:rPr lang="en-US">
                <a:latin typeface="Calibri" charset="0"/>
              </a:rPr>
              <a:t>’)</a:t>
            </a:r>
            <a:endParaRPr lang="el-GR">
              <a:latin typeface="Calibri" charset="0"/>
            </a:endParaRPr>
          </a:p>
          <a:p>
            <a:pPr eaLnBrk="1" hangingPunct="1">
              <a:spcBef>
                <a:spcPct val="0"/>
              </a:spcBef>
            </a:pPr>
            <a:endParaRPr lang="el-GR">
              <a:latin typeface="Calibri" charset="0"/>
            </a:endParaRPr>
          </a:p>
        </p:txBody>
      </p:sp>
      <p:sp>
        <p:nvSpPr>
          <p:cNvPr id="94211"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C40EDAC-670D-5D40-BC60-E4B173AA6915}" type="slidenum">
              <a:rPr lang="el-GR" sz="1200">
                <a:latin typeface="Calibri" charset="0"/>
              </a:rPr>
              <a:pPr eaLnBrk="1" hangingPunct="1"/>
              <a:t>38</a:t>
            </a:fld>
            <a:endParaRPr lang="el-GR" sz="1200">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hape 199"/>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6258" name="Shape 200"/>
          <p:cNvSpPr>
            <a:spLocks noGrp="1"/>
          </p:cNvSpPr>
          <p:nvPr>
            <p:ph type="body"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Παρουσιάστε ένα παράδειγμα προώθησης της επικοινωνίας σε σχολικά περιβάλλοντα. Ζητήστε από τους συμμετέχοντες να παρέχουν περισσότερα παραδείγματα</a:t>
            </a:r>
            <a:r>
              <a:rPr lang="en-US">
                <a:latin typeface="Calibri" charset="0"/>
              </a:rPr>
              <a:t>an (5’</a:t>
            </a:r>
            <a:r>
              <a:rPr lang="el-GR" altLang="ja-JP">
                <a:latin typeface="Calibri" charset="0"/>
              </a:rPr>
              <a:t>)</a:t>
            </a:r>
            <a:endParaRPr lang="el-GR">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8306"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Παρουσιάστε τη διαχείριση θυμού ως μια δεξιότητα ζωής</a:t>
            </a:r>
            <a:r>
              <a:rPr lang="en-US">
                <a:latin typeface="Calibri" charset="0"/>
              </a:rPr>
              <a:t>. </a:t>
            </a:r>
            <a:r>
              <a:rPr lang="el-GR">
                <a:latin typeface="Calibri" charset="0"/>
              </a:rPr>
              <a:t>Συζητήστε παραδείγματα για το πώς οι δεξιότητες διαχείρισης θυμού είναι χρήσιμες στην καθημερινότητα και πώς μεταφέρονται από το περιβάλλον του σχολείου στις καταστάσεις της καθημερινής ζωής</a:t>
            </a:r>
            <a:r>
              <a:rPr lang="en-US">
                <a:latin typeface="Calibri" charset="0"/>
              </a:rPr>
              <a:t> (</a:t>
            </a:r>
            <a:r>
              <a:rPr lang="el-GR">
                <a:latin typeface="Calibri" charset="0"/>
              </a:rPr>
              <a:t>4</a:t>
            </a:r>
            <a:r>
              <a:rPr lang="en-US">
                <a:latin typeface="Calibri" charset="0"/>
              </a:rPr>
              <a:t>’)</a:t>
            </a:r>
            <a:endParaRPr lang="el-GR">
              <a:latin typeface="Calibri" charset="0"/>
            </a:endParaRPr>
          </a:p>
          <a:p>
            <a:pPr eaLnBrk="1" hangingPunct="1">
              <a:spcBef>
                <a:spcPct val="0"/>
              </a:spcBef>
            </a:pPr>
            <a:endParaRPr lang="el-GR">
              <a:latin typeface="Calibri" charset="0"/>
            </a:endParaRPr>
          </a:p>
        </p:txBody>
      </p:sp>
      <p:sp>
        <p:nvSpPr>
          <p:cNvPr id="98307"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9561CB-B8EF-A042-9132-54E2D8EE4185}" type="slidenum">
              <a:rPr lang="el-GR" sz="1200">
                <a:latin typeface="Calibri" charset="0"/>
              </a:rPr>
              <a:pPr eaLnBrk="1" hangingPunct="1"/>
              <a:t>40</a:t>
            </a:fld>
            <a:endParaRPr lang="el-GR"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r>
              <a:rPr lang="el-GR">
                <a:latin typeface="Calibri" charset="0"/>
              </a:rPr>
              <a:t>Παρουσιάστε τους στόχους της συνεδρίας</a:t>
            </a:r>
            <a:r>
              <a:rPr lang="en-US">
                <a:latin typeface="Calibri" charset="0"/>
              </a:rPr>
              <a:t>. </a:t>
            </a:r>
            <a:r>
              <a:rPr lang="el-GR">
                <a:latin typeface="Calibri" charset="0"/>
              </a:rPr>
              <a:t>Ρωτήστε αν υπάρχει άλλος σημαντικός στόχος προς συζήτηση</a:t>
            </a:r>
            <a:r>
              <a:rPr lang="en-US">
                <a:latin typeface="Calibri" charset="0"/>
              </a:rPr>
              <a:t> (</a:t>
            </a:r>
            <a:r>
              <a:rPr lang="el-GR">
                <a:latin typeface="Calibri" charset="0"/>
              </a:rPr>
              <a:t>2</a:t>
            </a:r>
            <a:r>
              <a:rPr lang="en-US">
                <a:latin typeface="Calibri" charset="0"/>
              </a:rPr>
              <a:t>’) </a:t>
            </a:r>
          </a:p>
          <a:p>
            <a:pPr eaLnBrk="1" hangingPunct="1">
              <a:spcBef>
                <a:spcPct val="0"/>
              </a:spcBef>
            </a:pPr>
            <a:endParaRPr lang="en-US">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75073B4-F47A-AD4A-BE8D-2937499BE942}" type="slidenum">
              <a:rPr lang="en-US" sz="1200">
                <a:latin typeface="Calibri" charset="0"/>
              </a:rPr>
              <a:pPr eaLnBrk="1" hangingPunct="1"/>
              <a:t>4</a:t>
            </a:fld>
            <a:endParaRPr lang="en-US" sz="1200">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hape 21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0354" name="Shape 217"/>
          <p:cNvSpPr>
            <a:spLocks noGrp="1"/>
          </p:cNvSpPr>
          <p:nvPr>
            <p:ph type="body"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Παρουσιάστε ένα παράδειγμα προώθησης της διαχείρισης θυμού σε σχολικά περιβάλλοντα. Ζητήστε από τους συμμετέχοντες να παρέχουν περισσότερα παραδείγματα</a:t>
            </a:r>
            <a:r>
              <a:rPr lang="en-US">
                <a:latin typeface="Calibri" charset="0"/>
              </a:rPr>
              <a:t> (5’</a:t>
            </a:r>
            <a:r>
              <a:rPr lang="el-GR" altLang="ja-JP">
                <a:latin typeface="Calibri" charset="0"/>
              </a:rPr>
              <a:t>)</a:t>
            </a:r>
            <a:endParaRPr lang="el-GR">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02"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Παρουσιάστε τη θετική στάση ως μια δεξιότητα ζωής</a:t>
            </a:r>
            <a:r>
              <a:rPr lang="en-US">
                <a:latin typeface="Calibri" charset="0"/>
              </a:rPr>
              <a:t>. </a:t>
            </a:r>
            <a:r>
              <a:rPr lang="el-GR">
                <a:latin typeface="Calibri" charset="0"/>
              </a:rPr>
              <a:t>Συζητήστε παραδείγματα για το πώς οι δεξιότητες θετικής στάσης είναι χρήσιμες στην καθημερινότητα και πώς μεταφέρονται από το περιβάλλον του σχολείου στις καταστάσεις της καθημερινής ζωής</a:t>
            </a:r>
            <a:r>
              <a:rPr lang="en-US">
                <a:latin typeface="Calibri" charset="0"/>
              </a:rPr>
              <a:t> (</a:t>
            </a:r>
            <a:r>
              <a:rPr lang="el-GR">
                <a:latin typeface="Calibri" charset="0"/>
              </a:rPr>
              <a:t>4</a:t>
            </a:r>
            <a:r>
              <a:rPr lang="en-US">
                <a:latin typeface="Calibri" charset="0"/>
              </a:rPr>
              <a:t>’)</a:t>
            </a:r>
            <a:endParaRPr lang="el-GR">
              <a:latin typeface="Calibri" charset="0"/>
            </a:endParaRPr>
          </a:p>
          <a:p>
            <a:pPr eaLnBrk="1" hangingPunct="1">
              <a:spcBef>
                <a:spcPct val="0"/>
              </a:spcBef>
            </a:pPr>
            <a:endParaRPr lang="el-GR">
              <a:latin typeface="Calibri" charset="0"/>
            </a:endParaRPr>
          </a:p>
        </p:txBody>
      </p:sp>
      <p:sp>
        <p:nvSpPr>
          <p:cNvPr id="102403"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E05D0A-92C4-1945-89FD-064352992B62}" type="slidenum">
              <a:rPr lang="el-GR" sz="1200">
                <a:latin typeface="Calibri" charset="0"/>
              </a:rPr>
              <a:pPr eaLnBrk="1" hangingPunct="1"/>
              <a:t>42</a:t>
            </a:fld>
            <a:endParaRPr lang="el-GR" sz="1200">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4450"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Παρουσιάστε ένα παράδειγμα ανάπτυξης της θετικής στάσης σε σχολικά περιβάλλοντα. Ζητήστε από τους συμμετέχοντες να παρέχουν περισσότερα παραδείγματα</a:t>
            </a:r>
            <a:r>
              <a:rPr lang="en-US">
                <a:latin typeface="Calibri" charset="0"/>
              </a:rPr>
              <a:t> (5’</a:t>
            </a:r>
            <a:r>
              <a:rPr lang="el-GR" altLang="ja-JP">
                <a:latin typeface="Calibri" charset="0"/>
              </a:rPr>
              <a:t>)</a:t>
            </a:r>
          </a:p>
          <a:p>
            <a:pPr eaLnBrk="1" hangingPunct="1">
              <a:spcBef>
                <a:spcPct val="0"/>
              </a:spcBef>
            </a:pPr>
            <a:endParaRPr lang="el-GR">
              <a:latin typeface="Calibri" charset="0"/>
            </a:endParaRPr>
          </a:p>
        </p:txBody>
      </p:sp>
      <p:sp>
        <p:nvSpPr>
          <p:cNvPr id="104451"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F9AF7A3-AF2A-5945-92E1-186460387D01}" type="slidenum">
              <a:rPr lang="el-GR" sz="1200">
                <a:latin typeface="Calibri" charset="0"/>
              </a:rPr>
              <a:pPr eaLnBrk="1" hangingPunct="1"/>
              <a:t>43</a:t>
            </a:fld>
            <a:endParaRPr lang="el-GR" sz="1200">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6498"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Παρουσιάστε άλλες δεξιότητες ζωής και ζητήστε από τους συμμετέχοντες να παρουσιάσουν παραδείγματα από εφαρμοσμένες δραστηριότητες </a:t>
            </a:r>
            <a:r>
              <a:rPr lang="en-US">
                <a:latin typeface="Calibri" charset="0"/>
              </a:rPr>
              <a:t>(</a:t>
            </a:r>
            <a:r>
              <a:rPr lang="el-GR">
                <a:latin typeface="Calibri" charset="0"/>
              </a:rPr>
              <a:t>8</a:t>
            </a:r>
            <a:r>
              <a:rPr lang="en-US">
                <a:latin typeface="Calibri" charset="0"/>
              </a:rPr>
              <a:t>’) </a:t>
            </a:r>
            <a:endParaRPr lang="el-GR">
              <a:latin typeface="Calibri" charset="0"/>
            </a:endParaRPr>
          </a:p>
        </p:txBody>
      </p:sp>
      <p:sp>
        <p:nvSpPr>
          <p:cNvPr id="106499"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AD2D09-92DB-F445-A756-C5CC7FD0806E}" type="slidenum">
              <a:rPr lang="el-GR" sz="1200">
                <a:latin typeface="Calibri" charset="0"/>
              </a:rPr>
              <a:pPr eaLnBrk="1" hangingPunct="1"/>
              <a:t>44</a:t>
            </a:fld>
            <a:endParaRPr lang="el-GR" sz="1200">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6"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Συνοψίστε το υλικό που συζητήθηκε σε αυτή τη συνεδρία</a:t>
            </a:r>
            <a:r>
              <a:rPr lang="en-US">
                <a:latin typeface="Calibri" charset="0"/>
              </a:rPr>
              <a:t>. </a:t>
            </a:r>
            <a:r>
              <a:rPr lang="el-GR">
                <a:latin typeface="Calibri" charset="0"/>
              </a:rPr>
              <a:t>Τονίστε ότι η επιλογή της συμπεριφοράς που χρειάζεται να αλλάξει, θα καθορίσει τις δεξιότητες ζωής που θα εξασκηθούν και ότι αυτό θα οδηγήσει σε αύξηση της πιθανότητας για αλλαγή συμπεριφοράς </a:t>
            </a:r>
            <a:r>
              <a:rPr lang="en-US">
                <a:latin typeface="Calibri" charset="0"/>
              </a:rPr>
              <a:t>(2’)</a:t>
            </a:r>
            <a:endParaRPr lang="el-GR">
              <a:latin typeface="Calibri" charset="0"/>
            </a:endParaRPr>
          </a:p>
        </p:txBody>
      </p:sp>
      <p:sp>
        <p:nvSpPr>
          <p:cNvPr id="108547"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9CF37A-7AE4-BE4F-8343-3C80565A4EC1}" type="slidenum">
              <a:rPr lang="el-GR" sz="1200">
                <a:latin typeface="Calibri" charset="0"/>
              </a:rPr>
              <a:pPr eaLnBrk="1" hangingPunct="1"/>
              <a:t>45</a:t>
            </a:fld>
            <a:endParaRPr lang="el-GR" sz="1200">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0594"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Σύντομη εισαγωγή στη συνεδρία</a:t>
            </a:r>
            <a:r>
              <a:rPr lang="en-US">
                <a:latin typeface="Calibri" charset="0"/>
              </a:rPr>
              <a:t> 3 (2’)</a:t>
            </a:r>
            <a:endParaRPr lang="el-GR">
              <a:latin typeface="Calibri" charset="0"/>
            </a:endParaRPr>
          </a:p>
          <a:p>
            <a:pPr eaLnBrk="1" hangingPunct="1">
              <a:spcBef>
                <a:spcPct val="0"/>
              </a:spcBef>
            </a:pPr>
            <a:endParaRPr lang="el-GR">
              <a:latin typeface="Calibri" charset="0"/>
            </a:endParaRPr>
          </a:p>
        </p:txBody>
      </p:sp>
      <p:sp>
        <p:nvSpPr>
          <p:cNvPr id="110595"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80EA54-2E88-0245-B8C3-2E17A66180B6}" type="slidenum">
              <a:rPr lang="el-GR" sz="1200">
                <a:latin typeface="Calibri" charset="0"/>
              </a:rPr>
              <a:pPr eaLnBrk="1" hangingPunct="1"/>
              <a:t>46</a:t>
            </a:fld>
            <a:endParaRPr lang="el-GR" sz="1200">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4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Παρουσιάστε τους στόχους της συνεδρίας</a:t>
            </a:r>
            <a:r>
              <a:rPr lang="en-US">
                <a:latin typeface="Calibri" charset="0"/>
              </a:rPr>
              <a:t>. </a:t>
            </a:r>
            <a:r>
              <a:rPr lang="el-GR">
                <a:latin typeface="Calibri" charset="0"/>
              </a:rPr>
              <a:t>Τονίστε τη σημασία τους για τη διδασκαλία</a:t>
            </a:r>
            <a:r>
              <a:rPr lang="en-US">
                <a:latin typeface="Calibri" charset="0"/>
              </a:rPr>
              <a:t> (3’)</a:t>
            </a:r>
          </a:p>
        </p:txBody>
      </p:sp>
      <p:sp>
        <p:nvSpPr>
          <p:cNvPr id="11264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F9C5E4-C225-204C-819E-08B276589F1F}" type="slidenum">
              <a:rPr lang="en-US" sz="1200">
                <a:latin typeface="Calibri" charset="0"/>
              </a:rPr>
              <a:pPr eaLnBrk="1" hangingPunct="1"/>
              <a:t>47</a:t>
            </a:fld>
            <a:endParaRPr lang="en-US" sz="1200">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4690"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l-GR">
                <a:latin typeface="Calibri" charset="0"/>
              </a:rPr>
              <a:t>Ενημερώστε τους συμμετέχοντες ότι η επόμενη συνεδρία θα περιλαμβάνει πληροφορίες σχετικά με τις στρατηγικές που μπορούν να χρησιμοποιηθούν για να αλλάξουν τη συμπεριφορά εντός των μαθημάτων του σχολείου. Συζητήστε τη σημασία των προσεγγίσεων όλου του σχολείου για την αλλαγή συμπεριφοράς</a:t>
            </a:r>
            <a:r>
              <a:rPr lang="en-US">
                <a:latin typeface="Calibri" charset="0"/>
              </a:rPr>
              <a:t> (3’)</a:t>
            </a:r>
            <a:endParaRPr lang="el-GR">
              <a:latin typeface="Calibri" charset="0"/>
            </a:endParaRPr>
          </a:p>
        </p:txBody>
      </p:sp>
      <p:sp>
        <p:nvSpPr>
          <p:cNvPr id="114691"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46DE81-89DB-0749-9852-9EB0004DA009}" type="slidenum">
              <a:rPr lang="el-GR" sz="1200">
                <a:latin typeface="Calibri" charset="0"/>
              </a:rPr>
              <a:pPr eaLnBrk="1" hangingPunct="1"/>
              <a:t>48</a:t>
            </a:fld>
            <a:endParaRPr lang="el-GR" sz="1200">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6738"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l-GR">
                <a:latin typeface="Calibri" charset="0"/>
              </a:rPr>
              <a:t>Παρουσιάστε την έννοια του ενεργού διαλείμματος</a:t>
            </a:r>
            <a:r>
              <a:rPr lang="en-US">
                <a:latin typeface="Calibri" charset="0"/>
              </a:rPr>
              <a:t>. </a:t>
            </a:r>
            <a:r>
              <a:rPr lang="el-GR">
                <a:latin typeface="Calibri" charset="0"/>
              </a:rPr>
              <a:t>Συζητήστε αν τα ενεργά διαλείμματα μπορούν να κάνουν το μάθημα πιο ενδιαφέρον και ευχάριστο και να προάγουν την ευημερία των μαθητών</a:t>
            </a:r>
            <a:r>
              <a:rPr lang="en-US">
                <a:latin typeface="Calibri" charset="0"/>
              </a:rPr>
              <a:t> (10’)</a:t>
            </a:r>
            <a:endParaRPr lang="el-GR">
              <a:latin typeface="Calibri" charset="0"/>
            </a:endParaRPr>
          </a:p>
        </p:txBody>
      </p:sp>
      <p:sp>
        <p:nvSpPr>
          <p:cNvPr id="116739"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8D045D-0245-E84F-8C26-E81D1F7C0C9B}" type="slidenum">
              <a:rPr lang="el-GR" sz="1200">
                <a:latin typeface="Calibri" charset="0"/>
              </a:rPr>
              <a:pPr eaLnBrk="1" hangingPunct="1"/>
              <a:t>49</a:t>
            </a:fld>
            <a:endParaRPr lang="el-GR" sz="1200">
              <a:latin typeface="Calibri"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8786"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l-GR">
                <a:latin typeface="Calibri" charset="0"/>
              </a:rPr>
              <a:t>Συστήστε το Εκτελώ</a:t>
            </a:r>
            <a:r>
              <a:rPr lang="en-US">
                <a:latin typeface="Calibri" charset="0"/>
              </a:rPr>
              <a:t> 10!  </a:t>
            </a:r>
            <a:r>
              <a:rPr lang="el-GR">
                <a:latin typeface="Calibri" charset="0"/>
              </a:rPr>
              <a:t>Παρουσιάστε τις βασικές αρχές αυτής της προσέγγισης και τι μπορεί να επιτευχθεί από την εφαρμογή της</a:t>
            </a:r>
            <a:r>
              <a:rPr lang="en-US">
                <a:latin typeface="Calibri" charset="0"/>
              </a:rPr>
              <a:t> (10’)</a:t>
            </a:r>
            <a:endParaRPr lang="el-GR">
              <a:latin typeface="Calibri" charset="0"/>
            </a:endParaRPr>
          </a:p>
        </p:txBody>
      </p:sp>
      <p:sp>
        <p:nvSpPr>
          <p:cNvPr id="118787"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D10DD1-1B80-2B4E-9F3D-1A2A2B9C35C3}" type="slidenum">
              <a:rPr lang="el-GR" sz="1200">
                <a:latin typeface="Calibri" charset="0"/>
              </a:rPr>
              <a:pPr eaLnBrk="1" hangingPunct="1"/>
              <a:t>50</a:t>
            </a:fld>
            <a:endParaRPr lang="el-GR"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Παρουσιάστε το φόρτο εργασίας του σχεδίου μαθήματος</a:t>
            </a:r>
            <a:r>
              <a:rPr lang="en-US">
                <a:latin typeface="Calibri" charset="0"/>
              </a:rPr>
              <a:t> </a:t>
            </a:r>
            <a:r>
              <a:rPr lang="el-GR">
                <a:latin typeface="Calibri" charset="0"/>
              </a:rPr>
              <a:t>και τις υποχρεώσεις των συμμετεχόντων</a:t>
            </a:r>
            <a:r>
              <a:rPr lang="en-US">
                <a:latin typeface="Calibri" charset="0"/>
              </a:rPr>
              <a:t> (2’)</a:t>
            </a:r>
          </a:p>
        </p:txBody>
      </p:sp>
      <p:sp>
        <p:nvSpPr>
          <p:cNvPr id="276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FA84D9-A4F3-0A44-A593-C248EF16DDF6}" type="slidenum">
              <a:rPr lang="en-US" sz="1200">
                <a:latin typeface="Calibri" charset="0"/>
              </a:rPr>
              <a:pPr eaLnBrk="1" hangingPunct="1"/>
              <a:t>5</a:t>
            </a:fld>
            <a:endParaRPr lang="en-US" sz="1200">
              <a:latin typeface="Calibri"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0834"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l-GR">
                <a:latin typeface="Calibri" charset="0"/>
              </a:rPr>
              <a:t>Περιγράψτε τις κύριες εκπαιδευτικές δραστηριότητες χρησιμοποιώντας το ΕΚΤΕΛΩ 10</a:t>
            </a:r>
            <a:r>
              <a:rPr lang="en-US">
                <a:latin typeface="Calibri" charset="0"/>
              </a:rPr>
              <a:t>!. </a:t>
            </a:r>
            <a:r>
              <a:rPr lang="el-GR">
                <a:latin typeface="Calibri" charset="0"/>
              </a:rPr>
              <a:t>Παρέχετε παραδείγματα σε διαφορετικά μαθήματα του σχολείου</a:t>
            </a:r>
            <a:r>
              <a:rPr lang="en-US">
                <a:latin typeface="Calibri" charset="0"/>
              </a:rPr>
              <a:t> (15’)</a:t>
            </a:r>
            <a:endParaRPr lang="el-GR">
              <a:latin typeface="Calibri" charset="0"/>
            </a:endParaRPr>
          </a:p>
        </p:txBody>
      </p:sp>
      <p:sp>
        <p:nvSpPr>
          <p:cNvPr id="120835"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BE14AA-EADB-5C43-B8E3-EC655641A04E}" type="slidenum">
              <a:rPr lang="el-GR" sz="1200">
                <a:latin typeface="Calibri" charset="0"/>
              </a:rPr>
              <a:pPr eaLnBrk="1" hangingPunct="1"/>
              <a:t>51</a:t>
            </a:fld>
            <a:endParaRPr lang="el-GR" sz="1200">
              <a:latin typeface="Calibri"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882"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l-GR">
                <a:latin typeface="Calibri" charset="0"/>
              </a:rPr>
              <a:t>Ενημερώστε τους συμμετέχοντες ότι η επόμενη συνεδρία θα περιλαμβάνει πληροφορίες σχετικά με τις στρατηγικές που μπορούν να χρησιμοποιηθούν στον καθορισμό στόχων στο μάθημα φυσικής αγωγής. Συζητήστε τις επιπτώσεις σε άλλα σχολικά μαθήματα </a:t>
            </a:r>
            <a:r>
              <a:rPr lang="en-US">
                <a:latin typeface="Calibri" charset="0"/>
              </a:rPr>
              <a:t>(</a:t>
            </a:r>
            <a:r>
              <a:rPr lang="el-GR">
                <a:latin typeface="Calibri" charset="0"/>
              </a:rPr>
              <a:t>2</a:t>
            </a:r>
            <a:r>
              <a:rPr lang="en-US">
                <a:latin typeface="Calibri" charset="0"/>
              </a:rPr>
              <a:t>’)</a:t>
            </a:r>
            <a:endParaRPr lang="el-GR">
              <a:latin typeface="Calibri" charset="0"/>
            </a:endParaRPr>
          </a:p>
          <a:p>
            <a:pPr eaLnBrk="1" hangingPunct="1"/>
            <a:endParaRPr lang="el-GR">
              <a:latin typeface="Calibri" charset="0"/>
            </a:endParaRPr>
          </a:p>
        </p:txBody>
      </p:sp>
      <p:sp>
        <p:nvSpPr>
          <p:cNvPr id="122883"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F12C17-F382-9547-ADFD-AC0EA9ED66AF}" type="slidenum">
              <a:rPr lang="el-GR" sz="1200">
                <a:latin typeface="Calibri" charset="0"/>
              </a:rPr>
              <a:pPr eaLnBrk="1" hangingPunct="1"/>
              <a:t>52</a:t>
            </a:fld>
            <a:endParaRPr lang="el-GR" sz="1200">
              <a:latin typeface="Calibri"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4930"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l-GR">
                <a:latin typeface="Calibri" charset="0"/>
              </a:rPr>
              <a:t>Περιγράψτε τις πτυχές του αποτελεσματικού καθορισμού στόχων. Συζητήστε τις επιπτώσεις σε άλλα σχολικά μαθήματα και στην καθημερινή ζωή</a:t>
            </a:r>
            <a:r>
              <a:rPr lang="en-US">
                <a:latin typeface="Calibri" charset="0"/>
              </a:rPr>
              <a:t> (10’)</a:t>
            </a:r>
            <a:endParaRPr lang="el-GR">
              <a:latin typeface="Calibri" charset="0"/>
            </a:endParaRPr>
          </a:p>
        </p:txBody>
      </p:sp>
      <p:sp>
        <p:nvSpPr>
          <p:cNvPr id="124931"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A74E14-0167-0142-87E8-CB6C44C08D9D}" type="slidenum">
              <a:rPr lang="el-GR" sz="1200">
                <a:latin typeface="Calibri" charset="0"/>
              </a:rPr>
              <a:pPr eaLnBrk="1" hangingPunct="1"/>
              <a:t>53</a:t>
            </a:fld>
            <a:endParaRPr lang="el-GR" sz="1200">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6978"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l-GR">
                <a:latin typeface="Calibri" charset="0"/>
              </a:rPr>
              <a:t>Περιγράψτε πώς ο καθορισμός στόχων μπορεί να εφαρμοστεί στη φυσική αγωγή και στα άλλα σχολικά μαθήματα</a:t>
            </a:r>
            <a:r>
              <a:rPr lang="en-US">
                <a:latin typeface="Calibri" charset="0"/>
              </a:rPr>
              <a:t> (10’)</a:t>
            </a:r>
            <a:endParaRPr lang="el-GR">
              <a:latin typeface="Calibri" charset="0"/>
            </a:endParaRPr>
          </a:p>
        </p:txBody>
      </p:sp>
      <p:sp>
        <p:nvSpPr>
          <p:cNvPr id="126979"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5A3FE5-157D-E745-9746-1DA4CEC092AC}" type="slidenum">
              <a:rPr lang="el-GR" sz="1200">
                <a:latin typeface="Calibri" charset="0"/>
              </a:rPr>
              <a:pPr eaLnBrk="1" hangingPunct="1"/>
              <a:t>54</a:t>
            </a:fld>
            <a:endParaRPr lang="el-GR" sz="1200">
              <a:latin typeface="Calibri"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9026"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l-GR">
                <a:latin typeface="Calibri" charset="0"/>
              </a:rPr>
              <a:t>Παρουσιάστε ένα παράδειγμα των στόχων</a:t>
            </a:r>
            <a:r>
              <a:rPr lang="en-US">
                <a:latin typeface="Calibri" charset="0"/>
              </a:rPr>
              <a:t> SMART </a:t>
            </a:r>
            <a:r>
              <a:rPr lang="el-GR">
                <a:latin typeface="Calibri" charset="0"/>
              </a:rPr>
              <a:t>και συζητήστε τη διαδικασία καθορισμού στόχων</a:t>
            </a:r>
            <a:r>
              <a:rPr lang="en-US">
                <a:latin typeface="Calibri" charset="0"/>
              </a:rPr>
              <a:t>. </a:t>
            </a:r>
            <a:r>
              <a:rPr lang="el-GR">
                <a:latin typeface="Calibri" charset="0"/>
              </a:rPr>
              <a:t>Ζητήστε από τους συμμετέχοντες να χρησιμοποιήσουν το </a:t>
            </a:r>
            <a:r>
              <a:rPr lang="en-US">
                <a:latin typeface="Calibri" charset="0"/>
              </a:rPr>
              <a:t>SMART </a:t>
            </a:r>
            <a:r>
              <a:rPr lang="el-GR">
                <a:latin typeface="Calibri" charset="0"/>
              </a:rPr>
              <a:t>προκειμένου να καθορίσουν έναν προσωπικό στόχο.</a:t>
            </a:r>
            <a:r>
              <a:rPr lang="en-US">
                <a:latin typeface="Calibri" charset="0"/>
              </a:rPr>
              <a:t> </a:t>
            </a:r>
            <a:r>
              <a:rPr lang="el-GR">
                <a:latin typeface="Calibri" charset="0"/>
              </a:rPr>
              <a:t>Συζητήστε για τον καθορισμό στόχων</a:t>
            </a:r>
            <a:r>
              <a:rPr lang="en-US">
                <a:latin typeface="Calibri" charset="0"/>
              </a:rPr>
              <a:t>. </a:t>
            </a:r>
            <a:r>
              <a:rPr lang="el-GR">
                <a:latin typeface="Calibri" charset="0"/>
              </a:rPr>
              <a:t>Ζητήστε από τους συμμετέχοντες να χρησιμοποιήσουν το </a:t>
            </a:r>
            <a:r>
              <a:rPr lang="en-US">
                <a:latin typeface="Calibri" charset="0"/>
              </a:rPr>
              <a:t>SMART </a:t>
            </a:r>
            <a:r>
              <a:rPr lang="el-GR">
                <a:latin typeface="Calibri" charset="0"/>
              </a:rPr>
              <a:t>προκειμένου να καθορίσουν έναν διδακτικό στόχο.</a:t>
            </a:r>
            <a:r>
              <a:rPr lang="en-US">
                <a:latin typeface="Calibri" charset="0"/>
              </a:rPr>
              <a:t> </a:t>
            </a:r>
            <a:r>
              <a:rPr lang="el-GR">
                <a:latin typeface="Calibri" charset="0"/>
              </a:rPr>
              <a:t>Συζητήστε για τον καθορισμό στόχων</a:t>
            </a:r>
            <a:r>
              <a:rPr lang="en-US">
                <a:latin typeface="Calibri" charset="0"/>
              </a:rPr>
              <a:t> (15’)</a:t>
            </a:r>
            <a:endParaRPr lang="el-GR">
              <a:latin typeface="Calibri" charset="0"/>
            </a:endParaRPr>
          </a:p>
        </p:txBody>
      </p:sp>
      <p:sp>
        <p:nvSpPr>
          <p:cNvPr id="129027"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A30C39-3330-E34B-A6A6-DD7A3A11F7EC}" type="slidenum">
              <a:rPr lang="el-GR" sz="1200">
                <a:latin typeface="Calibri" charset="0"/>
              </a:rPr>
              <a:pPr eaLnBrk="1" hangingPunct="1"/>
              <a:t>55</a:t>
            </a:fld>
            <a:endParaRPr lang="el-GR" sz="1200">
              <a:latin typeface="Calibri"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10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Περιγράψτε ένα ημερήσιο πλάνο που να εμπλέκει τον καθορισμό στόχου</a:t>
            </a:r>
            <a:r>
              <a:rPr lang="en-US">
                <a:latin typeface="Calibri" charset="0"/>
              </a:rPr>
              <a:t>. </a:t>
            </a:r>
            <a:r>
              <a:rPr lang="el-GR">
                <a:latin typeface="Calibri" charset="0"/>
              </a:rPr>
              <a:t>Παρέχετε παραδείγματα χρήσης του καθορισμού στόχων σε διαφορετικές δεξιότητες</a:t>
            </a:r>
            <a:r>
              <a:rPr lang="en-US">
                <a:latin typeface="Calibri" charset="0"/>
              </a:rPr>
              <a:t> (10’)</a:t>
            </a:r>
          </a:p>
        </p:txBody>
      </p:sp>
      <p:sp>
        <p:nvSpPr>
          <p:cNvPr id="1310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8DF6B5-987A-1F45-A327-7DADABF37694}" type="slidenum">
              <a:rPr lang="en-US" sz="1200">
                <a:latin typeface="Calibri" charset="0"/>
              </a:rPr>
              <a:pPr eaLnBrk="1" hangingPunct="1"/>
              <a:t>56</a:t>
            </a:fld>
            <a:endParaRPr lang="en-US" sz="1200">
              <a:latin typeface="Calibri"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3122"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l-GR">
                <a:latin typeface="Calibri" charset="0"/>
              </a:rPr>
              <a:t>Σύντομη εισαγωγή στη Συνεδρία 4</a:t>
            </a:r>
            <a:r>
              <a:rPr lang="en-US">
                <a:latin typeface="Calibri" charset="0"/>
              </a:rPr>
              <a:t> (2’)</a:t>
            </a:r>
            <a:endParaRPr lang="el-GR">
              <a:latin typeface="Calibri" charset="0"/>
            </a:endParaRPr>
          </a:p>
          <a:p>
            <a:pPr eaLnBrk="1" hangingPunct="1"/>
            <a:endParaRPr lang="el-GR">
              <a:latin typeface="Calibri" charset="0"/>
            </a:endParaRPr>
          </a:p>
        </p:txBody>
      </p:sp>
      <p:sp>
        <p:nvSpPr>
          <p:cNvPr id="133123"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8D6B9A-1103-2F4B-8EE9-59B9809C2611}" type="slidenum">
              <a:rPr lang="el-GR" sz="1200">
                <a:latin typeface="Calibri" charset="0"/>
              </a:rPr>
              <a:pPr eaLnBrk="1" hangingPunct="1"/>
              <a:t>57</a:t>
            </a:fld>
            <a:endParaRPr lang="el-GR" sz="1200">
              <a:latin typeface="Calibri"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51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Παρουσιάστε του στόχους της συνεδρίας</a:t>
            </a:r>
            <a:r>
              <a:rPr lang="en-US">
                <a:latin typeface="Calibri" charset="0"/>
              </a:rPr>
              <a:t>. </a:t>
            </a:r>
            <a:r>
              <a:rPr lang="el-GR">
                <a:latin typeface="Calibri" charset="0"/>
              </a:rPr>
              <a:t>Τονίστε τη σημασία αυτών των στόχων για τη διδασκαλία</a:t>
            </a:r>
            <a:r>
              <a:rPr lang="en-US">
                <a:latin typeface="Calibri" charset="0"/>
              </a:rPr>
              <a:t> (</a:t>
            </a:r>
            <a:r>
              <a:rPr lang="el-GR">
                <a:latin typeface="Calibri" charset="0"/>
              </a:rPr>
              <a:t>2</a:t>
            </a:r>
            <a:r>
              <a:rPr lang="en-US">
                <a:latin typeface="Calibri" charset="0"/>
              </a:rPr>
              <a:t>’)</a:t>
            </a:r>
          </a:p>
        </p:txBody>
      </p:sp>
      <p:sp>
        <p:nvSpPr>
          <p:cNvPr id="13517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137B58-2782-F94A-AEAF-FD941D6073E7}" type="slidenum">
              <a:rPr lang="en-US" sz="1200">
                <a:latin typeface="Calibri" charset="0"/>
              </a:rPr>
              <a:pPr eaLnBrk="1" hangingPunct="1"/>
              <a:t>58</a:t>
            </a:fld>
            <a:endParaRPr lang="en-US" sz="1200">
              <a:latin typeface="Calibri"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7218"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l-GR">
                <a:latin typeface="Calibri" charset="0"/>
              </a:rPr>
              <a:t>Παρέχετε τον ορισμό της μικροδιδασκαλίας και εξηγήστε τη διαδικασία</a:t>
            </a:r>
            <a:r>
              <a:rPr lang="en-US">
                <a:latin typeface="Calibri" charset="0"/>
              </a:rPr>
              <a:t> (</a:t>
            </a:r>
            <a:r>
              <a:rPr lang="el-GR">
                <a:latin typeface="Calibri" charset="0"/>
              </a:rPr>
              <a:t>6</a:t>
            </a:r>
            <a:r>
              <a:rPr lang="en-US">
                <a:latin typeface="Calibri" charset="0"/>
              </a:rPr>
              <a:t>’)</a:t>
            </a:r>
            <a:endParaRPr lang="el-GR">
              <a:latin typeface="Calibri" charset="0"/>
            </a:endParaRPr>
          </a:p>
        </p:txBody>
      </p:sp>
      <p:sp>
        <p:nvSpPr>
          <p:cNvPr id="137219"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399FA5D-0D79-F64B-94EA-7CF354EA8B74}" type="slidenum">
              <a:rPr lang="el-GR" sz="1200">
                <a:latin typeface="Calibri" charset="0"/>
              </a:rPr>
              <a:pPr eaLnBrk="1" hangingPunct="1"/>
              <a:t>59</a:t>
            </a:fld>
            <a:endParaRPr lang="el-GR" sz="1200">
              <a:latin typeface="Calibri"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9266"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l-GR">
                <a:latin typeface="Calibri" charset="0"/>
              </a:rPr>
              <a:t>Τρέξτε τη συνεδρία μικροδιδασκαλίας</a:t>
            </a:r>
            <a:r>
              <a:rPr lang="en-US">
                <a:latin typeface="Calibri" charset="0"/>
              </a:rPr>
              <a:t> (80’)</a:t>
            </a:r>
            <a:endParaRPr lang="el-GR">
              <a:latin typeface="Calibri" charset="0"/>
            </a:endParaRPr>
          </a:p>
        </p:txBody>
      </p:sp>
      <p:sp>
        <p:nvSpPr>
          <p:cNvPr id="139267"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ECD5971-C1BB-7046-A941-AECF8A446BB7}" type="slidenum">
              <a:rPr lang="el-GR" sz="1200">
                <a:latin typeface="Calibri" charset="0"/>
              </a:rPr>
              <a:pPr eaLnBrk="1" hangingPunct="1"/>
              <a:t>60</a:t>
            </a:fld>
            <a:endParaRPr lang="el-GR"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r>
              <a:rPr lang="el-GR">
                <a:latin typeface="Calibri" charset="0"/>
              </a:rPr>
              <a:t>Παρουσιάστε τα βασικά ερωτήματα που θα απαντηθούν σ</a:t>
            </a:r>
            <a:r>
              <a:rPr lang="ja-JP" altLang="el-GR">
                <a:latin typeface="Calibri" charset="0"/>
              </a:rPr>
              <a:t>’</a:t>
            </a:r>
            <a:r>
              <a:rPr lang="el-GR" altLang="ja-JP">
                <a:latin typeface="Calibri" charset="0"/>
              </a:rPr>
              <a:t> αυτό το σχέδιο μαθήματος</a:t>
            </a:r>
            <a:r>
              <a:rPr lang="en-US" altLang="ja-JP">
                <a:latin typeface="Calibri" charset="0"/>
              </a:rPr>
              <a:t> (2</a:t>
            </a:r>
            <a:r>
              <a:rPr lang="en-US">
                <a:latin typeface="Calibri" charset="0"/>
              </a:rPr>
              <a:t>’</a:t>
            </a:r>
            <a:r>
              <a:rPr lang="en-US" altLang="ja-JP">
                <a:latin typeface="Calibri" charset="0"/>
              </a:rPr>
              <a:t>)</a:t>
            </a:r>
            <a:endParaRPr lang="en-US">
              <a:latin typeface="Calibri" charset="0"/>
            </a:endParaRPr>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E35DC50-50A6-494C-9E3E-8582030C861A}" type="slidenum">
              <a:rPr lang="en-US" sz="1200">
                <a:latin typeface="Calibri" charset="0"/>
              </a:rPr>
              <a:pPr eaLnBrk="1" hangingPunct="1"/>
              <a:t>6</a:t>
            </a:fld>
            <a:endParaRPr lang="en-US"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1746"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l-GR">
                <a:latin typeface="Calibri" charset="0"/>
              </a:rPr>
              <a:t>Σύντομη εισαγωγή στη Συνεδρία 1</a:t>
            </a:r>
            <a:r>
              <a:rPr lang="en-US">
                <a:latin typeface="Calibri" charset="0"/>
              </a:rPr>
              <a:t> (2’)</a:t>
            </a:r>
            <a:endParaRPr lang="el-GR">
              <a:latin typeface="Calibri" charset="0"/>
            </a:endParaRPr>
          </a:p>
          <a:p>
            <a:pPr eaLnBrk="1" hangingPunct="1">
              <a:spcBef>
                <a:spcPct val="0"/>
              </a:spcBef>
            </a:pPr>
            <a:endParaRPr lang="el-GR">
              <a:latin typeface="Calibri" charset="0"/>
            </a:endParaRPr>
          </a:p>
        </p:txBody>
      </p:sp>
      <p:sp>
        <p:nvSpPr>
          <p:cNvPr id="31747"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E51B4D-3B99-FB45-9577-5DCA1359CE8D}" type="slidenum">
              <a:rPr lang="el-GR" sz="1200">
                <a:latin typeface="Calibri" charset="0"/>
              </a:rPr>
              <a:pPr eaLnBrk="1" hangingPunct="1"/>
              <a:t>7</a:t>
            </a:fld>
            <a:endParaRPr lang="el-GR"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r>
              <a:rPr lang="el-GR">
                <a:latin typeface="Calibri" charset="0"/>
              </a:rPr>
              <a:t>Παρουσιάστε τους στόχους της συνεδρίας</a:t>
            </a:r>
            <a:r>
              <a:rPr lang="en-US">
                <a:latin typeface="Calibri" charset="0"/>
              </a:rPr>
              <a:t>. </a:t>
            </a:r>
            <a:r>
              <a:rPr lang="el-GR">
                <a:latin typeface="Calibri" charset="0"/>
              </a:rPr>
              <a:t>Ρωτήστε αν υπάρχει άλλος σημαντικός στόχος προς συζήτηση</a:t>
            </a:r>
            <a:r>
              <a:rPr lang="en-US">
                <a:latin typeface="Calibri" charset="0"/>
              </a:rPr>
              <a:t> (</a:t>
            </a:r>
            <a:r>
              <a:rPr lang="el-GR">
                <a:latin typeface="Calibri" charset="0"/>
              </a:rPr>
              <a:t>3</a:t>
            </a:r>
            <a:r>
              <a:rPr lang="en-US">
                <a:latin typeface="Calibri" charset="0"/>
              </a:rPr>
              <a:t>’) </a:t>
            </a:r>
          </a:p>
        </p:txBody>
      </p:sp>
      <p:sp>
        <p:nvSpPr>
          <p:cNvPr id="337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F48F99-3191-1946-BE3A-2985C933E0FF}" type="slidenum">
              <a:rPr lang="en-US" sz="1200">
                <a:latin typeface="Calibri" charset="0"/>
              </a:rPr>
              <a:pPr eaLnBrk="1" hangingPunct="1"/>
              <a:t>8</a:t>
            </a:fld>
            <a:endParaRPr lang="en-US"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5842" name="2 - Θέση σημειώσεων"/>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l-GR">
                <a:latin typeface="Calibri" charset="0"/>
              </a:rPr>
              <a:t>Παρουσιάστε το μοντέλο αγωγής υγείας</a:t>
            </a:r>
            <a:r>
              <a:rPr lang="en-US">
                <a:latin typeface="Calibri" charset="0"/>
              </a:rPr>
              <a:t>. </a:t>
            </a:r>
            <a:r>
              <a:rPr lang="el-GR">
                <a:latin typeface="Calibri" charset="0"/>
              </a:rPr>
              <a:t>Επικεντρωθείτε επικεντρώνονται στην ύπαρξη διαφορετικών επιπέδων και την αλληλεπίδρασή τους. Πιο συγκεκριμένα, περιγράψτε τα διαφορετικά επίπεδα της αγωγής υγείας και της προαγωγής της υγείας σε θέματα υγείας και προαγωγής της υγείας, προσδιορίστε τους καθοριστικούς παράγοντες της υγείας, καθώς και τις ενέργειες που απαιτούνται για τη βελτίωση των ικανοτήτων των μαθητών για την προαγωγή της υγείας. Καταλήξτε στο συμπέρασμα ότι ο κύριος στόχος του μοντέλου είναι η αλλαγή συμπεριφοράς, που εμφανίζεται στο κέντρο του μοντέλου</a:t>
            </a:r>
            <a:r>
              <a:rPr lang="en-US">
                <a:latin typeface="Calibri" charset="0"/>
              </a:rPr>
              <a:t> (10’)</a:t>
            </a:r>
            <a:endParaRPr lang="el-GR">
              <a:latin typeface="Calibri" charset="0"/>
            </a:endParaRPr>
          </a:p>
        </p:txBody>
      </p:sp>
      <p:sp>
        <p:nvSpPr>
          <p:cNvPr id="35843" name="3 - Θέση αριθμού διαφάνειας"/>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3FC429-E7A1-5E4A-907E-0E4FED2A7A0F}" type="slidenum">
              <a:rPr lang="el-GR" sz="1200">
                <a:latin typeface="Calibri" charset="0"/>
              </a:rPr>
              <a:pPr eaLnBrk="1" hangingPunct="1"/>
              <a:t>9</a:t>
            </a:fld>
            <a:endParaRPr lang="el-GR"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D77D5AF3-A550-1048-A2C8-08F5417A0CB4}" type="datetimeFigureOut">
              <a:rPr lang="el-GR"/>
              <a:pPr>
                <a:defRPr/>
              </a:pPr>
              <a:t>7/11/2016</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5B9A3902-B444-4745-9238-773A029F8601}" type="slidenum">
              <a:rPr lang="el-GR"/>
              <a:pPr>
                <a:defRPr/>
              </a:pPr>
              <a:t>‹#›</a:t>
            </a:fld>
            <a:endParaRPr lang="el-GR"/>
          </a:p>
        </p:txBody>
      </p:sp>
    </p:spTree>
    <p:extLst>
      <p:ext uri="{BB962C8B-B14F-4D97-AF65-F5344CB8AC3E}">
        <p14:creationId xmlns="" xmlns:p14="http://schemas.microsoft.com/office/powerpoint/2010/main" val="1926284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5397F55D-FDF3-894B-9699-9DFB72900628}" type="datetimeFigureOut">
              <a:rPr lang="el-GR"/>
              <a:pPr>
                <a:defRPr/>
              </a:pPr>
              <a:t>7/11/2016</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86227F49-E4B6-8348-8574-CB2A98BBFC94}" type="slidenum">
              <a:rPr lang="el-GR"/>
              <a:pPr>
                <a:defRPr/>
              </a:pPr>
              <a:t>‹#›</a:t>
            </a:fld>
            <a:endParaRPr lang="el-GR"/>
          </a:p>
        </p:txBody>
      </p:sp>
    </p:spTree>
    <p:extLst>
      <p:ext uri="{BB962C8B-B14F-4D97-AF65-F5344CB8AC3E}">
        <p14:creationId xmlns="" xmlns:p14="http://schemas.microsoft.com/office/powerpoint/2010/main" val="2768254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38364B0C-B14D-1040-AB37-42B64A21CA48}" type="datetimeFigureOut">
              <a:rPr lang="el-GR"/>
              <a:pPr>
                <a:defRPr/>
              </a:pPr>
              <a:t>7/11/2016</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2642C02F-939B-3F41-9553-C0E6D58C6D28}" type="slidenum">
              <a:rPr lang="el-GR"/>
              <a:pPr>
                <a:defRPr/>
              </a:pPr>
              <a:t>‹#›</a:t>
            </a:fld>
            <a:endParaRPr lang="el-GR"/>
          </a:p>
        </p:txBody>
      </p:sp>
    </p:spTree>
    <p:extLst>
      <p:ext uri="{BB962C8B-B14F-4D97-AF65-F5344CB8AC3E}">
        <p14:creationId xmlns="" xmlns:p14="http://schemas.microsoft.com/office/powerpoint/2010/main" val="1813275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Φωτογραφία - Οριζόντια">
    <p:spTree>
      <p:nvGrpSpPr>
        <p:cNvPr id="1" name=""/>
        <p:cNvGrpSpPr/>
        <p:nvPr/>
      </p:nvGrpSpPr>
      <p:grpSpPr>
        <a:xfrm>
          <a:off x="0" y="0"/>
          <a:ext cx="0" cy="0"/>
          <a:chOff x="0" y="0"/>
          <a:chExt cx="0" cy="0"/>
        </a:xfrm>
      </p:grpSpPr>
      <p:sp>
        <p:nvSpPr>
          <p:cNvPr id="20" name="Shape 20"/>
          <p:cNvSpPr>
            <a:spLocks noGrp="1"/>
          </p:cNvSpPr>
          <p:nvPr>
            <p:ph type="pic" idx="13"/>
          </p:nvPr>
        </p:nvSpPr>
        <p:spPr>
          <a:xfrm>
            <a:off x="919082" y="456435"/>
            <a:ext cx="7313415" cy="4117712"/>
          </a:xfrm>
          <a:prstGeom prst="rect">
            <a:avLst/>
          </a:prstGeom>
          <a:ln w="9525">
            <a:round/>
          </a:ln>
        </p:spPr>
        <p:txBody>
          <a:bodyPr lIns="64291" tIns="32145" rIns="64291" bIns="32145" rtlCol="0">
            <a:noAutofit/>
          </a:bodyPr>
          <a:lstStyle/>
          <a:p>
            <a:pPr lvl="0"/>
            <a:endParaRPr noProof="0">
              <a:sym typeface="Marker Felt"/>
            </a:endParaRPr>
          </a:p>
        </p:txBody>
      </p:sp>
      <p:sp>
        <p:nvSpPr>
          <p:cNvPr id="21" name="Shape 21"/>
          <p:cNvSpPr>
            <a:spLocks noGrp="1"/>
          </p:cNvSpPr>
          <p:nvPr>
            <p:ph type="title"/>
          </p:nvPr>
        </p:nvSpPr>
        <p:spPr>
          <a:xfrm>
            <a:off x="892969" y="4643438"/>
            <a:ext cx="7358063" cy="1160859"/>
          </a:xfrm>
          <a:prstGeom prst="rect">
            <a:avLst/>
          </a:prstGeom>
        </p:spPr>
        <p:txBody>
          <a:bodyPr anchor="b"/>
          <a:lstStyle>
            <a:lvl1pPr>
              <a:defRPr sz="6700"/>
            </a:lvl1pPr>
          </a:lstStyle>
          <a:p>
            <a:r>
              <a:t>Κείμενο τίτλου</a:t>
            </a:r>
          </a:p>
        </p:txBody>
      </p:sp>
      <p:sp>
        <p:nvSpPr>
          <p:cNvPr id="22" name="Shape 22"/>
          <p:cNvSpPr>
            <a:spLocks noGrp="1"/>
          </p:cNvSpPr>
          <p:nvPr>
            <p:ph type="body" sz="quarter" idx="1"/>
          </p:nvPr>
        </p:nvSpPr>
        <p:spPr>
          <a:xfrm>
            <a:off x="892969" y="5857875"/>
            <a:ext cx="7358063" cy="892969"/>
          </a:xfrm>
          <a:prstGeom prst="rect">
            <a:avLst/>
          </a:prstGeom>
        </p:spPr>
        <p:txBody>
          <a:bodyPr/>
          <a:lstStyle>
            <a:lvl1pPr marL="0" indent="0" algn="ctr">
              <a:spcBef>
                <a:spcPts val="0"/>
              </a:spcBef>
              <a:buSzTx/>
              <a:buNone/>
              <a:defRPr sz="2800"/>
            </a:lvl1pPr>
            <a:lvl2pPr marL="0" indent="160729" algn="ctr">
              <a:spcBef>
                <a:spcPts val="0"/>
              </a:spcBef>
              <a:buSzTx/>
              <a:buNone/>
              <a:defRPr sz="2800"/>
            </a:lvl2pPr>
            <a:lvl3pPr marL="0" indent="321457" algn="ctr">
              <a:spcBef>
                <a:spcPts val="0"/>
              </a:spcBef>
              <a:buSzTx/>
              <a:buNone/>
              <a:defRPr sz="2800"/>
            </a:lvl3pPr>
            <a:lvl4pPr marL="0" indent="482186" algn="ctr">
              <a:spcBef>
                <a:spcPts val="0"/>
              </a:spcBef>
              <a:buSzTx/>
              <a:buNone/>
              <a:defRPr sz="2800"/>
            </a:lvl4pPr>
            <a:lvl5pPr marL="0" indent="642915" algn="ctr">
              <a:spcBef>
                <a:spcPts val="0"/>
              </a:spcBef>
              <a:buSzTx/>
              <a:buNone/>
              <a:defRPr sz="2800"/>
            </a:lvl5pPr>
          </a:lstStyle>
          <a:p>
            <a:r>
              <a:t>Επίπεδο κύριου τμήματος ένα</a:t>
            </a:r>
          </a:p>
          <a:p>
            <a:pPr lvl="1"/>
            <a:r>
              <a:t>Επίπεδο κύριου τμήματος δύο</a:t>
            </a:r>
          </a:p>
          <a:p>
            <a:pPr lvl="2"/>
            <a:r>
              <a:t>Επίπεδο κύριου τμήματος τρία</a:t>
            </a:r>
          </a:p>
          <a:p>
            <a:pPr lvl="3"/>
            <a:r>
              <a:t>Επίπεδο κύριου τμήματος τέσσερα</a:t>
            </a:r>
          </a:p>
          <a:p>
            <a:pPr lvl="4"/>
            <a:r>
              <a:t>Επίπεδο κύριου τμήματος πέντε</a:t>
            </a:r>
          </a:p>
        </p:txBody>
      </p:sp>
      <p:sp>
        <p:nvSpPr>
          <p:cNvPr id="5" name="Shape 4"/>
          <p:cNvSpPr>
            <a:spLocks noGrp="1"/>
          </p:cNvSpPr>
          <p:nvPr>
            <p:ph type="sldNum" sz="quarter" idx="14"/>
          </p:nvPr>
        </p:nvSpPr>
        <p:spPr/>
        <p:txBody>
          <a:bodyPr/>
          <a:lstStyle>
            <a:lvl1pPr>
              <a:defRPr/>
            </a:lvl1pPr>
          </a:lstStyle>
          <a:p>
            <a:pPr>
              <a:defRPr/>
            </a:pPr>
            <a:fld id="{628E585E-71AE-9941-93BB-3827FEC01CBE}" type="slidenum">
              <a:rPr lang="el-GR"/>
              <a:pPr>
                <a:defRPr/>
              </a:pPr>
              <a:t>‹#›</a:t>
            </a:fld>
            <a:endParaRPr lang="el-GR"/>
          </a:p>
        </p:txBody>
      </p:sp>
    </p:spTree>
    <p:extLst>
      <p:ext uri="{BB962C8B-B14F-4D97-AF65-F5344CB8AC3E}">
        <p14:creationId xmlns="" xmlns:p14="http://schemas.microsoft.com/office/powerpoint/2010/main" val="337520854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Τίτλος - Κέντρο">
    <p:spTree>
      <p:nvGrpSpPr>
        <p:cNvPr id="1" name=""/>
        <p:cNvGrpSpPr/>
        <p:nvPr/>
      </p:nvGrpSpPr>
      <p:grpSpPr>
        <a:xfrm>
          <a:off x="0" y="0"/>
          <a:ext cx="0" cy="0"/>
          <a:chOff x="0" y="0"/>
          <a:chExt cx="0" cy="0"/>
        </a:xfrm>
      </p:grpSpPr>
      <p:sp>
        <p:nvSpPr>
          <p:cNvPr id="30" name="Shape 30"/>
          <p:cNvSpPr>
            <a:spLocks noGrp="1"/>
          </p:cNvSpPr>
          <p:nvPr>
            <p:ph type="title"/>
          </p:nvPr>
        </p:nvSpPr>
        <p:spPr>
          <a:xfrm>
            <a:off x="892969" y="2000250"/>
            <a:ext cx="7358063" cy="2857500"/>
          </a:xfrm>
          <a:prstGeom prst="rect">
            <a:avLst/>
          </a:prstGeom>
        </p:spPr>
        <p:txBody>
          <a:bodyPr/>
          <a:lstStyle>
            <a:lvl1pPr>
              <a:defRPr sz="6700"/>
            </a:lvl1pPr>
          </a:lstStyle>
          <a:p>
            <a:r>
              <a:t>Κείμενο τίτλου</a:t>
            </a:r>
          </a:p>
        </p:txBody>
      </p:sp>
      <p:sp>
        <p:nvSpPr>
          <p:cNvPr id="3" name="Shape 4"/>
          <p:cNvSpPr>
            <a:spLocks noGrp="1"/>
          </p:cNvSpPr>
          <p:nvPr>
            <p:ph type="sldNum" sz="quarter" idx="10"/>
          </p:nvPr>
        </p:nvSpPr>
        <p:spPr/>
        <p:txBody>
          <a:bodyPr/>
          <a:lstStyle>
            <a:lvl1pPr>
              <a:defRPr/>
            </a:lvl1pPr>
          </a:lstStyle>
          <a:p>
            <a:pPr>
              <a:defRPr/>
            </a:pPr>
            <a:fld id="{B4777E2F-D5B9-3B45-A5E6-9DD6A89783A4}" type="slidenum">
              <a:rPr lang="el-GR"/>
              <a:pPr>
                <a:defRPr/>
              </a:pPr>
              <a:t>‹#›</a:t>
            </a:fld>
            <a:endParaRPr lang="el-GR"/>
          </a:p>
        </p:txBody>
      </p:sp>
    </p:spTree>
    <p:extLst>
      <p:ext uri="{BB962C8B-B14F-4D97-AF65-F5344CB8AC3E}">
        <p14:creationId xmlns="" xmlns:p14="http://schemas.microsoft.com/office/powerpoint/2010/main" val="253619226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Τίτλος και κουκκίδες">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Κείμενο τίτλου</a:t>
            </a:r>
          </a:p>
        </p:txBody>
      </p:sp>
      <p:sp>
        <p:nvSpPr>
          <p:cNvPr id="57" name="Shape 57"/>
          <p:cNvSpPr>
            <a:spLocks noGrp="1"/>
          </p:cNvSpPr>
          <p:nvPr>
            <p:ph type="body" idx="1"/>
          </p:nvPr>
        </p:nvSpPr>
        <p:spPr>
          <a:xfrm>
            <a:off x="892969" y="1946672"/>
            <a:ext cx="7358063" cy="4018359"/>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Επίπεδο κύριου τμήματος ένα</a:t>
            </a:r>
          </a:p>
          <a:p>
            <a:pPr lvl="1"/>
            <a:r>
              <a:t>Επίπεδο κύριου τμήματος δύο</a:t>
            </a:r>
          </a:p>
          <a:p>
            <a:pPr lvl="2"/>
            <a:r>
              <a:t>Επίπεδο κύριου τμήματος τρία</a:t>
            </a:r>
          </a:p>
          <a:p>
            <a:pPr lvl="3"/>
            <a:r>
              <a:t>Επίπεδο κύριου τμήματος τέσσερα</a:t>
            </a:r>
          </a:p>
          <a:p>
            <a:pPr lvl="4"/>
            <a:r>
              <a:t>Επίπεδο κύριου τμήματος πέντε</a:t>
            </a:r>
          </a:p>
        </p:txBody>
      </p:sp>
      <p:sp>
        <p:nvSpPr>
          <p:cNvPr id="4" name="Shape 4"/>
          <p:cNvSpPr>
            <a:spLocks noGrp="1"/>
          </p:cNvSpPr>
          <p:nvPr>
            <p:ph type="sldNum" sz="quarter" idx="10"/>
          </p:nvPr>
        </p:nvSpPr>
        <p:spPr/>
        <p:txBody>
          <a:bodyPr/>
          <a:lstStyle>
            <a:lvl1pPr>
              <a:defRPr/>
            </a:lvl1pPr>
          </a:lstStyle>
          <a:p>
            <a:pPr>
              <a:defRPr/>
            </a:pPr>
            <a:fld id="{E599B769-D22A-7F47-B8A6-A9318604630F}" type="slidenum">
              <a:rPr lang="el-GR"/>
              <a:pPr>
                <a:defRPr/>
              </a:pPr>
              <a:t>‹#›</a:t>
            </a:fld>
            <a:endParaRPr lang="el-GR"/>
          </a:p>
        </p:txBody>
      </p:sp>
    </p:spTree>
    <p:extLst>
      <p:ext uri="{BB962C8B-B14F-4D97-AF65-F5344CB8AC3E}">
        <p14:creationId xmlns="" xmlns:p14="http://schemas.microsoft.com/office/powerpoint/2010/main" val="256959247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Κενό">
    <p:spTree>
      <p:nvGrpSpPr>
        <p:cNvPr id="1" name=""/>
        <p:cNvGrpSpPr/>
        <p:nvPr/>
      </p:nvGrpSpPr>
      <p:grpSpPr>
        <a:xfrm>
          <a:off x="0" y="0"/>
          <a:ext cx="0" cy="0"/>
          <a:chOff x="0" y="0"/>
          <a:chExt cx="0" cy="0"/>
        </a:xfrm>
      </p:grpSpPr>
      <p:sp>
        <p:nvSpPr>
          <p:cNvPr id="2" name="Shape 4"/>
          <p:cNvSpPr>
            <a:spLocks noGrp="1"/>
          </p:cNvSpPr>
          <p:nvPr>
            <p:ph type="sldNum" sz="quarter" idx="10"/>
          </p:nvPr>
        </p:nvSpPr>
        <p:spPr/>
        <p:txBody>
          <a:bodyPr/>
          <a:lstStyle>
            <a:lvl1pPr>
              <a:defRPr/>
            </a:lvl1pPr>
          </a:lstStyle>
          <a:p>
            <a:pPr>
              <a:defRPr/>
            </a:pPr>
            <a:fld id="{E752A272-1D67-974A-992F-613F8CAD0E7E}" type="slidenum">
              <a:rPr lang="el-GR"/>
              <a:pPr>
                <a:defRPr/>
              </a:pPr>
              <a:t>‹#›</a:t>
            </a:fld>
            <a:endParaRPr lang="el-GR"/>
          </a:p>
        </p:txBody>
      </p:sp>
    </p:spTree>
    <p:extLst>
      <p:ext uri="{BB962C8B-B14F-4D97-AF65-F5344CB8AC3E}">
        <p14:creationId xmlns="" xmlns:p14="http://schemas.microsoft.com/office/powerpoint/2010/main" val="34541653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fld id="{9B142D91-5F89-544C-9752-F92C9109BE03}" type="datetimeFigureOut">
              <a:rPr lang="el-GR"/>
              <a:pPr>
                <a:defRPr/>
              </a:pPr>
              <a:t>7/11/2016</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E4D78BCF-036A-434E-BEF7-B7B6327740DA}" type="slidenum">
              <a:rPr lang="el-GR"/>
              <a:pPr>
                <a:defRPr/>
              </a:pPr>
              <a:t>‹#›</a:t>
            </a:fld>
            <a:endParaRPr lang="el-GR"/>
          </a:p>
        </p:txBody>
      </p:sp>
    </p:spTree>
    <p:extLst>
      <p:ext uri="{BB962C8B-B14F-4D97-AF65-F5344CB8AC3E}">
        <p14:creationId xmlns="" xmlns:p14="http://schemas.microsoft.com/office/powerpoint/2010/main" val="1788086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a:defRPr/>
            </a:pPr>
            <a:fld id="{59086A48-E7D7-2944-AE60-E6B9A59069E9}" type="datetimeFigureOut">
              <a:rPr lang="el-GR"/>
              <a:pPr>
                <a:defRPr/>
              </a:pPr>
              <a:t>7/11/2016</a:t>
            </a:fld>
            <a:endParaRPr lang="el-GR"/>
          </a:p>
        </p:txBody>
      </p:sp>
      <p:sp>
        <p:nvSpPr>
          <p:cNvPr id="5" name="Θέση υποσέλιδου 4"/>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p:cNvSpPr>
            <a:spLocks noGrp="1"/>
          </p:cNvSpPr>
          <p:nvPr>
            <p:ph type="sldNum" sz="quarter" idx="12"/>
          </p:nvPr>
        </p:nvSpPr>
        <p:spPr/>
        <p:txBody>
          <a:bodyPr/>
          <a:lstStyle>
            <a:lvl1pPr>
              <a:defRPr/>
            </a:lvl1pPr>
          </a:lstStyle>
          <a:p>
            <a:pPr>
              <a:defRPr/>
            </a:pPr>
            <a:fld id="{E9DAB2BD-94A9-1F48-A9A9-C7A4F5F51949}" type="slidenum">
              <a:rPr lang="el-GR"/>
              <a:pPr>
                <a:defRPr/>
              </a:pPr>
              <a:t>‹#›</a:t>
            </a:fld>
            <a:endParaRPr lang="el-GR"/>
          </a:p>
        </p:txBody>
      </p:sp>
    </p:spTree>
    <p:extLst>
      <p:ext uri="{BB962C8B-B14F-4D97-AF65-F5344CB8AC3E}">
        <p14:creationId xmlns="" xmlns:p14="http://schemas.microsoft.com/office/powerpoint/2010/main" val="1687222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3"/>
          <p:cNvSpPr>
            <a:spLocks noGrp="1"/>
          </p:cNvSpPr>
          <p:nvPr>
            <p:ph type="dt" sz="half" idx="10"/>
          </p:nvPr>
        </p:nvSpPr>
        <p:spPr/>
        <p:txBody>
          <a:bodyPr/>
          <a:lstStyle>
            <a:lvl1pPr>
              <a:defRPr/>
            </a:lvl1pPr>
          </a:lstStyle>
          <a:p>
            <a:pPr>
              <a:defRPr/>
            </a:pPr>
            <a:fld id="{94263B8E-FDBD-8B46-9352-D43F90C80EA6}" type="datetimeFigureOut">
              <a:rPr lang="el-GR"/>
              <a:pPr>
                <a:defRPr/>
              </a:pPr>
              <a:t>7/11/2016</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308A1B60-58DD-3449-B3A7-5D1D1B212F12}" type="slidenum">
              <a:rPr lang="el-GR"/>
              <a:pPr>
                <a:defRPr/>
              </a:pPr>
              <a:t>‹#›</a:t>
            </a:fld>
            <a:endParaRPr lang="el-GR"/>
          </a:p>
        </p:txBody>
      </p:sp>
    </p:spTree>
    <p:extLst>
      <p:ext uri="{BB962C8B-B14F-4D97-AF65-F5344CB8AC3E}">
        <p14:creationId xmlns="" xmlns:p14="http://schemas.microsoft.com/office/powerpoint/2010/main" val="1136461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3"/>
          <p:cNvSpPr>
            <a:spLocks noGrp="1"/>
          </p:cNvSpPr>
          <p:nvPr>
            <p:ph type="dt" sz="half" idx="10"/>
          </p:nvPr>
        </p:nvSpPr>
        <p:spPr/>
        <p:txBody>
          <a:bodyPr/>
          <a:lstStyle>
            <a:lvl1pPr>
              <a:defRPr/>
            </a:lvl1pPr>
          </a:lstStyle>
          <a:p>
            <a:pPr>
              <a:defRPr/>
            </a:pPr>
            <a:fld id="{652B0478-CA55-7D4F-A69A-445C9BFD9522}" type="datetimeFigureOut">
              <a:rPr lang="el-GR"/>
              <a:pPr>
                <a:defRPr/>
              </a:pPr>
              <a:t>7/11/2016</a:t>
            </a:fld>
            <a:endParaRPr lang="el-GR"/>
          </a:p>
        </p:txBody>
      </p:sp>
      <p:sp>
        <p:nvSpPr>
          <p:cNvPr id="8" name="Θέση υποσέλιδου 4"/>
          <p:cNvSpPr>
            <a:spLocks noGrp="1"/>
          </p:cNvSpPr>
          <p:nvPr>
            <p:ph type="ftr" sz="quarter" idx="11"/>
          </p:nvPr>
        </p:nvSpPr>
        <p:spPr/>
        <p:txBody>
          <a:bodyPr/>
          <a:lstStyle>
            <a:lvl1pPr>
              <a:defRPr/>
            </a:lvl1pPr>
          </a:lstStyle>
          <a:p>
            <a:pPr>
              <a:defRPr/>
            </a:pPr>
            <a:endParaRPr lang="el-GR"/>
          </a:p>
        </p:txBody>
      </p:sp>
      <p:sp>
        <p:nvSpPr>
          <p:cNvPr id="9" name="Θέση αριθμού διαφάνειας 5"/>
          <p:cNvSpPr>
            <a:spLocks noGrp="1"/>
          </p:cNvSpPr>
          <p:nvPr>
            <p:ph type="sldNum" sz="quarter" idx="12"/>
          </p:nvPr>
        </p:nvSpPr>
        <p:spPr/>
        <p:txBody>
          <a:bodyPr/>
          <a:lstStyle>
            <a:lvl1pPr>
              <a:defRPr/>
            </a:lvl1pPr>
          </a:lstStyle>
          <a:p>
            <a:pPr>
              <a:defRPr/>
            </a:pPr>
            <a:fld id="{B6899182-7E8A-CD49-B8A7-DD65AFD81327}" type="slidenum">
              <a:rPr lang="el-GR"/>
              <a:pPr>
                <a:defRPr/>
              </a:pPr>
              <a:t>‹#›</a:t>
            </a:fld>
            <a:endParaRPr lang="el-GR"/>
          </a:p>
        </p:txBody>
      </p:sp>
    </p:spTree>
    <p:extLst>
      <p:ext uri="{BB962C8B-B14F-4D97-AF65-F5344CB8AC3E}">
        <p14:creationId xmlns="" xmlns:p14="http://schemas.microsoft.com/office/powerpoint/2010/main" val="1323360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3"/>
          <p:cNvSpPr>
            <a:spLocks noGrp="1"/>
          </p:cNvSpPr>
          <p:nvPr>
            <p:ph type="dt" sz="half" idx="10"/>
          </p:nvPr>
        </p:nvSpPr>
        <p:spPr/>
        <p:txBody>
          <a:bodyPr/>
          <a:lstStyle>
            <a:lvl1pPr>
              <a:defRPr/>
            </a:lvl1pPr>
          </a:lstStyle>
          <a:p>
            <a:pPr>
              <a:defRPr/>
            </a:pPr>
            <a:fld id="{6669B01C-090C-F74F-BEC7-133E7039E0F7}" type="datetimeFigureOut">
              <a:rPr lang="el-GR"/>
              <a:pPr>
                <a:defRPr/>
              </a:pPr>
              <a:t>7/11/2016</a:t>
            </a:fld>
            <a:endParaRPr lang="el-GR"/>
          </a:p>
        </p:txBody>
      </p:sp>
      <p:sp>
        <p:nvSpPr>
          <p:cNvPr id="4" name="Θέση υποσέλιδου 4"/>
          <p:cNvSpPr>
            <a:spLocks noGrp="1"/>
          </p:cNvSpPr>
          <p:nvPr>
            <p:ph type="ftr" sz="quarter" idx="11"/>
          </p:nvPr>
        </p:nvSpPr>
        <p:spPr/>
        <p:txBody>
          <a:bodyPr/>
          <a:lstStyle>
            <a:lvl1pPr>
              <a:defRPr/>
            </a:lvl1pPr>
          </a:lstStyle>
          <a:p>
            <a:pPr>
              <a:defRPr/>
            </a:pPr>
            <a:endParaRPr lang="el-GR"/>
          </a:p>
        </p:txBody>
      </p:sp>
      <p:sp>
        <p:nvSpPr>
          <p:cNvPr id="5" name="Θέση αριθμού διαφάνειας 5"/>
          <p:cNvSpPr>
            <a:spLocks noGrp="1"/>
          </p:cNvSpPr>
          <p:nvPr>
            <p:ph type="sldNum" sz="quarter" idx="12"/>
          </p:nvPr>
        </p:nvSpPr>
        <p:spPr/>
        <p:txBody>
          <a:bodyPr/>
          <a:lstStyle>
            <a:lvl1pPr>
              <a:defRPr/>
            </a:lvl1pPr>
          </a:lstStyle>
          <a:p>
            <a:pPr>
              <a:defRPr/>
            </a:pPr>
            <a:fld id="{DD1B2A5B-75FE-BF42-A0FD-B343F6696BE7}" type="slidenum">
              <a:rPr lang="el-GR"/>
              <a:pPr>
                <a:defRPr/>
              </a:pPr>
              <a:t>‹#›</a:t>
            </a:fld>
            <a:endParaRPr lang="el-GR"/>
          </a:p>
        </p:txBody>
      </p:sp>
    </p:spTree>
    <p:extLst>
      <p:ext uri="{BB962C8B-B14F-4D97-AF65-F5344CB8AC3E}">
        <p14:creationId xmlns="" xmlns:p14="http://schemas.microsoft.com/office/powerpoint/2010/main" val="3042751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3"/>
          <p:cNvSpPr>
            <a:spLocks noGrp="1"/>
          </p:cNvSpPr>
          <p:nvPr>
            <p:ph type="dt" sz="half" idx="10"/>
          </p:nvPr>
        </p:nvSpPr>
        <p:spPr/>
        <p:txBody>
          <a:bodyPr/>
          <a:lstStyle>
            <a:lvl1pPr>
              <a:defRPr/>
            </a:lvl1pPr>
          </a:lstStyle>
          <a:p>
            <a:pPr>
              <a:defRPr/>
            </a:pPr>
            <a:fld id="{BA850823-7A35-4B44-B112-444A091E1C4B}" type="datetimeFigureOut">
              <a:rPr lang="el-GR"/>
              <a:pPr>
                <a:defRPr/>
              </a:pPr>
              <a:t>7/11/2016</a:t>
            </a:fld>
            <a:endParaRPr lang="el-GR"/>
          </a:p>
        </p:txBody>
      </p:sp>
      <p:sp>
        <p:nvSpPr>
          <p:cNvPr id="3" name="Θέση υποσέλιδου 4"/>
          <p:cNvSpPr>
            <a:spLocks noGrp="1"/>
          </p:cNvSpPr>
          <p:nvPr>
            <p:ph type="ftr" sz="quarter" idx="11"/>
          </p:nvPr>
        </p:nvSpPr>
        <p:spPr/>
        <p:txBody>
          <a:bodyPr/>
          <a:lstStyle>
            <a:lvl1pPr>
              <a:defRPr/>
            </a:lvl1pPr>
          </a:lstStyle>
          <a:p>
            <a:pPr>
              <a:defRPr/>
            </a:pPr>
            <a:endParaRPr lang="el-GR"/>
          </a:p>
        </p:txBody>
      </p:sp>
      <p:sp>
        <p:nvSpPr>
          <p:cNvPr id="4" name="Θέση αριθμού διαφάνειας 5"/>
          <p:cNvSpPr>
            <a:spLocks noGrp="1"/>
          </p:cNvSpPr>
          <p:nvPr>
            <p:ph type="sldNum" sz="quarter" idx="12"/>
          </p:nvPr>
        </p:nvSpPr>
        <p:spPr/>
        <p:txBody>
          <a:bodyPr/>
          <a:lstStyle>
            <a:lvl1pPr>
              <a:defRPr/>
            </a:lvl1pPr>
          </a:lstStyle>
          <a:p>
            <a:pPr>
              <a:defRPr/>
            </a:pPr>
            <a:fld id="{23D76F62-B31F-EE45-B683-582203F03238}" type="slidenum">
              <a:rPr lang="el-GR"/>
              <a:pPr>
                <a:defRPr/>
              </a:pPr>
              <a:t>‹#›</a:t>
            </a:fld>
            <a:endParaRPr lang="el-GR"/>
          </a:p>
        </p:txBody>
      </p:sp>
    </p:spTree>
    <p:extLst>
      <p:ext uri="{BB962C8B-B14F-4D97-AF65-F5344CB8AC3E}">
        <p14:creationId xmlns="" xmlns:p14="http://schemas.microsoft.com/office/powerpoint/2010/main" val="1004060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AE00DFE7-FF07-8D4B-8C31-6FB101789755}" type="datetimeFigureOut">
              <a:rPr lang="el-GR"/>
              <a:pPr>
                <a:defRPr/>
              </a:pPr>
              <a:t>7/11/2016</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49C96A50-88D3-A24D-90E1-98A70FC6FA22}" type="slidenum">
              <a:rPr lang="el-GR"/>
              <a:pPr>
                <a:defRPr/>
              </a:pPr>
              <a:t>‹#›</a:t>
            </a:fld>
            <a:endParaRPr lang="el-GR"/>
          </a:p>
        </p:txBody>
      </p:sp>
    </p:spTree>
    <p:extLst>
      <p:ext uri="{BB962C8B-B14F-4D97-AF65-F5344CB8AC3E}">
        <p14:creationId xmlns="" xmlns:p14="http://schemas.microsoft.com/office/powerpoint/2010/main" val="1671372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fld id="{B89CF658-4BCE-9046-A20C-55D66CF1AA87}" type="datetimeFigureOut">
              <a:rPr lang="el-GR"/>
              <a:pPr>
                <a:defRPr/>
              </a:pPr>
              <a:t>7/11/2016</a:t>
            </a:fld>
            <a:endParaRPr lang="el-GR"/>
          </a:p>
        </p:txBody>
      </p:sp>
      <p:sp>
        <p:nvSpPr>
          <p:cNvPr id="6" name="Θέση υποσέλιδου 4"/>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p:cNvSpPr>
            <a:spLocks noGrp="1"/>
          </p:cNvSpPr>
          <p:nvPr>
            <p:ph type="sldNum" sz="quarter" idx="12"/>
          </p:nvPr>
        </p:nvSpPr>
        <p:spPr/>
        <p:txBody>
          <a:bodyPr/>
          <a:lstStyle>
            <a:lvl1pPr>
              <a:defRPr/>
            </a:lvl1pPr>
          </a:lstStyle>
          <a:p>
            <a:pPr>
              <a:defRPr/>
            </a:pPr>
            <a:fld id="{588B89EB-C25A-034B-9A96-37A03ED7DDA4}" type="slidenum">
              <a:rPr lang="el-GR"/>
              <a:pPr>
                <a:defRPr/>
              </a:pPr>
              <a:t>‹#›</a:t>
            </a:fld>
            <a:endParaRPr lang="el-GR"/>
          </a:p>
        </p:txBody>
      </p:sp>
    </p:spTree>
    <p:extLst>
      <p:ext uri="{BB962C8B-B14F-4D97-AF65-F5344CB8AC3E}">
        <p14:creationId xmlns="" xmlns:p14="http://schemas.microsoft.com/office/powerpoint/2010/main" val="1171321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l-GR"/>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9E39C9BB-5D3C-9F4C-B8D2-F3427D8F09B8}" type="datetimeFigureOut">
              <a:rPr lang="el-GR"/>
              <a:pPr>
                <a:defRPr/>
              </a:pPr>
              <a:t>7/11/2016</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BE346782-4F25-244B-8F2F-6DDB37DD4CCA}"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7d4gmdl3zNQ" TargetMode="External"/><Relationship Id="rId2" Type="http://schemas.openxmlformats.org/officeDocument/2006/relationships/slideLayout" Target="../slideLayouts/slideLayout2.xml"/><Relationship Id="rId1" Type="http://schemas.openxmlformats.org/officeDocument/2006/relationships/video" Target="../media/media1.mp4"/><Relationship Id="rId5" Type="http://schemas.openxmlformats.org/officeDocument/2006/relationships/image" Target="../media/image15.png"/><Relationship Id="rId4" Type="http://schemas.microsoft.com/office/2007/relationships/media" Target="../media/media1.mp4"/></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png"/><Relationship Id="rId7" Type="http://schemas.openxmlformats.org/officeDocument/2006/relationships/diagramQuickStyle" Target="../diagrams/quickStyle1.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png"/><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4.xml"/><Relationship Id="rId3" Type="http://schemas.openxmlformats.org/officeDocument/2006/relationships/image" Target="../media/image23.jpeg"/><Relationship Id="rId7" Type="http://schemas.openxmlformats.org/officeDocument/2006/relationships/diagramQuickStyle" Target="../diagrams/quickStyle3.xml"/><Relationship Id="rId12" Type="http://schemas.openxmlformats.org/officeDocument/2006/relationships/diagramQuickStyle" Target="../diagrams/quickStyle4.xml"/><Relationship Id="rId2" Type="http://schemas.openxmlformats.org/officeDocument/2006/relationships/notesSlide" Target="../notesSlides/notesSlide29.xml"/><Relationship Id="rId16"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diagramLayout" Target="../diagrams/layout3.xml"/><Relationship Id="rId11" Type="http://schemas.openxmlformats.org/officeDocument/2006/relationships/diagramLayout" Target="../diagrams/layout4.xml"/><Relationship Id="rId5" Type="http://schemas.openxmlformats.org/officeDocument/2006/relationships/diagramData" Target="../diagrams/data3.xml"/><Relationship Id="rId15" Type="http://schemas.openxmlformats.org/officeDocument/2006/relationships/image" Target="../media/image5.png"/><Relationship Id="rId10" Type="http://schemas.openxmlformats.org/officeDocument/2006/relationships/diagramData" Target="../diagrams/data4.xml"/><Relationship Id="rId4" Type="http://schemas.openxmlformats.org/officeDocument/2006/relationships/image" Target="../media/image24.png"/><Relationship Id="rId9" Type="http://schemas.microsoft.com/office/2007/relationships/diagramDrawing" Target="../diagrams/drawing3.xml"/><Relationship Id="rId14" Type="http://schemas.microsoft.com/office/2007/relationships/diagramDrawing" Target="../diagrams/drawing4.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0.jpeg"/><Relationship Id="rId7" Type="http://schemas.openxmlformats.org/officeDocument/2006/relationships/diagramQuickStyle" Target="../diagrams/quickStyle5.xml"/><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diagramLayout" Target="../diagrams/layout5.xml"/><Relationship Id="rId11" Type="http://schemas.openxmlformats.org/officeDocument/2006/relationships/image" Target="../media/image6.png"/><Relationship Id="rId5" Type="http://schemas.openxmlformats.org/officeDocument/2006/relationships/diagramData" Target="../diagrams/data5.xml"/><Relationship Id="rId10" Type="http://schemas.openxmlformats.org/officeDocument/2006/relationships/image" Target="../media/image5.png"/><Relationship Id="rId4" Type="http://schemas.openxmlformats.org/officeDocument/2006/relationships/image" Target="../media/image31.png"/><Relationship Id="rId9" Type="http://schemas.microsoft.com/office/2007/relationships/diagramDrawing" Target="../diagrams/drawing5.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2.jpeg"/><Relationship Id="rId7" Type="http://schemas.openxmlformats.org/officeDocument/2006/relationships/diagramQuickStyle" Target="../diagrams/quickStyle6.xml"/><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diagramLayout" Target="../diagrams/layout6.xml"/><Relationship Id="rId11" Type="http://schemas.openxmlformats.org/officeDocument/2006/relationships/image" Target="../media/image6.png"/><Relationship Id="rId5" Type="http://schemas.openxmlformats.org/officeDocument/2006/relationships/diagramData" Target="../diagrams/data6.xml"/><Relationship Id="rId10" Type="http://schemas.openxmlformats.org/officeDocument/2006/relationships/image" Target="../media/image5.png"/><Relationship Id="rId4" Type="http://schemas.openxmlformats.org/officeDocument/2006/relationships/image" Target="../media/image33.png"/><Relationship Id="rId9" Type="http://schemas.microsoft.com/office/2007/relationships/diagramDrawing" Target="../diagrams/drawing6.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36.jpeg"/><Relationship Id="rId7" Type="http://schemas.openxmlformats.org/officeDocument/2006/relationships/diagramQuickStyle" Target="../diagrams/quickStyle7.xml"/><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diagramLayout" Target="../diagrams/layout7.xml"/><Relationship Id="rId11" Type="http://schemas.openxmlformats.org/officeDocument/2006/relationships/image" Target="../media/image6.png"/><Relationship Id="rId5" Type="http://schemas.openxmlformats.org/officeDocument/2006/relationships/diagramData" Target="../diagrams/data7.xml"/><Relationship Id="rId10" Type="http://schemas.openxmlformats.org/officeDocument/2006/relationships/image" Target="../media/image5.png"/><Relationship Id="rId4" Type="http://schemas.openxmlformats.org/officeDocument/2006/relationships/image" Target="../media/image37.png"/><Relationship Id="rId9" Type="http://schemas.microsoft.com/office/2007/relationships/diagramDrawing" Target="../diagrams/drawing7.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18.png"/><Relationship Id="rId7" Type="http://schemas.openxmlformats.org/officeDocument/2006/relationships/diagramLayout" Target="../diagrams/layout8.xml"/><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diagramData" Target="../diagrams/data8.xml"/><Relationship Id="rId5" Type="http://schemas.openxmlformats.org/officeDocument/2006/relationships/image" Target="../media/image6.png"/><Relationship Id="rId10" Type="http://schemas.microsoft.com/office/2007/relationships/diagramDrawing" Target="../diagrams/drawing8.xml"/><Relationship Id="rId4" Type="http://schemas.openxmlformats.org/officeDocument/2006/relationships/image" Target="../media/image5.png"/><Relationship Id="rId9" Type="http://schemas.openxmlformats.org/officeDocument/2006/relationships/diagramColors" Target="../diagrams/colors8.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emf"/></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emf"/></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ubtitle 2"/>
          <p:cNvSpPr>
            <a:spLocks noGrp="1"/>
          </p:cNvSpPr>
          <p:nvPr>
            <p:ph type="subTitle" idx="1"/>
          </p:nvPr>
        </p:nvSpPr>
        <p:spPr/>
        <p:txBody>
          <a:bodyPr/>
          <a:lstStyle/>
          <a:p>
            <a:pPr eaLnBrk="1" hangingPunct="1"/>
            <a:r>
              <a:rPr lang="en-US">
                <a:solidFill>
                  <a:srgbClr val="898989"/>
                </a:solidFill>
                <a:latin typeface="Calibri" charset="0"/>
              </a:rPr>
              <a:t> </a:t>
            </a:r>
          </a:p>
        </p:txBody>
      </p:sp>
      <p:pic>
        <p:nvPicPr>
          <p:cNvPr id="1843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8488" y="6024563"/>
            <a:ext cx="1458912"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5"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l="59912"/>
          <a:stretch>
            <a:fillRect/>
          </a:stretch>
        </p:blipFill>
        <p:spPr bwMode="auto">
          <a:xfrm>
            <a:off x="2811463" y="6149975"/>
            <a:ext cx="2814637" cy="77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6"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422525" y="5873750"/>
            <a:ext cx="42989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7" name="Rectangle 3"/>
          <p:cNvSpPr>
            <a:spLocks noChangeArrowheads="1"/>
          </p:cNvSpPr>
          <p:nvPr/>
        </p:nvSpPr>
        <p:spPr bwMode="auto">
          <a:xfrm>
            <a:off x="2422525" y="3573463"/>
            <a:ext cx="4957763"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l-GR" sz="2400" b="1" dirty="0">
                <a:latin typeface="Calibri" charset="0"/>
              </a:rPr>
              <a:t>Θεματική </a:t>
            </a:r>
            <a:r>
              <a:rPr lang="en-US" sz="2400" b="1" dirty="0" smtClean="0">
                <a:latin typeface="Calibri" charset="0"/>
              </a:rPr>
              <a:t>E</a:t>
            </a:r>
            <a:r>
              <a:rPr lang="el-GR" sz="2400" b="1" dirty="0" err="1" smtClean="0">
                <a:latin typeface="Calibri" charset="0"/>
              </a:rPr>
              <a:t>νότητα</a:t>
            </a:r>
            <a:r>
              <a:rPr lang="el-GR" sz="2400" b="1" dirty="0" smtClean="0">
                <a:latin typeface="Calibri" charset="0"/>
              </a:rPr>
              <a:t> </a:t>
            </a:r>
            <a:r>
              <a:rPr lang="en-US" sz="2400" b="1" dirty="0">
                <a:latin typeface="Calibri" charset="0"/>
              </a:rPr>
              <a:t>4:</a:t>
            </a:r>
            <a:endParaRPr lang="el-GR" sz="2400" b="1" dirty="0">
              <a:latin typeface="Calibri" charset="0"/>
            </a:endParaRPr>
          </a:p>
          <a:p>
            <a:pPr algn="ctr"/>
            <a:endParaRPr lang="en-US" sz="2400" b="1" dirty="0">
              <a:latin typeface="Calibri" charset="0"/>
            </a:endParaRPr>
          </a:p>
          <a:p>
            <a:pPr algn="ctr"/>
            <a:r>
              <a:rPr lang="el-GR" sz="2400" dirty="0">
                <a:latin typeface="Calibri" charset="0"/>
              </a:rPr>
              <a:t>Αλλαγή συμπεριφοράς για πιο υγιή τρόπο ζωής</a:t>
            </a:r>
            <a:endParaRPr lang="en-US" sz="2400" b="1" dirty="0">
              <a:latin typeface="Calibri" charset="0"/>
            </a:endParaRPr>
          </a:p>
        </p:txBody>
      </p:sp>
      <p:sp>
        <p:nvSpPr>
          <p:cNvPr id="18438" name="Title 1"/>
          <p:cNvSpPr>
            <a:spLocks noGrp="1"/>
          </p:cNvSpPr>
          <p:nvPr>
            <p:ph type="ctrTitle"/>
          </p:nvPr>
        </p:nvSpPr>
        <p:spPr/>
        <p:txBody>
          <a:bodyPr/>
          <a:lstStyle/>
          <a:p>
            <a:r>
              <a:rPr lang="el-GR">
                <a:latin typeface="Calibri" charset="0"/>
              </a:rPr>
              <a:t>Υγεία και Ευεξία Μαθητών/τριών</a:t>
            </a:r>
            <a:endParaRPr lang="en-US">
              <a:latin typeface="Calibri"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5" name="2 - Θέση περιεχομένου"/>
          <p:cNvSpPr>
            <a:spLocks noGrp="1"/>
          </p:cNvSpPr>
          <p:nvPr>
            <p:ph idx="1"/>
          </p:nvPr>
        </p:nvSpPr>
        <p:spPr/>
        <p:txBody>
          <a:bodyPr/>
          <a:lstStyle/>
          <a:p>
            <a:pPr eaLnBrk="1" hangingPunct="1"/>
            <a:endParaRPr lang="en-US">
              <a:latin typeface="Calibri" charset="0"/>
            </a:endParaRPr>
          </a:p>
        </p:txBody>
      </p:sp>
      <p:pic>
        <p:nvPicPr>
          <p:cNvPr id="3686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l="21034" t="22133" r="63664" b="42168"/>
          <a:stretch>
            <a:fillRect/>
          </a:stretch>
        </p:blipFill>
        <p:spPr bwMode="auto">
          <a:xfrm>
            <a:off x="323850" y="476250"/>
            <a:ext cx="8496300" cy="6021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7"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8"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1 - Θέση περιεχομένου"/>
          <p:cNvSpPr>
            <a:spLocks noGrp="1"/>
          </p:cNvSpPr>
          <p:nvPr>
            <p:ph idx="1"/>
          </p:nvPr>
        </p:nvSpPr>
        <p:spPr>
          <a:xfrm>
            <a:off x="1042988" y="2203450"/>
            <a:ext cx="6913562" cy="2089150"/>
          </a:xfrm>
        </p:spPr>
        <p:txBody>
          <a:bodyPr/>
          <a:lstStyle/>
          <a:p>
            <a:pPr eaLnBrk="1" hangingPunct="1">
              <a:lnSpc>
                <a:spcPct val="150000"/>
              </a:lnSpc>
            </a:pPr>
            <a:r>
              <a:rPr lang="el-GR">
                <a:latin typeface="Calibri" charset="0"/>
              </a:rPr>
              <a:t>Διαθεωρητικό μοντέλο</a:t>
            </a:r>
          </a:p>
          <a:p>
            <a:pPr eaLnBrk="1" hangingPunct="1">
              <a:lnSpc>
                <a:spcPct val="150000"/>
              </a:lnSpc>
            </a:pPr>
            <a:r>
              <a:rPr lang="el-GR">
                <a:latin typeface="Calibri" charset="0"/>
              </a:rPr>
              <a:t>Μοντέλο πεποιθήσεων για την υγεία</a:t>
            </a:r>
          </a:p>
          <a:p>
            <a:pPr eaLnBrk="1" hangingPunct="1">
              <a:lnSpc>
                <a:spcPct val="150000"/>
              </a:lnSpc>
            </a:pPr>
            <a:r>
              <a:rPr lang="el-GR">
                <a:latin typeface="Calibri" charset="0"/>
              </a:rPr>
              <a:t>Θεωρία της τριαδικής επίδρασης</a:t>
            </a:r>
          </a:p>
        </p:txBody>
      </p:sp>
      <p:sp>
        <p:nvSpPr>
          <p:cNvPr id="38914" name="2 - Τίτλος"/>
          <p:cNvSpPr>
            <a:spLocks noGrp="1"/>
          </p:cNvSpPr>
          <p:nvPr>
            <p:ph type="title"/>
          </p:nvPr>
        </p:nvSpPr>
        <p:spPr>
          <a:xfrm>
            <a:off x="528638" y="557213"/>
            <a:ext cx="7859712" cy="1143000"/>
          </a:xfrm>
        </p:spPr>
        <p:txBody>
          <a:bodyPr/>
          <a:lstStyle/>
          <a:p>
            <a:pPr eaLnBrk="1" hangingPunct="1"/>
            <a:r>
              <a:rPr lang="el-GR" b="1">
                <a:latin typeface="Calibri" charset="0"/>
              </a:rPr>
              <a:t>Μοντέλα αλλαγής συμπεριφοράς</a:t>
            </a:r>
          </a:p>
        </p:txBody>
      </p:sp>
      <p:pic>
        <p:nvPicPr>
          <p:cNvPr id="38915" name="Picture 5" descr="http://www.math.unl.edu/~mbrittenham2/ldt/celt7db.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659563" y="4581525"/>
            <a:ext cx="2233612" cy="196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7"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1 - Θέση περιεχομένου"/>
          <p:cNvSpPr>
            <a:spLocks noGrp="1"/>
          </p:cNvSpPr>
          <p:nvPr>
            <p:ph idx="1"/>
          </p:nvPr>
        </p:nvSpPr>
        <p:spPr>
          <a:xfrm>
            <a:off x="457200" y="1566863"/>
            <a:ext cx="8229600" cy="4525962"/>
          </a:xfrm>
        </p:spPr>
        <p:txBody>
          <a:bodyPr/>
          <a:lstStyle/>
          <a:p>
            <a:pPr eaLnBrk="1" hangingPunct="1"/>
            <a:r>
              <a:rPr lang="el-GR" dirty="0">
                <a:latin typeface="Calibri" charset="0"/>
              </a:rPr>
              <a:t>Πέντε στάδια εμπλοκής στη συμπεριφορά:</a:t>
            </a:r>
          </a:p>
          <a:p>
            <a:pPr lvl="1" eaLnBrk="1" hangingPunct="1"/>
            <a:r>
              <a:rPr lang="el-GR" dirty="0">
                <a:latin typeface="Calibri" charset="0"/>
              </a:rPr>
              <a:t>Προ-συλλογισμού</a:t>
            </a:r>
          </a:p>
          <a:p>
            <a:pPr lvl="1" eaLnBrk="1" hangingPunct="1"/>
            <a:r>
              <a:rPr lang="el-GR" dirty="0">
                <a:latin typeface="Calibri" charset="0"/>
              </a:rPr>
              <a:t>Συλλογισμού</a:t>
            </a:r>
          </a:p>
          <a:p>
            <a:pPr lvl="1" eaLnBrk="1" hangingPunct="1"/>
            <a:r>
              <a:rPr lang="el-GR" dirty="0">
                <a:latin typeface="Calibri" charset="0"/>
              </a:rPr>
              <a:t>Προετοιμασίας </a:t>
            </a:r>
          </a:p>
          <a:p>
            <a:pPr lvl="1" eaLnBrk="1" hangingPunct="1"/>
            <a:r>
              <a:rPr lang="el-GR" dirty="0">
                <a:latin typeface="Calibri" charset="0"/>
              </a:rPr>
              <a:t>Δράσης</a:t>
            </a:r>
          </a:p>
          <a:p>
            <a:pPr lvl="1" eaLnBrk="1" hangingPunct="1"/>
            <a:r>
              <a:rPr lang="el-GR" dirty="0">
                <a:latin typeface="Calibri" charset="0"/>
              </a:rPr>
              <a:t>Διατήρησης</a:t>
            </a:r>
          </a:p>
        </p:txBody>
      </p:sp>
      <p:grpSp>
        <p:nvGrpSpPr>
          <p:cNvPr id="40961" name="13 - Ομάδα"/>
          <p:cNvGrpSpPr>
            <a:grpSpLocks/>
          </p:cNvGrpSpPr>
          <p:nvPr/>
        </p:nvGrpSpPr>
        <p:grpSpPr bwMode="auto">
          <a:xfrm>
            <a:off x="3033713" y="2924175"/>
            <a:ext cx="5965825" cy="3529013"/>
            <a:chOff x="3033628" y="2924944"/>
            <a:chExt cx="5965910" cy="3528244"/>
          </a:xfrm>
        </p:grpSpPr>
        <p:pic>
          <p:nvPicPr>
            <p:cNvPr id="40968" name="Picture 11" descr="http://phprimer.afmc.ca/sites/default/files/primer_versions/57638/primer_images/image5.jpg?136822272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33628" y="2924944"/>
              <a:ext cx="5965910" cy="35282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15 - TextBox"/>
            <p:cNvSpPr txBox="1"/>
            <p:nvPr/>
          </p:nvSpPr>
          <p:spPr>
            <a:xfrm>
              <a:off x="5805442" y="3553457"/>
              <a:ext cx="638184" cy="277752"/>
            </a:xfrm>
            <a:prstGeom prst="rect">
              <a:avLst/>
            </a:prstGeom>
            <a:solidFill>
              <a:schemeClr val="accent1">
                <a:lumMod val="60000"/>
                <a:lumOff val="40000"/>
              </a:schemeClr>
            </a:solidFill>
          </p:spPr>
          <p:txBody>
            <a:bodyPr wrap="none" lIns="0" tIns="0" rIns="0" bIns="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b="1" smtClean="0">
                  <a:latin typeface="Calibri" charset="0"/>
                </a:rPr>
                <a:t>Δράση</a:t>
              </a:r>
            </a:p>
          </p:txBody>
        </p:sp>
        <p:sp>
          <p:nvSpPr>
            <p:cNvPr id="40970" name="16 - TextBox"/>
            <p:cNvSpPr txBox="1">
              <a:spLocks noChangeArrowheads="1"/>
            </p:cNvSpPr>
            <p:nvPr/>
          </p:nvSpPr>
          <p:spPr bwMode="auto">
            <a:xfrm>
              <a:off x="4308058" y="3745001"/>
              <a:ext cx="913712" cy="180000"/>
            </a:xfrm>
            <a:prstGeom prst="rect">
              <a:avLst/>
            </a:prstGeom>
            <a:solidFill>
              <a:srgbClr val="2479B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1200" b="1" dirty="0">
                  <a:latin typeface="Calibri" charset="0"/>
                </a:rPr>
                <a:t>Προετοιμασία</a:t>
              </a:r>
            </a:p>
          </p:txBody>
        </p:sp>
        <p:sp>
          <p:nvSpPr>
            <p:cNvPr id="40971" name="17 - TextBox"/>
            <p:cNvSpPr txBox="1">
              <a:spLocks noChangeArrowheads="1"/>
            </p:cNvSpPr>
            <p:nvPr/>
          </p:nvSpPr>
          <p:spPr bwMode="auto">
            <a:xfrm>
              <a:off x="6156175" y="4263292"/>
              <a:ext cx="972000" cy="180000"/>
            </a:xfrm>
            <a:prstGeom prst="rect">
              <a:avLst/>
            </a:prstGeom>
            <a:solidFill>
              <a:srgbClr val="6AC9D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1400" b="1">
                  <a:latin typeface="Calibri" charset="0"/>
                </a:rPr>
                <a:t>Διατήρηση</a:t>
              </a:r>
            </a:p>
          </p:txBody>
        </p:sp>
        <p:sp>
          <p:nvSpPr>
            <p:cNvPr id="19" name="18 - TextBox"/>
            <p:cNvSpPr txBox="1"/>
            <p:nvPr/>
          </p:nvSpPr>
          <p:spPr>
            <a:xfrm>
              <a:off x="4027417" y="4378777"/>
              <a:ext cx="1116028" cy="180936"/>
            </a:xfrm>
            <a:prstGeom prst="rect">
              <a:avLst/>
            </a:prstGeom>
            <a:solidFill>
              <a:schemeClr val="accent1">
                <a:lumMod val="20000"/>
                <a:lumOff val="80000"/>
              </a:schemeClr>
            </a:solidFill>
          </p:spPr>
          <p:txBody>
            <a:bodyPr wrap="none" lIns="0" tIns="0" rIns="0" bIns="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l-GR" sz="1400" b="1" smtClean="0">
                  <a:latin typeface="Calibri" charset="0"/>
                </a:rPr>
                <a:t>Συλλογισμός</a:t>
              </a:r>
            </a:p>
          </p:txBody>
        </p:sp>
        <p:sp>
          <p:nvSpPr>
            <p:cNvPr id="20" name="19 - TextBox"/>
            <p:cNvSpPr txBox="1"/>
            <p:nvPr/>
          </p:nvSpPr>
          <p:spPr>
            <a:xfrm rot="921292">
              <a:off x="3240006" y="5889748"/>
              <a:ext cx="1404957" cy="215853"/>
            </a:xfrm>
            <a:prstGeom prst="rect">
              <a:avLst/>
            </a:prstGeom>
            <a:solidFill>
              <a:schemeClr val="accent1">
                <a:lumMod val="20000"/>
                <a:lumOff val="80000"/>
              </a:schemeClr>
            </a:solidFill>
          </p:spPr>
          <p:txBody>
            <a:bodyPr wrap="none" lIns="0" tIns="0" rIns="0" bIns="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l-GR" sz="1400" b="1" smtClean="0">
                  <a:latin typeface="Calibri" charset="0"/>
                </a:rPr>
                <a:t>Προ-συλλογισμός</a:t>
              </a:r>
            </a:p>
          </p:txBody>
        </p:sp>
        <p:sp>
          <p:nvSpPr>
            <p:cNvPr id="40974" name="20 - TextBox"/>
            <p:cNvSpPr txBox="1">
              <a:spLocks noChangeArrowheads="1"/>
            </p:cNvSpPr>
            <p:nvPr/>
          </p:nvSpPr>
          <p:spPr bwMode="auto">
            <a:xfrm rot="553598">
              <a:off x="7687351" y="3074993"/>
              <a:ext cx="1008111" cy="430887"/>
            </a:xfrm>
            <a:prstGeom prst="rect">
              <a:avLst/>
            </a:prstGeom>
            <a:solidFill>
              <a:srgbClr val="0070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l-GR" sz="1400" b="1">
                  <a:solidFill>
                    <a:schemeClr val="bg1"/>
                  </a:solidFill>
                  <a:latin typeface="Calibri" charset="0"/>
                </a:rPr>
                <a:t>Σταθερός τρόπος ζωής</a:t>
              </a:r>
            </a:p>
          </p:txBody>
        </p:sp>
      </p:grpSp>
      <p:sp>
        <p:nvSpPr>
          <p:cNvPr id="40962" name="AutoShape 7" descr="data:image/jpeg;base64,/9j/4AAQSkZJRgABAQAAAQABAAD/2wCEAAkGBhQSEBUQEBIVExIVFhcVFxMXGBUWGhcYFBIVFhQXExIXHiYgGBkjGRQUIi8iIycpLSwsFh8xNTAqNiYrLCkBCQoKDgwOGg8PGiwiHyUsLC8vLCwsLywsKiwvKSosLCosKTAsNCw1LCwsLCwsLCwsLCwsLCwsKiosLiotLCw1LP/AABEIALcBEwMBIgACEQEDEQH/xAAcAAEAAgMBAQEAAAAAAAAAAAAABQYDBAcCAQj/xABJEAACAQIDBAYFCQYEAwkAAAABAgADEQQSIQUGMUETIlFhcYEHMkKRoRQjUmJykrHB0RYzU4KishVD0vAkwuEXNERjc4Oz0/H/xAAaAQEAAwEBAQAAAAAAAAAAAAAAAQIDBAUG/8QAMxEAAgIBAgMFBgYCAwAAAAAAAAECEQMEMRIhQRNRYaHwMnGBsdHhBSJCUpHBFPEVIzP/2gAMAwEAAhEDEQA/AO4xEQBERAEREAREQBERAEREAREQBERAEREAREQBERAEREASk7z+kunQZqOHUVqi6MxNqakcRcauRzAsO++knd8cY9LA16lMkOEIBHFcxClh3gEnynCgJ6/4booZ7nPZdDg1mpliqMd2T2P35xlY9bEMg+jT+bA8CvW97GQ9bFu5u9R2P1nZvxMxRPpIafFD2YpfA8aWWct2wGPaZtYfa1en+7r1k+zUqD4AyU2PgaL4ZzUydJdrMXsw6qhQEzCxLG4NnDWIOW15s1tzhmZhUKURUqAZl62Smtchrgm//d25Dke6Yzy4bamvI0jDJScX5mLBekDG07fP9IByqKrf1ABvjLNsv0tjQYmhb69I399NrEeTGVCrupWAGUB261wvCwyZSC1r5sxstr9U6dkLMZaLS51yS+HI0Woz493/ACd92RvBQxK3oVVe3FeDL9pDZh5iSM/OlGsyMHRirLqGUkEeDDUTo26HpJLMtDGkXOi19ACTwFUDQfaGnaBxnj6r8LniXFDmvM9DBrY5Hwy5PyOixETyD0BERAEREAREQBERAEREARIzH7yYejpUrICPZBzN91bmQeJ9JVAfu6dR+/qqPib/AAmkcU5bIpLJGO7LfEq27u+/yqv0JpdGMpYHNmJKkaWyjkT7pabyJwlB1ImMlJWhEj9uY80qWdeJdE4X9dwv4kSI/wAZq/T+C/pL48MsitGeTNGDplniVpduVe0HyH5TNT3ib2lU+Fx+su9LkRRamDJ+JGUdv0z6wK/Ee8SQpVlYXUgjuN5jKEo7o2jOMtme4iJQuIiIBixeFWpTam4ujqVYdoYWI9xnDd5d26mCrdG9yhv0dTk4/JxzHnwInd5rbQ2dTr0zSrIHQ8VPwIPEEdo1E7dHrJaaV7p7o5tRp1mj4n57m9sWgj1SKmW3R1SAzBAX6JujGYkAHOV4nlLft70V1FJfBt0i/wAJyA47lf1W87eJlIxuBqUWyVqbU27HBW/hfj4ifUYtVi1EahLn5niTwTxO5L6E7gd20emAzWrEBRZgVDPWqqM7Am4CUHNlGuYd08YfduurgU6yr84tMMrsMpYCzNlHV9YjjfRgL2lfU2NxoRz4fGbdHa1ZLZarizZwMxIzdpU3B85aWPLzqW/eiFOHK0SVP5YFdgzFclyxIcMHKsMhN7uTiAbjX5zjrISrSKkqylWGhUggjxB4SWTeiqrIaYVVpqiKurCyVFqcSb3LKt+5QBawkfj8aatQ1GABsoAF7AKoVQL3PACWxKab4kl7iJuLXJs158n2Z8Bs+pXqClRQu54KPxJ4KO86TaUlFXJ0jJJt0i47F9KDUaCUalM1GQZc5OpAJyX7SFyi/dEtGyPR1h0oIldBUqgdd7kAkkkgdwvYdwifG5Z6dzbUXVs+hhHMopNotsRE4jqEREAREQBETku+vpOrLiMRhqCj5PRNnrJmz2GHFRrOer6xy2GvO8vCDk6RWUlFWXfb++1LD3Rfnao9kHRT9duXgLnwlC2rvXiMRcPUKofYTqr521bzJlUO31DFDTfMCq26tszMi2zZraGout+2Y/2mp6WRzdQRbJxJQZfW0Pzi/jwtf08ePFj95wTnkmTE8NU5AEn4e+RdTeAZ8gQ3DZTcrbhVuQQdbGkwt+ekJvGlh1WJIUC2XVj0VwAWuLdMup0469vSssDF45Fl3cZhiqXzjU8zBMyWBAfq6MwPb2TqX7M0j65rVD9etWP9OYD4Tjez8dmC1lBFjcA2uCjEW071neKNUMoYcGAI8CLicWsnJNSi693I6dNFO00VneTdeguErPTp2dENQEM/Gn17ceeX4yDOxkJVleqoU5hao5B009YnSx5ToVWmGUqdQQQR3EWMoeyr9Cit6yjo2+1TJpt8VMaTNN2m2V1WOKppEPtLe9aOL6Bh80qddwGJFQ03qIg9nVE4XverTtzmP9sruiikFVhTN89OoQamKo0bWpufZqg8bi40POxmiuvVGpDHQasLWY94sNe4TwuBpi1qaDLwsqi1yGOXTTUA6cwDN+GXeYXHuK5/2gU8mcUah6hq2BpfuxRNbMTmsDkB6nrA2B43lqSvkIIbKb2Bva57O/wmEYOmLgU0sSSRlXUtoxOmpPPtn3EYdXUq6hlPI/70PfLRT/UVbX6SdwW3+VX7w/MfpJpHBFwbg8xOdl3oesTUo/SOr0/tfTTv4jnfjJ3Zm1DTI1zIdbDXjzX/AHrObPpFXFA6cOpe0y0xPNOoGAZTcHUGep5p6AiIgCYsRhkqKUqIrqeKsAwPiDpMsQCsY70c4KpqKRpHtpsyjyTVfhKttj0dUaVajSStWvWYqCUVwtlJuxXLzsPeeU6hIjF9bHUB9GlXf3mig/uaduDVZouuJ1T6+DObLgxteyunzKU/ogfli186R/8Asnun6IG9rFjypH86k6TEt/yOp/f5L6Ef4eH9vzKVgfRThkINV6tXuJCL7kAb+qWrZ2yqWHXJQprTXmFFr97Hix7zNuJzZM+TL7cmzaGKEPZVCIiYmgiIgCIiAIiIBWt+tumhQyIbVKt1B7FHrsO/UAePdOVGkNdBrx0Gulte3TSTfpgTF/LKbUKdVqQoLcrTZ1DdJUzXIUgG2X4Tnv7RV1NnC37GUqfdcT09NOEIV1OHNGUpWT+KwyMbNTDElSdBc5GBXMeYuBodJm+SJe+RL6C+VeA4C9uVh7pBHeYq7A0w2tiQbcNDbQ6XvM6b1J7SOPCx/Sdkp406OZQnVkscKlyciXJuTlXU9p01PfPowyXvkW9gL5RwW2UXtwFhbstNCnvHRPtEeKn8rzYp7WonhVTzNvxhSi+qIqRtKoGgAA7Bp8J2DdHFdJgqLcwmU/yEp/yzjqVQfVIPgQfwnTPRtib4Z6fNKh9zqCPiGnLrI3jvuOjTOp0W6UdqeSviKfZWLDwrKtX+5390vEpu8tVaOMLuwRalFTcm12pOwPnaqnunHppVM6NQrgeIkHit8KK6IGqHuFh7z+kiam9OIqtkopYngEUu3+/Kei8kUcCxyZcWYAXJAHadPjIzFbzUE9vOexOt8eHxkXhtyMdiSGqgoO2q34ILke4Sx7O9FVJda9V6h+ivUX36k+8TnlqUtjaOnb3Kvi99WOlKmF72Nz90WH4zTpbOxlRUXLUSk7hVzXp08zk2AvYWJ0HLUAcROsYXZGEwgulOlS+sbZvvtqffNDbW8WHqU3okNUDAg5RbwIY8CDYggcQJSOeUnVchl7HCrnJJ+viSm7+AahhaVF7ZkQKbai47CbSRnPcNvxWqUwoKh06jsBcll0La6C9r8OctW7W1jWpWY3qJo3f2N56+6c+XBPHfETg1+HLk7KN2TEREwPQEREASIwoz46s3KnSpUv5mZ6j/AANKS5kRu2cyVK/8atUcfZU9FTPmlNT5zWHKMn8PXwTKS5tIl4iJkXEREAREQBERAEREAT4TPs1Nq7QShRarVbKi2ubEm7MFUKqglmLEAAAkkgCCHyRlGIHZI3eZlbB4jQEijVIuL69G1rTHhduUagUhwpcuFSoDScmmbOOiqANpbXTv4THV25hWtSNei3SLU0zqQy01Bq3INrBXF78jN4JRkmcLyzaaPT7o4Cqoz4TDtcDXo0B4fSAvIzE+ibZr/wDh8h7UqVV+Ga3wkr/jOHQAdPRUZQVHSIOqbZSNdV1GveJ9r7boIcpqoWDpTKqQzBqtQU0DKtyt3NrmVa7mXWZ9YlTxXoMwZ/d1sQh+1TYfFL/GRGK9Ah/ysb5PS/5lf8pf33pw4KqMQjF75QjZ72dENst+DVEv4k8AbbLbeogEnEUgFYoSXSwccUJvo3dxk3LvLdpHqjj+J9B2NXVKmHqfzOp+KW+Muvon3VxWCGJXFrlzmlks6uDlFTNax09ZeNpc8TtHo1LNwHxPYJtUKmZVbhcA+8XkSlKqZpjcZO0ZJXd790/lopAOKZps12IzdVgLgC41uq85YomadO0atXyKns70a4WnrUDVm+ubD7i2+N5M/KcNhhkU06Q+ggAP3VF5U/Sxtivhlw9Sjm6MtUWqBfKbinkDsOB9a3nxlZ2TtunXF0NmGpQ8R+o7xOjHDtPaZ5Ot1s9M6hC/H7fcurekvDuQuHIqlgzLrYEI2ViALkgNpykbid7a1QlQ4S1rqgtbNw6x15dsouH3ICXy1jcoaYugIAITN1SeBZXJH1+68+vuggTK9YWysozKLC9OqikAt7PSgj7A8toYq/SeVn1jyv8A9Wl3JUWX5RnJbNnNyCb5tVNmBPaCDeJVxu/TNQMta9nqNZKbH94+f1lNr3NieagAjTXL+xoGQLVyqjI9ujHFEw6kghgQWNAk9vSHiRebNTjvE4Hjx3zn5MsS0wLkC1zc95tb8pO7oYgriQvJ1Ye4Zh+B98odDdFUyZXFkydU0wwutOkhcLfSoTSvm1tnbjJ/cDZIwuIRc5fPUOpBHCi2p1N2IUknS/ZKZG3F2jfTRhHNBxnbtdPHn5HV4iJ5p9oInirVCgsxCqNSSQAPEmRL7car1cEvScjXa4or3huNU9yadrCXjBy2+xWUkj3tvGNYYaifn6oIBH+WnB6rdgAOnaxA7bSOFwy00WmgsqKFUdgUWA9wmtszZYogksXqub1KrWzORw4aKo5KNB7yd6TOSrhjt8/XQiKd2xERMy4iIgCIiAIiIAiIgCR239mDEYd6TFl9V1ZbBlek61abLcEXDop1BGmokjEBlLO5iVSlWpiK1RrIWZuiu/R1mrUxonzYV2OiZbgAG9pgb0a4fJkFSqoydHp0eqjD4aiPZ0P/AAlFvHMOBtJ9X6GqaTeoTdT2X5Tfm1I81uUXRUW9HOGKtTLuSVIY/N369DE0S1sul/lVVvtAd9/WH3BXpXrVarluneqgUIoUNiaVexOW7EmhTBuTaxta8khhgNo57tdsNwubdWqBbL/NfzM80thNhyz4R/WYs1GpqjX5I4GanYaDiO0Tbs49/Qp2kiNwvo3oplPTVmIbMSejJaxwhGY5O3BUTca6t26eano5wy0yHqVMoptTBPR9WmaGIoquidYhcTUOY3Ym1ybWlmwG0FqpnAKkEq6Na6MvrK3h28CCDwMj3LYqp0aaUl1Lfn+g85lJcPJl4ylLY+YPCnEuL3FFNB32HDxPPslnVbCw0AnjD0AihFFgOEj9t7ZFEZV1qNwHYPpH8plzk6R3QgoI+7U2ll+bQ9bmez/rPOC2ryqfe/WQOHYnU6k6kzbWdywx4aZNljq0kqIVYK6MLEEBgQeRB0InLN8PROaZOJ2aSMvWNEtYrbUmi5P9JPgeUudHHtTOmo5qeH/Se8Zj1xbU8Kt8rXqVx/5aEDJ4O5A+yHmHYyjLwM8sYzjzRyLAbzElaWIfIebqLdlgx9nTiQPdLFSwiDrBQb65j1ie/Mby7727gYfHLdh0dYCy1lAvpwDrwde46jkROTY3B4vZVTo665qJPVIuUb/039lvqn3c5vDVXy2Xr+TwNX+Gyjzxlqiaezdq0665qbeKnQr4j8+E3JunZ4UouLpieN2sO9faIpJWYdAjVWqBafVZh0aqAVIJKu3EGRm3durQWy9aqw6q8bfWYdndzl99G+7DYTDF61/lFc9JUvxHHIh7wCSe9j2TDLl4VS+p7H4XpXPJ2ktkTH+D1eeNr+S4YfhSj9nyfWxWJb/3An/xqslonJ2sunyR9R2cfTItN2cOGDNT6Rhwaqz1iO8dKWt5STAn2JSU5S9p2SopbIRESpYREQBERAEREAREQBERAEREA1NpYAVUtwI1B7D+kg6G0mot0VYGw58x+olnmtjtnJVWzjwI4jwMspUY5MXFz6kKaobGUmUghqFbUd1XDn8zJaU7aWzKuGxVNqZLXSrYqNbA0ycy+7tm3Q29VqjogoznTMt/PTl4zom+Ufd/bOHgabR42hVvjOjpGy17I55dJTBKm/elwe3IoluwOCWkgRfM8yeZM0aO7ydAaT6lrEsDYhlN1KNxBUgEHtE08dt2rgqebFKKtMaCshVWYn1Q9FiOt3oSOJsBKv8A7Uq3+frY68cOz3N/b+3Fw1PM2rtoifSP6Dmf1nO8VvAivnxNSzPme5DHRbZicoOVVzLqbAXEidobxtiKxq1SbnRVAJCryVf96z1V2ImMsWzplR0W4trUNM5rE2YDo7ZSLEMQZvHBPHHiaNFkjJ0mXKljEUqGYAu2RR2sUZwBbnlVj4Cb6VQbWIN+FiNfDt4H3SnYfcZczv0zBndnvkBsXTEKbhiQ1jiWIuOCgG+pjC+jzLVBNVTTUBr5BnzDE1K5VCxORLsAbEkgsD2y9y7ixa6tQEaEG97ajW3G3bK/RaoKlSqwyNmshB1ypcKe65JPnNfDbgJSNFumZuhbMFy2Hr02AXrXU3pC5Ja4JGgAtJY2XUnwtNblXG2mS+x9+VuKeKsp5VeR+2PZ8eHhLPjMHTr0zTqqtSm41UgEEHgf0M47j583Z9IL4bEUsMrdLTqVEp9He4TpHC5lb2bZr259nOcOSCXNGhtb1+i2rhmOJ2cWdBr0QN6iduQ/5i93H7UrX7Y1SgprTHTE5cwBOvAWp/Svy+HKfoaR6bv4cYg4oUUFcixqZRm8fHlfjaVjlcTgz6DHladFE9H/AKN2RxjseL1r5kpNrlPJ6v1+wcvHQdLiJm3Z2wxqCqIiIkFxERAEREAREQBERAEREAREQBERAEREAREQCJxovjsOOyniG8r0V/FhJEYVA/SBVD2tmsL27zIzZ/zuKrV/ZpgYdD2lTnrEfzFV8aZmXbWMYZaFE2rViQrWvkVR85VI+qCLdrMo5zeUW3GHcvq/KzJNJOXj9jzi9qu1Q0MKoeouj1Gv0dK4vZrau9tcg8yul+a+lbDYmm9Fi9WsmRizlLU1bNawCiyadpJ7zOr4DApRpinTFlHbqSTqzMebE3JPMmbBEjtOB/k5ePX14LzJ4L9r7H5ywG3cvFPNT+Rll2fvPR9rMv8ALf8AC86dj9zMHWN6mGpk/SUZG82SxkNW9FGDPq9Kng9/7wZZZn1L13ERht68Nzq28Vf/AEzO2+mEH+d7kqf6Zlf0Q0eWIqjxCH8hPi+h6h7WIrHwFMfipl/8giiLxnpBww9UVH8FA+LEStbT3/Jv0dIL3u1/gLfjOi4b0TYJTdhVqfae39gWTmzt0sJQN6OGpKfpZQzffa5+Mo87ZNHDcNu/tLaB6lN+jPtMOip+82zeWYzoG6HoYpYd0r4up09ZCGVFutNWU3B+k5BAOth3TpMTFybJEREqBERAEREAREQBERAEREAREQBERAETUxeOynIgzPa9r2Cg8C55cDYDU27iRqmmzfvHY9ykovkFNz5kyaKuSRJVKoX1iB4m34zD/idL+LT++v6zSTBUxwpoO/Kt/faZco7Iorxm7Trq3qsD4EH8JkkU+EQ8UQ+KqfxE8jCAeqWT7LMB92+X4RQ4yXkbtvHsirSo/v6pyU/q6Xeow+ig17zYc5r4vaLUENRnDqPZZesxJsqoU4sToBlMxbLq2dsRigUqv1RexSnTButMVBoDfVibXbuAmkI1+d7fN+t/uQ5X+VEvs/BLRpLST1VFteJ7Sx5km5J7SZH7GHS1a2KOoLGjT7qdFirEfaq9Ie8Beybe2Mf0WHqVRqVQle9rdQebEDznrZWC6GhTojXIirftIGp8zc+cm3wuT3f+3/RNfmSXT0v7NuIiYmgiIgCIiAIiIAiIgCIiAIiIAiIgCIiAIiIAiIgCIiAIiIBEYLVA59Z+ufFwD8BYDuUSI3q2xWo9DTwqF6tR2JHRmrlpUkLO3Rh0v1mpL6wPXJF7WkvhVyg0jxp9X+X/ACz5rYeKt2TPLGHUg9kb2UqqotUijXJ6NqTXA6ZbLVp0ajALVyVLoSpOthxIvOSC2juZh6xRsppsgYKaeUWL1OlzWIPWFX5wEWOYa3Gkh13cxeFFP5KytTQKzU6d6KsyMOkzUHL52qUUVB11Admc6m8DkXWJRl3zxNCotLGUkNs2dkV0Z+rhaaChTZrNfFYhlzXAy0ydJP7P3wwtbKq1lV2CkJU6jXdUYL1tGa1RNFJ9YdsCjZoYFnq9NXt1CRSpg3CDUdITzqMPug2HMmRi0S8pORVKiG2zgKhNJcOFCGsjVVNwmWmwqA5Rw6yAdXjcXk/hccGORhkcC+U63Haje0PiLi4EwzxVohhY30NwRoQeRU8j/wDhuCRIk7SXcWi6dknE1MDii10f11424MDwYDlexuORB5WJ25mbiIiAIiIAiIgCIiAIiIAiIgCIiAIiIAiIgCIiAIiIAiIgGpjcIWs6WFReF+DDmrd3fyOuuoOtSrBrixDDRlPFT3/kRoeV5KTXxWCV7HVWHB10I7uwjuNxJsrKNmvExOXT94tx/EQEj+ZNWXyuO8T3TqBhmUgg8wQR7xJMmqPGJwyVENOoiujaFWAZT4qdDwEhdpbn0HBZEsw6wQGyuekoVCrAg5Q/yaihI4ILC0n4kkHPk3Zx2HWmwfpipWoyo761bOpqlalwSWxNSoyqLf8ADUwASdMuz9+MQtRUxlNVOWlmREc1MxpUy4yFhq1XFYSkvLN0mlhcXyYsVhUqoadVVdGFirAEEXvwPeAfKQTZo7P3kw9ZgiVVFUg/MsQtQZXqIwKHmGpVQbX9QnhrJORFDdahTqpVppkyMXCLomboOgU5eWWmXAAsL1HOpN5LySDFVOVkccQwU94qEIR94of5ZKyKK56ioORDt3BTmQeJYL5Ke6SsqzWGwiIkFxERAEREAREQBERAEREAREQBERAEREAREQBERAEREAREQBNats5GOa2Vj7SkqT4ket53iIBrtgqi+q6uOxxlP300/pmN3ddXpGw4lWRh8Sp+ERJsq4o1f8co3sXsewq35C0+nbdH+IPuv/pn2JJRxPVDaa1NKQaoe4Af3lZsrhajcSKY7us3vIyr7miJFllFG7h8MqDKosOJ4kkniWJ1J7zMsRILiIiAIiIAiIgCIiAIiIAiIgCIiAIiIAiIgCIiAIiIAiIgH//Z"/>
          <p:cNvSpPr>
            <a:spLocks noChangeAspect="1" noChangeArrowheads="1"/>
          </p:cNvSpPr>
          <p:nvPr/>
        </p:nvSpPr>
        <p:spPr bwMode="auto">
          <a:xfrm>
            <a:off x="165100" y="-144463"/>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5607" name="7 - TextBox"/>
          <p:cNvSpPr txBox="1">
            <a:spLocks noChangeArrowheads="1"/>
          </p:cNvSpPr>
          <p:nvPr/>
        </p:nvSpPr>
        <p:spPr bwMode="auto">
          <a:xfrm>
            <a:off x="6469063" y="6381750"/>
            <a:ext cx="2495550" cy="307975"/>
          </a:xfrm>
          <a:prstGeom prst="rect">
            <a:avLst/>
          </a:prstGeom>
          <a:noFill/>
          <a:ln>
            <a:noFill/>
          </a:ln>
          <a:extLst/>
        </p:spPr>
        <p:txBody>
          <a:bodyPr wrap="non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9pPr>
          </a:lstStyle>
          <a:p>
            <a:pPr eaLnBrk="1" fontAlgn="auto" hangingPunct="1">
              <a:spcBef>
                <a:spcPct val="0"/>
              </a:spcBef>
              <a:spcAft>
                <a:spcPts val="0"/>
              </a:spcAft>
              <a:buClrTx/>
              <a:buSzTx/>
              <a:buFontTx/>
              <a:buNone/>
              <a:defRPr/>
            </a:pPr>
            <a:r>
              <a:rPr lang="en-GB" altLang="el-GR" sz="1400" dirty="0">
                <a:latin typeface="+mn-lt"/>
                <a:ea typeface="+mn-ea"/>
                <a:cs typeface="+mn-cs"/>
              </a:rPr>
              <a:t>Prochaska &amp; </a:t>
            </a:r>
            <a:r>
              <a:rPr lang="en-GB" altLang="el-GR" sz="1400" dirty="0" err="1">
                <a:latin typeface="+mn-lt"/>
                <a:ea typeface="+mn-ea"/>
                <a:cs typeface="+mn-cs"/>
              </a:rPr>
              <a:t>DiClemente</a:t>
            </a:r>
            <a:r>
              <a:rPr lang="en-GB" altLang="el-GR" sz="1400" dirty="0">
                <a:latin typeface="+mn-lt"/>
                <a:ea typeface="+mn-ea"/>
                <a:cs typeface="+mn-cs"/>
              </a:rPr>
              <a:t> </a:t>
            </a:r>
            <a:r>
              <a:rPr lang="el-GR" altLang="el-GR" sz="1400" dirty="0">
                <a:latin typeface="+mn-lt"/>
                <a:ea typeface="+mn-ea"/>
                <a:cs typeface="+mn-cs"/>
              </a:rPr>
              <a:t>(</a:t>
            </a:r>
            <a:r>
              <a:rPr lang="en-GB" altLang="el-GR" sz="1400" dirty="0">
                <a:latin typeface="+mn-lt"/>
                <a:ea typeface="+mn-ea"/>
                <a:cs typeface="+mn-cs"/>
              </a:rPr>
              <a:t>1983</a:t>
            </a:r>
            <a:r>
              <a:rPr lang="el-GR" altLang="el-GR" sz="1400" dirty="0">
                <a:latin typeface="+mn-lt"/>
                <a:ea typeface="+mn-ea"/>
                <a:cs typeface="+mn-cs"/>
              </a:rPr>
              <a:t>)</a:t>
            </a:r>
          </a:p>
        </p:txBody>
      </p:sp>
      <p:pic>
        <p:nvPicPr>
          <p:cNvPr id="4096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5"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7" name="2 - Τίτλος"/>
          <p:cNvSpPr>
            <a:spLocks noGrp="1"/>
          </p:cNvSpPr>
          <p:nvPr>
            <p:ph type="title"/>
          </p:nvPr>
        </p:nvSpPr>
        <p:spPr>
          <a:xfrm>
            <a:off x="457200" y="341313"/>
            <a:ext cx="8229600" cy="1143000"/>
          </a:xfrm>
        </p:spPr>
        <p:txBody>
          <a:bodyPr/>
          <a:lstStyle/>
          <a:p>
            <a:pPr eaLnBrk="1" hangingPunct="1"/>
            <a:r>
              <a:rPr lang="el-GR" sz="4000" b="1">
                <a:latin typeface="Calibri" charset="0"/>
              </a:rPr>
              <a:t>Διαθεωρητικό μοντέλο</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09" name="1 - Θέση περιεχομένου"/>
          <p:cNvSpPr>
            <a:spLocks noGrp="1"/>
          </p:cNvSpPr>
          <p:nvPr>
            <p:ph idx="1"/>
          </p:nvPr>
        </p:nvSpPr>
        <p:spPr>
          <a:xfrm>
            <a:off x="2051050" y="1196975"/>
            <a:ext cx="5761038" cy="5256213"/>
          </a:xfrm>
        </p:spPr>
        <p:txBody>
          <a:bodyPr/>
          <a:lstStyle/>
          <a:p>
            <a:pPr eaLnBrk="1" hangingPunct="1">
              <a:lnSpc>
                <a:spcPct val="80000"/>
              </a:lnSpc>
            </a:pPr>
            <a:r>
              <a:rPr lang="el-GR" sz="2700" b="1">
                <a:latin typeface="Calibri" charset="0"/>
              </a:rPr>
              <a:t>Βιωματικές διαδικασίες</a:t>
            </a:r>
          </a:p>
          <a:p>
            <a:pPr lvl="1" eaLnBrk="1" hangingPunct="1">
              <a:lnSpc>
                <a:spcPct val="80000"/>
              </a:lnSpc>
            </a:pPr>
            <a:r>
              <a:rPr lang="el-GR" sz="2400">
                <a:latin typeface="Calibri" charset="0"/>
              </a:rPr>
              <a:t>Αύξηση συνειδητότητας </a:t>
            </a:r>
          </a:p>
          <a:p>
            <a:pPr lvl="1" eaLnBrk="1" hangingPunct="1">
              <a:lnSpc>
                <a:spcPct val="80000"/>
              </a:lnSpc>
            </a:pPr>
            <a:r>
              <a:rPr lang="el-GR" sz="2400">
                <a:latin typeface="Calibri" charset="0"/>
              </a:rPr>
              <a:t>Ανακούφιση </a:t>
            </a:r>
          </a:p>
          <a:p>
            <a:pPr lvl="1" eaLnBrk="1" hangingPunct="1">
              <a:lnSpc>
                <a:spcPct val="80000"/>
              </a:lnSpc>
            </a:pPr>
            <a:r>
              <a:rPr lang="el-GR" sz="2400">
                <a:latin typeface="Calibri" charset="0"/>
              </a:rPr>
              <a:t>Επαναξιολόγηση του περιβάλλοντος</a:t>
            </a:r>
          </a:p>
          <a:p>
            <a:pPr lvl="1" eaLnBrk="1" hangingPunct="1">
              <a:lnSpc>
                <a:spcPct val="80000"/>
              </a:lnSpc>
            </a:pPr>
            <a:r>
              <a:rPr lang="el-GR" sz="2400">
                <a:latin typeface="Calibri" charset="0"/>
              </a:rPr>
              <a:t>Επαναξιολόγηση του εαυτού</a:t>
            </a:r>
          </a:p>
          <a:p>
            <a:pPr lvl="1" eaLnBrk="1" hangingPunct="1">
              <a:lnSpc>
                <a:spcPct val="80000"/>
              </a:lnSpc>
            </a:pPr>
            <a:r>
              <a:rPr lang="el-GR" sz="2400">
                <a:latin typeface="Calibri" charset="0"/>
              </a:rPr>
              <a:t>Κοινωνική απελευθέρωση</a:t>
            </a:r>
            <a:r>
              <a:rPr lang="en-US" sz="2400">
                <a:latin typeface="Calibri" charset="0"/>
              </a:rPr>
              <a:t> </a:t>
            </a:r>
            <a:endParaRPr lang="el-GR" sz="2400">
              <a:latin typeface="Calibri" charset="0"/>
            </a:endParaRPr>
          </a:p>
          <a:p>
            <a:pPr eaLnBrk="1" hangingPunct="1">
              <a:lnSpc>
                <a:spcPct val="80000"/>
              </a:lnSpc>
            </a:pPr>
            <a:endParaRPr lang="el-GR" sz="2700">
              <a:latin typeface="Calibri" charset="0"/>
            </a:endParaRPr>
          </a:p>
          <a:p>
            <a:pPr eaLnBrk="1" hangingPunct="1">
              <a:lnSpc>
                <a:spcPct val="80000"/>
              </a:lnSpc>
            </a:pPr>
            <a:r>
              <a:rPr lang="el-GR" sz="2700" b="1">
                <a:latin typeface="Calibri" charset="0"/>
              </a:rPr>
              <a:t>Συμπεριφορικές διαδικασίες</a:t>
            </a:r>
          </a:p>
          <a:p>
            <a:pPr lvl="1" eaLnBrk="1" hangingPunct="1">
              <a:lnSpc>
                <a:spcPct val="80000"/>
              </a:lnSpc>
            </a:pPr>
            <a:r>
              <a:rPr lang="el-GR" sz="2400">
                <a:latin typeface="Calibri" charset="0"/>
              </a:rPr>
              <a:t>Υποκατάστατα συμπεριφορών </a:t>
            </a:r>
          </a:p>
          <a:p>
            <a:pPr lvl="1" eaLnBrk="1" hangingPunct="1">
              <a:lnSpc>
                <a:spcPct val="80000"/>
              </a:lnSpc>
            </a:pPr>
            <a:r>
              <a:rPr lang="el-GR" sz="2400">
                <a:latin typeface="Calibri" charset="0"/>
              </a:rPr>
              <a:t>Σχέσεις υποστήριξης </a:t>
            </a:r>
          </a:p>
          <a:p>
            <a:pPr lvl="1" eaLnBrk="1" hangingPunct="1">
              <a:lnSpc>
                <a:spcPct val="80000"/>
              </a:lnSpc>
            </a:pPr>
            <a:r>
              <a:rPr lang="el-GR" sz="2400">
                <a:latin typeface="Calibri" charset="0"/>
              </a:rPr>
              <a:t>Στρατηγικές ενίσχυσης </a:t>
            </a:r>
          </a:p>
          <a:p>
            <a:pPr lvl="1" eaLnBrk="1" hangingPunct="1">
              <a:lnSpc>
                <a:spcPct val="80000"/>
              </a:lnSpc>
            </a:pPr>
            <a:r>
              <a:rPr lang="el-GR" sz="2400">
                <a:latin typeface="Calibri" charset="0"/>
              </a:rPr>
              <a:t>Αυτό-προσδιορισμός</a:t>
            </a:r>
          </a:p>
          <a:p>
            <a:pPr lvl="1" eaLnBrk="1" hangingPunct="1">
              <a:lnSpc>
                <a:spcPct val="80000"/>
              </a:lnSpc>
            </a:pPr>
            <a:r>
              <a:rPr lang="el-GR" sz="2400">
                <a:latin typeface="Calibri" charset="0"/>
              </a:rPr>
              <a:t>Έλεγχος ερεθίσματος</a:t>
            </a:r>
          </a:p>
        </p:txBody>
      </p:sp>
      <p:pic>
        <p:nvPicPr>
          <p:cNvPr id="4301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2" name="2 - Τίτλος"/>
          <p:cNvSpPr>
            <a:spLocks noGrp="1"/>
          </p:cNvSpPr>
          <p:nvPr>
            <p:ph type="title"/>
          </p:nvPr>
        </p:nvSpPr>
        <p:spPr>
          <a:xfrm>
            <a:off x="457200" y="188913"/>
            <a:ext cx="8229600" cy="1143000"/>
          </a:xfrm>
        </p:spPr>
        <p:txBody>
          <a:bodyPr/>
          <a:lstStyle/>
          <a:p>
            <a:pPr eaLnBrk="1" hangingPunct="1"/>
            <a:r>
              <a:rPr lang="el-GR" sz="4000" b="1">
                <a:latin typeface="Calibri" charset="0"/>
              </a:rPr>
              <a:t>Διαδικασίες αλλαγής</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58"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9" name="1 - Θέση περιεχομένου"/>
          <p:cNvSpPr>
            <a:spLocks noGrp="1"/>
          </p:cNvSpPr>
          <p:nvPr>
            <p:ph idx="1"/>
          </p:nvPr>
        </p:nvSpPr>
        <p:spPr>
          <a:xfrm>
            <a:off x="457200" y="1196975"/>
            <a:ext cx="8229600" cy="4810125"/>
          </a:xfrm>
        </p:spPr>
        <p:txBody>
          <a:bodyPr/>
          <a:lstStyle/>
          <a:p>
            <a:pPr eaLnBrk="1" hangingPunct="1"/>
            <a:r>
              <a:rPr lang="el-GR" sz="2800">
                <a:latin typeface="Calibri" charset="0"/>
              </a:rPr>
              <a:t>Η βαρύτητα που έχουν για το άτομο τα πλεονεκτήματα και τα μειονεκτήματα της αλλαγής</a:t>
            </a:r>
            <a:endParaRPr lang="el-GR">
              <a:latin typeface="Calibri" charset="0"/>
            </a:endParaRPr>
          </a:p>
        </p:txBody>
      </p:sp>
      <p:sp>
        <p:nvSpPr>
          <p:cNvPr id="45060" name="2 - Τίτλος"/>
          <p:cNvSpPr>
            <a:spLocks noGrp="1"/>
          </p:cNvSpPr>
          <p:nvPr>
            <p:ph type="title"/>
          </p:nvPr>
        </p:nvSpPr>
        <p:spPr>
          <a:xfrm>
            <a:off x="457200" y="274638"/>
            <a:ext cx="8229600" cy="850900"/>
          </a:xfrm>
        </p:spPr>
        <p:txBody>
          <a:bodyPr/>
          <a:lstStyle/>
          <a:p>
            <a:pPr eaLnBrk="1" hangingPunct="1"/>
            <a:r>
              <a:rPr lang="el-GR" b="1">
                <a:latin typeface="Calibri" charset="0"/>
              </a:rPr>
              <a:t>Ισορροπία στη λήψη αποφάσεων</a:t>
            </a:r>
          </a:p>
        </p:txBody>
      </p:sp>
      <p:grpSp>
        <p:nvGrpSpPr>
          <p:cNvPr id="45061" name="12 - Ομάδα"/>
          <p:cNvGrpSpPr>
            <a:grpSpLocks/>
          </p:cNvGrpSpPr>
          <p:nvPr/>
        </p:nvGrpSpPr>
        <p:grpSpPr bwMode="auto">
          <a:xfrm>
            <a:off x="869950" y="2492375"/>
            <a:ext cx="7212013" cy="3683000"/>
            <a:chOff x="869975" y="2492946"/>
            <a:chExt cx="7211981" cy="3681650"/>
          </a:xfrm>
        </p:grpSpPr>
        <p:pic>
          <p:nvPicPr>
            <p:cNvPr id="45062" name="Picture 5" descr="http://www.uri.edu/research/cprc/images/ttmf3.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99592" y="2492946"/>
              <a:ext cx="7182364" cy="360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3" name="14 - TextBox"/>
            <p:cNvSpPr txBox="1">
              <a:spLocks noChangeArrowheads="1"/>
            </p:cNvSpPr>
            <p:nvPr/>
          </p:nvSpPr>
          <p:spPr bwMode="auto">
            <a:xfrm>
              <a:off x="5652120" y="5517232"/>
              <a:ext cx="600101" cy="27699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1200">
                  <a:latin typeface="Calibri" charset="0"/>
                </a:rPr>
                <a:t>Δράση</a:t>
              </a:r>
            </a:p>
          </p:txBody>
        </p:sp>
        <p:sp>
          <p:nvSpPr>
            <p:cNvPr id="45064" name="15 - TextBox"/>
            <p:cNvSpPr txBox="1">
              <a:spLocks noChangeArrowheads="1"/>
            </p:cNvSpPr>
            <p:nvPr/>
          </p:nvSpPr>
          <p:spPr bwMode="auto">
            <a:xfrm>
              <a:off x="6922864" y="5373216"/>
              <a:ext cx="869149" cy="27699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1200">
                  <a:latin typeface="Calibri" charset="0"/>
                </a:rPr>
                <a:t>Διατήρηση</a:t>
              </a:r>
            </a:p>
          </p:txBody>
        </p:sp>
        <p:sp>
          <p:nvSpPr>
            <p:cNvPr id="45065" name="16 - TextBox"/>
            <p:cNvSpPr txBox="1">
              <a:spLocks noChangeArrowheads="1"/>
            </p:cNvSpPr>
            <p:nvPr/>
          </p:nvSpPr>
          <p:spPr bwMode="auto">
            <a:xfrm>
              <a:off x="4283968" y="5360516"/>
              <a:ext cx="1072601" cy="27699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1200">
                  <a:latin typeface="Calibri" charset="0"/>
                </a:rPr>
                <a:t>Προετοιμασία</a:t>
              </a:r>
            </a:p>
          </p:txBody>
        </p:sp>
        <p:sp>
          <p:nvSpPr>
            <p:cNvPr id="45066" name="17 - TextBox"/>
            <p:cNvSpPr txBox="1">
              <a:spLocks noChangeArrowheads="1"/>
            </p:cNvSpPr>
            <p:nvPr/>
          </p:nvSpPr>
          <p:spPr bwMode="auto">
            <a:xfrm>
              <a:off x="2907308" y="5470624"/>
              <a:ext cx="976934" cy="27699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1200">
                  <a:latin typeface="Calibri" charset="0"/>
                </a:rPr>
                <a:t>Συλλογισμός</a:t>
              </a:r>
            </a:p>
          </p:txBody>
        </p:sp>
        <p:sp>
          <p:nvSpPr>
            <p:cNvPr id="45067" name="18 - TextBox"/>
            <p:cNvSpPr txBox="1">
              <a:spLocks noChangeArrowheads="1"/>
            </p:cNvSpPr>
            <p:nvPr/>
          </p:nvSpPr>
          <p:spPr bwMode="auto">
            <a:xfrm>
              <a:off x="1568872" y="5326608"/>
              <a:ext cx="1291123" cy="27699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1200">
                  <a:latin typeface="Calibri" charset="0"/>
                </a:rPr>
                <a:t>Προ-συλλογισμός</a:t>
              </a:r>
            </a:p>
          </p:txBody>
        </p:sp>
        <p:sp>
          <p:nvSpPr>
            <p:cNvPr id="45068" name="19 - TextBox"/>
            <p:cNvSpPr txBox="1">
              <a:spLocks noChangeArrowheads="1"/>
            </p:cNvSpPr>
            <p:nvPr/>
          </p:nvSpPr>
          <p:spPr bwMode="auto">
            <a:xfrm>
              <a:off x="4355976" y="5805264"/>
              <a:ext cx="829266" cy="36933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l-GR" sz="1800" b="1">
                  <a:latin typeface="Calibri" charset="0"/>
                </a:rPr>
                <a:t>Στάδιο</a:t>
              </a:r>
            </a:p>
          </p:txBody>
        </p:sp>
        <p:sp>
          <p:nvSpPr>
            <p:cNvPr id="21" name="20 - TextBox"/>
            <p:cNvSpPr txBox="1"/>
            <p:nvPr/>
          </p:nvSpPr>
          <p:spPr>
            <a:xfrm>
              <a:off x="869975" y="3140968"/>
              <a:ext cx="461665" cy="1555889"/>
            </a:xfrm>
            <a:prstGeom prst="rect">
              <a:avLst/>
            </a:prstGeom>
            <a:solidFill>
              <a:schemeClr val="bg1"/>
            </a:solidFill>
          </p:spPr>
          <p:txBody>
            <a:bodyPr vert="vert270">
              <a:spAutoFit/>
            </a:bodyPr>
            <a:lstStyle/>
            <a:p>
              <a:pPr algn="ctr">
                <a:defRPr/>
              </a:pPr>
              <a:r>
                <a:rPr lang="el-GR" b="1" dirty="0">
                  <a:latin typeface="Calibri" pitchFamily="34" charset="0"/>
                  <a:ea typeface="+mn-ea"/>
                  <a:cs typeface="Arial" pitchFamily="34" charset="0"/>
                </a:rPr>
                <a:t>Τ σκορ</a:t>
              </a:r>
            </a:p>
          </p:txBody>
        </p:sp>
        <p:sp>
          <p:nvSpPr>
            <p:cNvPr id="45070" name="21 - TextBox"/>
            <p:cNvSpPr txBox="1">
              <a:spLocks noChangeArrowheads="1"/>
            </p:cNvSpPr>
            <p:nvPr/>
          </p:nvSpPr>
          <p:spPr bwMode="auto">
            <a:xfrm>
              <a:off x="5142943" y="2564904"/>
              <a:ext cx="1703608" cy="36933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l-GR" sz="1800" b="1">
                  <a:latin typeface="Calibri" charset="0"/>
                </a:rPr>
                <a:t>Πλεονεκτήματα</a:t>
              </a:r>
            </a:p>
          </p:txBody>
        </p:sp>
        <p:sp>
          <p:nvSpPr>
            <p:cNvPr id="45071" name="22 - TextBox"/>
            <p:cNvSpPr txBox="1">
              <a:spLocks noChangeArrowheads="1"/>
            </p:cNvSpPr>
            <p:nvPr/>
          </p:nvSpPr>
          <p:spPr bwMode="auto">
            <a:xfrm>
              <a:off x="4139952" y="4149080"/>
              <a:ext cx="1713226" cy="36933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l-GR" sz="1800" b="1">
                  <a:latin typeface="Calibri" charset="0"/>
                </a:rPr>
                <a:t>Μειονεκτήματα</a:t>
              </a:r>
            </a:p>
          </p:txBody>
        </p:sp>
      </p:gr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5" name="1 - Θέση περιεχομένου"/>
          <p:cNvSpPr>
            <a:spLocks noGrp="1"/>
          </p:cNvSpPr>
          <p:nvPr>
            <p:ph idx="1"/>
          </p:nvPr>
        </p:nvSpPr>
        <p:spPr>
          <a:xfrm>
            <a:off x="457200" y="1989138"/>
            <a:ext cx="8362950" cy="3095625"/>
          </a:xfrm>
        </p:spPr>
        <p:txBody>
          <a:bodyPr/>
          <a:lstStyle/>
          <a:p>
            <a:pPr marL="365125" indent="-255588" eaLnBrk="1" hangingPunct="1">
              <a:buFont typeface="Wingdings 3" charset="0"/>
              <a:buChar char=""/>
            </a:pPr>
            <a:r>
              <a:rPr lang="el-GR" sz="2800" b="1">
                <a:latin typeface="Calibri" charset="0"/>
              </a:rPr>
              <a:t>Δομικοί παράγοντες</a:t>
            </a:r>
            <a:r>
              <a:rPr lang="el-GR" sz="2800">
                <a:latin typeface="Calibri" charset="0"/>
              </a:rPr>
              <a:t>: Δυνατότητα πρόσβασης (υποδομές, οικονομικά, χρόνος κλπ)</a:t>
            </a:r>
          </a:p>
          <a:p>
            <a:pPr marL="365125" indent="-255588" eaLnBrk="1" hangingPunct="1">
              <a:buFont typeface="Wingdings 3" charset="0"/>
              <a:buChar char=""/>
            </a:pPr>
            <a:endParaRPr lang="el-GR" sz="2800">
              <a:latin typeface="Calibri" charset="0"/>
            </a:endParaRPr>
          </a:p>
          <a:p>
            <a:pPr marL="365125" indent="-255588" eaLnBrk="1" hangingPunct="1">
              <a:buFont typeface="Wingdings 3" charset="0"/>
              <a:buChar char=""/>
            </a:pPr>
            <a:r>
              <a:rPr lang="el-GR" sz="2800" b="1">
                <a:latin typeface="Calibri" charset="0"/>
              </a:rPr>
              <a:t>Διαπροσωπικοί</a:t>
            </a:r>
            <a:r>
              <a:rPr lang="el-GR" sz="2800">
                <a:latin typeface="Calibri" charset="0"/>
              </a:rPr>
              <a:t>: Ελλιπής κοινωνικοποίηση, απομόνωση</a:t>
            </a:r>
          </a:p>
          <a:p>
            <a:pPr marL="365125" indent="-255588" eaLnBrk="1" hangingPunct="1">
              <a:buFont typeface="Wingdings 3" charset="0"/>
              <a:buChar char=""/>
            </a:pPr>
            <a:endParaRPr lang="el-GR" sz="2800">
              <a:latin typeface="Calibri" charset="0"/>
            </a:endParaRPr>
          </a:p>
          <a:p>
            <a:pPr marL="365125" indent="-255588" eaLnBrk="1" hangingPunct="1">
              <a:buFont typeface="Wingdings 3" charset="0"/>
              <a:buChar char=""/>
            </a:pPr>
            <a:r>
              <a:rPr lang="el-GR" sz="2800" b="1">
                <a:latin typeface="Calibri" charset="0"/>
              </a:rPr>
              <a:t>Προσωπικοί</a:t>
            </a:r>
            <a:r>
              <a:rPr lang="el-GR" sz="2800">
                <a:latin typeface="Calibri" charset="0"/>
              </a:rPr>
              <a:t>: Προσωπικά χαρακτηριστικά του ατόμου</a:t>
            </a:r>
          </a:p>
        </p:txBody>
      </p:sp>
      <p:pic>
        <p:nvPicPr>
          <p:cNvPr id="4710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0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8" name="2 - Τίτλος"/>
          <p:cNvSpPr>
            <a:spLocks noGrp="1"/>
          </p:cNvSpPr>
          <p:nvPr>
            <p:ph type="title"/>
          </p:nvPr>
        </p:nvSpPr>
        <p:spPr>
          <a:xfrm>
            <a:off x="457200" y="630238"/>
            <a:ext cx="8229600" cy="1143000"/>
          </a:xfrm>
        </p:spPr>
        <p:txBody>
          <a:bodyPr/>
          <a:lstStyle/>
          <a:p>
            <a:pPr eaLnBrk="1" hangingPunct="1"/>
            <a:r>
              <a:rPr lang="el-GR" sz="4000" b="1">
                <a:latin typeface="Calibri" charset="0"/>
              </a:rPr>
              <a:t>Ανασταλτικοί παράγοντες άσκησης</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3" name="1 - Θέση περιεχομένου"/>
          <p:cNvSpPr>
            <a:spLocks noGrp="1"/>
          </p:cNvSpPr>
          <p:nvPr>
            <p:ph idx="1"/>
          </p:nvPr>
        </p:nvSpPr>
        <p:spPr>
          <a:xfrm>
            <a:off x="457200" y="1844675"/>
            <a:ext cx="8229600" cy="3946525"/>
          </a:xfrm>
        </p:spPr>
        <p:txBody>
          <a:bodyPr/>
          <a:lstStyle/>
          <a:p>
            <a:pPr eaLnBrk="1" hangingPunct="1">
              <a:lnSpc>
                <a:spcPct val="80000"/>
              </a:lnSpc>
            </a:pPr>
            <a:r>
              <a:rPr lang="el-GR" sz="2700">
                <a:latin typeface="Calibri" charset="0"/>
              </a:rPr>
              <a:t>Δημιουργία συνηθειών</a:t>
            </a:r>
          </a:p>
          <a:p>
            <a:pPr eaLnBrk="1" hangingPunct="1">
              <a:lnSpc>
                <a:spcPct val="80000"/>
              </a:lnSpc>
            </a:pPr>
            <a:endParaRPr lang="el-GR" sz="2700">
              <a:latin typeface="Calibri" charset="0"/>
            </a:endParaRPr>
          </a:p>
          <a:p>
            <a:pPr eaLnBrk="1" hangingPunct="1">
              <a:lnSpc>
                <a:spcPct val="80000"/>
              </a:lnSpc>
            </a:pPr>
            <a:r>
              <a:rPr lang="el-GR" sz="2700">
                <a:latin typeface="Calibri" charset="0"/>
              </a:rPr>
              <a:t>Μοντέλα αλλαγής της συμπεριφοράς</a:t>
            </a:r>
          </a:p>
          <a:p>
            <a:pPr eaLnBrk="1" hangingPunct="1">
              <a:lnSpc>
                <a:spcPct val="80000"/>
              </a:lnSpc>
            </a:pPr>
            <a:endParaRPr lang="el-GR" sz="2700">
              <a:latin typeface="Calibri" charset="0"/>
            </a:endParaRPr>
          </a:p>
          <a:p>
            <a:pPr eaLnBrk="1" hangingPunct="1">
              <a:lnSpc>
                <a:spcPct val="80000"/>
              </a:lnSpc>
            </a:pPr>
            <a:r>
              <a:rPr lang="el-GR" sz="2700">
                <a:latin typeface="Calibri" charset="0"/>
              </a:rPr>
              <a:t>Μοντέλα ενίσχυσης της συμπεριφοράς</a:t>
            </a:r>
          </a:p>
          <a:p>
            <a:pPr eaLnBrk="1" hangingPunct="1">
              <a:lnSpc>
                <a:spcPct val="80000"/>
              </a:lnSpc>
            </a:pPr>
            <a:endParaRPr lang="el-GR" sz="2700">
              <a:latin typeface="Calibri" charset="0"/>
            </a:endParaRPr>
          </a:p>
          <a:p>
            <a:pPr eaLnBrk="1" hangingPunct="1">
              <a:lnSpc>
                <a:spcPct val="80000"/>
              </a:lnSpc>
            </a:pPr>
            <a:r>
              <a:rPr lang="el-GR" sz="2700">
                <a:latin typeface="Calibri" charset="0"/>
              </a:rPr>
              <a:t>Μοντέλα πειθούς</a:t>
            </a:r>
          </a:p>
          <a:p>
            <a:pPr eaLnBrk="1" hangingPunct="1">
              <a:lnSpc>
                <a:spcPct val="80000"/>
              </a:lnSpc>
            </a:pPr>
            <a:endParaRPr lang="el-GR" sz="2700">
              <a:latin typeface="Calibri" charset="0"/>
            </a:endParaRPr>
          </a:p>
          <a:p>
            <a:pPr eaLnBrk="1" hangingPunct="1">
              <a:lnSpc>
                <a:spcPct val="80000"/>
              </a:lnSpc>
            </a:pPr>
            <a:r>
              <a:rPr lang="el-GR" sz="2700">
                <a:latin typeface="Calibri" charset="0"/>
              </a:rPr>
              <a:t>Δράσεις της κοινότητας</a:t>
            </a:r>
          </a:p>
        </p:txBody>
      </p:sp>
      <p:pic>
        <p:nvPicPr>
          <p:cNvPr id="49154" name="Picture 5" descr="http://2.bp.blogspot.com/-DnRP19hLsuY/TZ3DWbh116I/AAAAAAAAERU/455emIx9yTM/s1600/ATT00001_.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51500" y="4292600"/>
            <a:ext cx="3330575" cy="2447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5"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6"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2 - Τίτλος"/>
          <p:cNvSpPr>
            <a:spLocks noGrp="1"/>
          </p:cNvSpPr>
          <p:nvPr>
            <p:ph type="title"/>
          </p:nvPr>
        </p:nvSpPr>
        <p:spPr/>
        <p:txBody>
          <a:bodyPr>
            <a:normAutofit fontScale="90000"/>
          </a:bodyPr>
          <a:lstStyle/>
          <a:p>
            <a:pPr eaLnBrk="1" hangingPunct="1">
              <a:defRPr/>
            </a:pPr>
            <a:r>
              <a:rPr lang="el-GR" sz="4000" b="1">
                <a:latin typeface="Calibri" charset="0"/>
                <a:cs typeface="+mj-cs"/>
              </a:rPr>
              <a:t>Αντιμετώπιση των ανασταλτικών παραγόντων</a:t>
            </a:r>
            <a:r>
              <a:rPr lang="en-US" sz="4000" b="1">
                <a:latin typeface="Calibri" charset="0"/>
                <a:cs typeface="+mj-cs"/>
              </a:rPr>
              <a:t> </a:t>
            </a:r>
            <a:r>
              <a:rPr lang="el-GR" sz="4000" b="1">
                <a:latin typeface="Calibri" charset="0"/>
                <a:cs typeface="+mj-cs"/>
              </a:rPr>
              <a:t>άσκησης</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1 - Θέση περιεχομένου"/>
          <p:cNvSpPr>
            <a:spLocks noGrp="1"/>
          </p:cNvSpPr>
          <p:nvPr>
            <p:ph idx="1"/>
          </p:nvPr>
        </p:nvSpPr>
        <p:spPr>
          <a:xfrm>
            <a:off x="647700" y="1744663"/>
            <a:ext cx="8245475" cy="3629025"/>
          </a:xfrm>
        </p:spPr>
        <p:txBody>
          <a:bodyPr/>
          <a:lstStyle/>
          <a:p>
            <a:pPr eaLnBrk="1" hangingPunct="1"/>
            <a:r>
              <a:rPr lang="el-GR">
                <a:latin typeface="Calibri" charset="0"/>
              </a:rPr>
              <a:t>Αντιλαμβανόμενη ευπάθεια</a:t>
            </a:r>
          </a:p>
          <a:p>
            <a:pPr eaLnBrk="1" hangingPunct="1"/>
            <a:r>
              <a:rPr lang="el-GR">
                <a:latin typeface="Calibri" charset="0"/>
              </a:rPr>
              <a:t>Αντιλαμβανόμενη σοβαρότητα της ασθένειας</a:t>
            </a:r>
          </a:p>
          <a:p>
            <a:pPr eaLnBrk="1" hangingPunct="1"/>
            <a:r>
              <a:rPr lang="el-GR">
                <a:latin typeface="Calibri" charset="0"/>
              </a:rPr>
              <a:t>Αντιλαμβανόμενα οφέλη</a:t>
            </a:r>
          </a:p>
          <a:p>
            <a:pPr eaLnBrk="1" hangingPunct="1"/>
            <a:r>
              <a:rPr lang="el-GR">
                <a:latin typeface="Calibri" charset="0"/>
              </a:rPr>
              <a:t>Αντιλαμβανόμενα εμπόδια</a:t>
            </a:r>
          </a:p>
          <a:p>
            <a:pPr eaLnBrk="1" hangingPunct="1"/>
            <a:r>
              <a:rPr lang="el-GR">
                <a:latin typeface="Calibri" charset="0"/>
              </a:rPr>
              <a:t>Λόγοι Δράσης</a:t>
            </a:r>
          </a:p>
          <a:p>
            <a:pPr eaLnBrk="1" hangingPunct="1"/>
            <a:r>
              <a:rPr lang="el-GR">
                <a:latin typeface="Calibri" charset="0"/>
              </a:rPr>
              <a:t>Αυτο–αποτελεσματικότητα</a:t>
            </a:r>
          </a:p>
          <a:p>
            <a:pPr eaLnBrk="1" hangingPunct="1"/>
            <a:endParaRPr lang="en-US">
              <a:latin typeface="Calibri" charset="0"/>
            </a:endParaRPr>
          </a:p>
          <a:p>
            <a:pPr eaLnBrk="1" hangingPunct="1"/>
            <a:endParaRPr lang="el-GR">
              <a:latin typeface="Calibri" charset="0"/>
            </a:endParaRPr>
          </a:p>
        </p:txBody>
      </p:sp>
      <p:sp>
        <p:nvSpPr>
          <p:cNvPr id="28676" name="3 - Ορθογώνιο"/>
          <p:cNvSpPr>
            <a:spLocks noChangeArrowheads="1"/>
          </p:cNvSpPr>
          <p:nvPr/>
        </p:nvSpPr>
        <p:spPr bwMode="auto">
          <a:xfrm>
            <a:off x="7062788" y="6372225"/>
            <a:ext cx="1901825" cy="369888"/>
          </a:xfrm>
          <a:prstGeom prst="rect">
            <a:avLst/>
          </a:prstGeom>
          <a:noFill/>
          <a:ln>
            <a:noFill/>
          </a:ln>
          <a:extLst/>
        </p:spPr>
        <p:txBody>
          <a:bodyPr wrap="non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sz="2000">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sz="2000">
                <a:solidFill>
                  <a:schemeClr val="tx1"/>
                </a:solidFill>
                <a:latin typeface="Lucida Sans Unicode" pitchFamily="34" charset="0"/>
              </a:defRPr>
            </a:lvl9pPr>
          </a:lstStyle>
          <a:p>
            <a:pPr eaLnBrk="1" fontAlgn="auto" hangingPunct="1">
              <a:spcBef>
                <a:spcPct val="0"/>
              </a:spcBef>
              <a:spcAft>
                <a:spcPts val="0"/>
              </a:spcAft>
              <a:buClrTx/>
              <a:buSzTx/>
              <a:buFontTx/>
              <a:buNone/>
              <a:defRPr/>
            </a:pPr>
            <a:r>
              <a:rPr lang="en-GB" altLang="el-GR" sz="1800" dirty="0" err="1">
                <a:latin typeface="+mn-lt"/>
                <a:ea typeface="+mn-ea"/>
                <a:cs typeface="+mn-cs"/>
              </a:rPr>
              <a:t>Rosenstock</a:t>
            </a:r>
            <a:r>
              <a:rPr lang="en-GB" altLang="el-GR" sz="1800" dirty="0">
                <a:latin typeface="+mn-lt"/>
                <a:ea typeface="+mn-ea"/>
                <a:cs typeface="+mn-cs"/>
              </a:rPr>
              <a:t> (1974)</a:t>
            </a:r>
            <a:endParaRPr lang="el-GR" altLang="el-GR" sz="1800" dirty="0">
              <a:latin typeface="+mn-lt"/>
              <a:ea typeface="+mn-ea"/>
              <a:cs typeface="+mn-cs"/>
            </a:endParaRPr>
          </a:p>
        </p:txBody>
      </p:sp>
      <p:pic>
        <p:nvPicPr>
          <p:cNvPr id="51203"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4"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5" name="2 - Τίτλος"/>
          <p:cNvSpPr>
            <a:spLocks noGrp="1"/>
          </p:cNvSpPr>
          <p:nvPr>
            <p:ph type="title"/>
          </p:nvPr>
        </p:nvSpPr>
        <p:spPr>
          <a:xfrm>
            <a:off x="457200" y="414338"/>
            <a:ext cx="8229600" cy="1143000"/>
          </a:xfrm>
        </p:spPr>
        <p:txBody>
          <a:bodyPr/>
          <a:lstStyle/>
          <a:p>
            <a:pPr eaLnBrk="1" hangingPunct="1"/>
            <a:r>
              <a:rPr lang="el-GR" sz="4000" b="1">
                <a:latin typeface="Calibri" charset="0"/>
              </a:rPr>
              <a:t>Μοντέλο πεποιθήσεων για την υγεία</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24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0"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1" name="2 - Τίτλος"/>
          <p:cNvSpPr>
            <a:spLocks noGrp="1"/>
          </p:cNvSpPr>
          <p:nvPr>
            <p:ph type="title"/>
          </p:nvPr>
        </p:nvSpPr>
        <p:spPr/>
        <p:txBody>
          <a:bodyPr/>
          <a:lstStyle/>
          <a:p>
            <a:pPr eaLnBrk="1" hangingPunct="1"/>
            <a:r>
              <a:rPr lang="el-GR" sz="4000" b="1">
                <a:latin typeface="Calibri" charset="0"/>
              </a:rPr>
              <a:t>Μοντέλο πεποιθήσεων για την υγεία</a:t>
            </a:r>
          </a:p>
        </p:txBody>
      </p:sp>
      <p:grpSp>
        <p:nvGrpSpPr>
          <p:cNvPr id="53252" name="39 - Ομάδα"/>
          <p:cNvGrpSpPr>
            <a:grpSpLocks/>
          </p:cNvGrpSpPr>
          <p:nvPr/>
        </p:nvGrpSpPr>
        <p:grpSpPr bwMode="auto">
          <a:xfrm>
            <a:off x="115888" y="1571625"/>
            <a:ext cx="8920162" cy="4953000"/>
            <a:chOff x="116557" y="1571438"/>
            <a:chExt cx="8919939" cy="4953906"/>
          </a:xfrm>
        </p:grpSpPr>
        <p:sp>
          <p:nvSpPr>
            <p:cNvPr id="24" name="23 - Έλλειψη"/>
            <p:cNvSpPr>
              <a:spLocks noChangeArrowheads="1"/>
            </p:cNvSpPr>
            <p:nvPr/>
          </p:nvSpPr>
          <p:spPr bwMode="auto">
            <a:xfrm>
              <a:off x="116557" y="3156053"/>
              <a:ext cx="2231969" cy="1008247"/>
            </a:xfrm>
            <a:prstGeom prst="ellipse">
              <a:avLst/>
            </a:prstGeom>
            <a:gradFill rotWithShape="1">
              <a:gsLst>
                <a:gs pos="0">
                  <a:srgbClr val="769535"/>
                </a:gs>
                <a:gs pos="80000">
                  <a:srgbClr val="9BC348"/>
                </a:gs>
                <a:gs pos="100000">
                  <a:srgbClr val="9CC746"/>
                </a:gs>
              </a:gsLst>
              <a:lin ang="16200000"/>
            </a:gradFill>
            <a:ln w="9525">
              <a:solidFill>
                <a:srgbClr val="98B954"/>
              </a:solidFill>
              <a:round/>
              <a:headEnd/>
              <a:tailEnd/>
            </a:ln>
            <a:effectLst>
              <a:outerShdw blurRad="63500" dist="23000" dir="5400000" rotWithShape="0">
                <a:srgbClr val="000000">
                  <a:alpha val="34999"/>
                </a:srgbClr>
              </a:outerShdw>
            </a:effectLst>
          </p:spPr>
          <p:txBody>
            <a:bodyPr anchor="ctr"/>
            <a:lstStyle/>
            <a:p>
              <a:pPr algn="ctr">
                <a:defRPr/>
              </a:pPr>
              <a:r>
                <a:rPr lang="el-GR">
                  <a:solidFill>
                    <a:srgbClr val="FFFFFF"/>
                  </a:solidFill>
                  <a:latin typeface="Calibri" charset="0"/>
                  <a:cs typeface="Arial" charset="0"/>
                </a:rPr>
                <a:t>Ευαισθησία</a:t>
              </a:r>
              <a:r>
                <a:rPr lang="en-US">
                  <a:solidFill>
                    <a:srgbClr val="FFFFFF"/>
                  </a:solidFill>
                  <a:latin typeface="Calibri" charset="0"/>
                  <a:cs typeface="Arial" charset="0"/>
                </a:rPr>
                <a:t>/ </a:t>
              </a:r>
              <a:r>
                <a:rPr lang="el-GR">
                  <a:solidFill>
                    <a:srgbClr val="FFFFFF"/>
                  </a:solidFill>
                  <a:latin typeface="Calibri" charset="0"/>
                  <a:cs typeface="Arial" charset="0"/>
                </a:rPr>
                <a:t>σοβαρότητα της νόσου</a:t>
              </a:r>
              <a:endParaRPr lang="en-GB">
                <a:solidFill>
                  <a:srgbClr val="FFFFFF"/>
                </a:solidFill>
                <a:latin typeface="Calibri" charset="0"/>
                <a:cs typeface="Arial" charset="0"/>
              </a:endParaRPr>
            </a:p>
          </p:txBody>
        </p:sp>
        <p:sp>
          <p:nvSpPr>
            <p:cNvPr id="25" name="24 - Έλλειψη"/>
            <p:cNvSpPr>
              <a:spLocks noChangeArrowheads="1"/>
            </p:cNvSpPr>
            <p:nvPr/>
          </p:nvSpPr>
          <p:spPr bwMode="auto">
            <a:xfrm>
              <a:off x="3285128" y="3227504"/>
              <a:ext cx="2231969" cy="1008246"/>
            </a:xfrm>
            <a:prstGeom prst="ellipse">
              <a:avLst/>
            </a:prstGeom>
            <a:gradFill rotWithShape="1">
              <a:gsLst>
                <a:gs pos="0">
                  <a:srgbClr val="5D417E"/>
                </a:gs>
                <a:gs pos="80000">
                  <a:srgbClr val="7B58A6"/>
                </a:gs>
                <a:gs pos="100000">
                  <a:srgbClr val="7B57A8"/>
                </a:gs>
              </a:gsLst>
              <a:lin ang="16200000"/>
            </a:gradFill>
            <a:ln w="9525">
              <a:solidFill>
                <a:srgbClr val="7D60A0"/>
              </a:solidFill>
              <a:round/>
              <a:headEnd/>
              <a:tailEnd/>
            </a:ln>
            <a:effectLst>
              <a:outerShdw blurRad="63500" dist="23000" dir="5400000" rotWithShape="0">
                <a:srgbClr val="000000">
                  <a:alpha val="34999"/>
                </a:srgbClr>
              </a:outerShdw>
            </a:effectLst>
          </p:spPr>
          <p:txBody>
            <a:bodyPr anchor="ctr"/>
            <a:lstStyle/>
            <a:p>
              <a:pPr algn="ctr">
                <a:defRPr/>
              </a:pPr>
              <a:r>
                <a:rPr lang="el-GR">
                  <a:solidFill>
                    <a:srgbClr val="FFFFFF"/>
                  </a:solidFill>
                  <a:latin typeface="Calibri" charset="0"/>
                  <a:cs typeface="Arial" charset="0"/>
                </a:rPr>
                <a:t>Απειλή της νόσου</a:t>
              </a:r>
            </a:p>
          </p:txBody>
        </p:sp>
        <p:sp>
          <p:nvSpPr>
            <p:cNvPr id="27" name="26 - Έλλειψη"/>
            <p:cNvSpPr>
              <a:spLocks noChangeArrowheads="1"/>
            </p:cNvSpPr>
            <p:nvPr/>
          </p:nvSpPr>
          <p:spPr bwMode="auto">
            <a:xfrm>
              <a:off x="2924774" y="1571438"/>
              <a:ext cx="2231969" cy="1008247"/>
            </a:xfrm>
            <a:prstGeom prst="ellipse">
              <a:avLst/>
            </a:prstGeom>
            <a:gradFill rotWithShape="1">
              <a:gsLst>
                <a:gs pos="0">
                  <a:srgbClr val="769535"/>
                </a:gs>
                <a:gs pos="80000">
                  <a:srgbClr val="9BC348"/>
                </a:gs>
                <a:gs pos="100000">
                  <a:srgbClr val="9CC746"/>
                </a:gs>
              </a:gsLst>
              <a:lin ang="16200000"/>
            </a:gradFill>
            <a:ln w="9525">
              <a:solidFill>
                <a:srgbClr val="98B954"/>
              </a:solidFill>
              <a:round/>
              <a:headEnd/>
              <a:tailEnd/>
            </a:ln>
            <a:effectLst>
              <a:outerShdw blurRad="63500" dist="23000" dir="5400000" rotWithShape="0">
                <a:srgbClr val="000000">
                  <a:alpha val="34999"/>
                </a:srgbClr>
              </a:outerShdw>
            </a:effectLst>
          </p:spPr>
          <p:txBody>
            <a:bodyPr anchor="ctr"/>
            <a:lstStyle/>
            <a:p>
              <a:pPr algn="ctr">
                <a:defRPr/>
              </a:pPr>
              <a:r>
                <a:rPr lang="el-GR">
                  <a:solidFill>
                    <a:srgbClr val="FFFFFF"/>
                  </a:solidFill>
                  <a:latin typeface="Calibri" charset="0"/>
                  <a:cs typeface="Arial" charset="0"/>
                </a:rPr>
                <a:t>Δημογραφικά στοιχεία</a:t>
              </a:r>
            </a:p>
          </p:txBody>
        </p:sp>
        <p:sp>
          <p:nvSpPr>
            <p:cNvPr id="28" name="27 - Έλλειψη"/>
            <p:cNvSpPr>
              <a:spLocks noChangeArrowheads="1"/>
            </p:cNvSpPr>
            <p:nvPr/>
          </p:nvSpPr>
          <p:spPr bwMode="auto">
            <a:xfrm>
              <a:off x="6452111" y="1715927"/>
              <a:ext cx="2376429" cy="1008246"/>
            </a:xfrm>
            <a:prstGeom prst="ellipse">
              <a:avLst/>
            </a:prstGeom>
            <a:gradFill rotWithShape="1">
              <a:gsLst>
                <a:gs pos="0">
                  <a:srgbClr val="5D417E"/>
                </a:gs>
                <a:gs pos="80000">
                  <a:srgbClr val="7B58A6"/>
                </a:gs>
                <a:gs pos="100000">
                  <a:srgbClr val="7B57A8"/>
                </a:gs>
              </a:gsLst>
              <a:lin ang="16200000"/>
            </a:gradFill>
            <a:ln w="9525">
              <a:solidFill>
                <a:srgbClr val="7D60A0"/>
              </a:solidFill>
              <a:round/>
              <a:headEnd/>
              <a:tailEnd/>
            </a:ln>
            <a:effectLst>
              <a:outerShdw blurRad="63500" dist="23000" dir="5400000" rotWithShape="0">
                <a:srgbClr val="000000">
                  <a:alpha val="34999"/>
                </a:srgbClr>
              </a:outerShdw>
            </a:effectLst>
          </p:spPr>
          <p:txBody>
            <a:bodyPr anchor="ctr"/>
            <a:lstStyle/>
            <a:p>
              <a:pPr algn="ctr">
                <a:defRPr/>
              </a:pPr>
              <a:r>
                <a:rPr lang="el-GR">
                  <a:solidFill>
                    <a:srgbClr val="FFFFFF"/>
                  </a:solidFill>
                  <a:latin typeface="Calibri" charset="0"/>
                  <a:cs typeface="Arial" charset="0"/>
                </a:rPr>
                <a:t>Οφέλη/κόστος</a:t>
              </a:r>
            </a:p>
          </p:txBody>
        </p:sp>
        <p:sp>
          <p:nvSpPr>
            <p:cNvPr id="29" name="28 - Έλλειψη"/>
            <p:cNvSpPr/>
            <p:nvPr/>
          </p:nvSpPr>
          <p:spPr>
            <a:xfrm>
              <a:off x="6524823" y="3875843"/>
              <a:ext cx="2232248" cy="1008112"/>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l-GR" smtClean="0">
                  <a:solidFill>
                    <a:srgbClr val="FFFFFF"/>
                  </a:solidFill>
                  <a:latin typeface="Calibri" charset="0"/>
                </a:rPr>
                <a:t>Πιθανότητα αλλαγής</a:t>
              </a:r>
            </a:p>
          </p:txBody>
        </p:sp>
        <p:sp>
          <p:nvSpPr>
            <p:cNvPr id="30" name="29 - Έλλειψη"/>
            <p:cNvSpPr>
              <a:spLocks noChangeArrowheads="1"/>
            </p:cNvSpPr>
            <p:nvPr/>
          </p:nvSpPr>
          <p:spPr bwMode="auto">
            <a:xfrm>
              <a:off x="3067645" y="5028058"/>
              <a:ext cx="2233557" cy="1006659"/>
            </a:xfrm>
            <a:prstGeom prst="ellipse">
              <a:avLst/>
            </a:prstGeom>
            <a:gradFill rotWithShape="1">
              <a:gsLst>
                <a:gs pos="0">
                  <a:srgbClr val="769535"/>
                </a:gs>
                <a:gs pos="80000">
                  <a:srgbClr val="9BC348"/>
                </a:gs>
                <a:gs pos="100000">
                  <a:srgbClr val="9CC746"/>
                </a:gs>
              </a:gsLst>
              <a:lin ang="16200000"/>
            </a:gradFill>
            <a:ln w="9525">
              <a:solidFill>
                <a:srgbClr val="98B954"/>
              </a:solidFill>
              <a:round/>
              <a:headEnd/>
              <a:tailEnd/>
            </a:ln>
            <a:effectLst>
              <a:outerShdw blurRad="63500" dist="23000" dir="5400000" rotWithShape="0">
                <a:srgbClr val="000000">
                  <a:alpha val="34999"/>
                </a:srgbClr>
              </a:outerShdw>
            </a:effectLst>
          </p:spPr>
          <p:txBody>
            <a:bodyPr anchor="ctr"/>
            <a:lstStyle/>
            <a:p>
              <a:pPr algn="ctr">
                <a:defRPr/>
              </a:pPr>
              <a:r>
                <a:rPr lang="el-GR">
                  <a:solidFill>
                    <a:srgbClr val="FFFFFF"/>
                  </a:solidFill>
                  <a:latin typeface="Calibri" charset="0"/>
                  <a:cs typeface="Arial" charset="0"/>
                </a:rPr>
                <a:t>Γνώση για δράσεις</a:t>
              </a:r>
            </a:p>
          </p:txBody>
        </p:sp>
        <p:cxnSp>
          <p:nvCxnSpPr>
            <p:cNvPr id="31" name="30 - Ευθύγραμμο βέλος σύνδεσης"/>
            <p:cNvCxnSpPr>
              <a:cxnSpLocks noChangeShapeType="1"/>
            </p:cNvCxnSpPr>
            <p:nvPr/>
          </p:nvCxnSpPr>
          <p:spPr bwMode="auto">
            <a:xfrm flipH="1">
              <a:off x="1988172" y="2292295"/>
              <a:ext cx="936602" cy="719270"/>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32" name="31 - Ευθύγραμμο βέλος σύνδεσης"/>
            <p:cNvCxnSpPr>
              <a:cxnSpLocks noChangeShapeType="1"/>
            </p:cNvCxnSpPr>
            <p:nvPr/>
          </p:nvCxnSpPr>
          <p:spPr bwMode="auto">
            <a:xfrm>
              <a:off x="2419961" y="3660970"/>
              <a:ext cx="792143" cy="0"/>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33" name="32 - Ευθύγραμμο βέλος σύνδεσης"/>
            <p:cNvCxnSpPr>
              <a:cxnSpLocks noChangeShapeType="1"/>
            </p:cNvCxnSpPr>
            <p:nvPr/>
          </p:nvCxnSpPr>
          <p:spPr bwMode="auto">
            <a:xfrm>
              <a:off x="5301202" y="2147806"/>
              <a:ext cx="1008037" cy="71450"/>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34" name="33 - Ευθύγραμμο βέλος σύνδεσης"/>
            <p:cNvCxnSpPr>
              <a:cxnSpLocks noChangeShapeType="1"/>
            </p:cNvCxnSpPr>
            <p:nvPr/>
          </p:nvCxnSpPr>
          <p:spPr bwMode="auto">
            <a:xfrm>
              <a:off x="4293165" y="2651135"/>
              <a:ext cx="0" cy="504917"/>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35" name="34 - Ευθύγραμμο βέλος σύνδεσης"/>
            <p:cNvCxnSpPr>
              <a:cxnSpLocks noChangeShapeType="1"/>
            </p:cNvCxnSpPr>
            <p:nvPr/>
          </p:nvCxnSpPr>
          <p:spPr bwMode="auto">
            <a:xfrm>
              <a:off x="5588532" y="3876910"/>
              <a:ext cx="863578" cy="287391"/>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36" name="35 - Ευθύγραμμο βέλος σύνδεσης"/>
            <p:cNvCxnSpPr>
              <a:cxnSpLocks noChangeShapeType="1"/>
            </p:cNvCxnSpPr>
            <p:nvPr/>
          </p:nvCxnSpPr>
          <p:spPr bwMode="auto">
            <a:xfrm flipV="1">
              <a:off x="4220141" y="4308789"/>
              <a:ext cx="215895" cy="647818"/>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37" name="36 - Ευθύγραμμο βέλος σύνδεσης"/>
            <p:cNvCxnSpPr>
              <a:cxnSpLocks noChangeShapeType="1"/>
            </p:cNvCxnSpPr>
            <p:nvPr/>
          </p:nvCxnSpPr>
          <p:spPr bwMode="auto">
            <a:xfrm>
              <a:off x="7604607" y="2868663"/>
              <a:ext cx="71436" cy="863758"/>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38" name="37 - Έλλειψη"/>
            <p:cNvSpPr>
              <a:spLocks noChangeArrowheads="1"/>
            </p:cNvSpPr>
            <p:nvPr/>
          </p:nvSpPr>
          <p:spPr bwMode="auto">
            <a:xfrm>
              <a:off x="5833001" y="5517098"/>
              <a:ext cx="3203495" cy="1008246"/>
            </a:xfrm>
            <a:prstGeom prst="ellipse">
              <a:avLst/>
            </a:prstGeom>
            <a:gradFill rotWithShape="1">
              <a:gsLst>
                <a:gs pos="0">
                  <a:srgbClr val="5D417E"/>
                </a:gs>
                <a:gs pos="80000">
                  <a:srgbClr val="7B58A6"/>
                </a:gs>
                <a:gs pos="100000">
                  <a:srgbClr val="7B57A8"/>
                </a:gs>
              </a:gsLst>
              <a:lin ang="16200000"/>
            </a:gradFill>
            <a:ln w="9525">
              <a:solidFill>
                <a:srgbClr val="7D60A0"/>
              </a:solidFill>
              <a:round/>
              <a:headEnd/>
              <a:tailEnd/>
            </a:ln>
            <a:effectLst>
              <a:outerShdw blurRad="63500" dist="23000" dir="5400000" rotWithShape="0">
                <a:srgbClr val="000000">
                  <a:alpha val="34999"/>
                </a:srgbClr>
              </a:outerShdw>
            </a:effectLst>
          </p:spPr>
          <p:txBody>
            <a:bodyPr anchor="ctr"/>
            <a:lstStyle/>
            <a:p>
              <a:pPr algn="ctr">
                <a:defRPr/>
              </a:pPr>
              <a:r>
                <a:rPr lang="el-GR">
                  <a:solidFill>
                    <a:srgbClr val="FFFFFF"/>
                  </a:solidFill>
                  <a:latin typeface="Calibri" charset="0"/>
                  <a:cs typeface="Arial" charset="0"/>
                </a:rPr>
                <a:t>Αυτο-αποτελεσματικότητα</a:t>
              </a:r>
            </a:p>
          </p:txBody>
        </p:sp>
        <p:cxnSp>
          <p:nvCxnSpPr>
            <p:cNvPr id="39" name="38 - Ευθύγραμμο βέλος σύνδεσης"/>
            <p:cNvCxnSpPr>
              <a:cxnSpLocks noChangeShapeType="1"/>
            </p:cNvCxnSpPr>
            <p:nvPr/>
          </p:nvCxnSpPr>
          <p:spPr bwMode="auto">
            <a:xfrm flipV="1">
              <a:off x="7476023" y="4940729"/>
              <a:ext cx="71435" cy="503330"/>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gr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7" name="1 - Θέση περιεχομένου"/>
          <p:cNvSpPr>
            <a:spLocks noGrp="1"/>
          </p:cNvSpPr>
          <p:nvPr>
            <p:ph idx="1"/>
          </p:nvPr>
        </p:nvSpPr>
        <p:spPr>
          <a:xfrm>
            <a:off x="457200" y="1600200"/>
            <a:ext cx="8229600" cy="2908300"/>
          </a:xfrm>
        </p:spPr>
        <p:txBody>
          <a:bodyPr/>
          <a:lstStyle/>
          <a:p>
            <a:pPr eaLnBrk="1" hangingPunct="1"/>
            <a:r>
              <a:rPr lang="el-GR" b="1">
                <a:latin typeface="Calibri" charset="0"/>
              </a:rPr>
              <a:t>Μεροληπτική αισιοδοξία</a:t>
            </a:r>
          </a:p>
          <a:p>
            <a:pPr lvl="1" eaLnBrk="1" hangingPunct="1"/>
            <a:r>
              <a:rPr lang="el-GR">
                <a:latin typeface="Calibri" charset="0"/>
              </a:rPr>
              <a:t>Εγώ δεν πρόκειται να αρρωστήσω</a:t>
            </a:r>
          </a:p>
          <a:p>
            <a:pPr eaLnBrk="1" hangingPunct="1"/>
            <a:endParaRPr lang="el-GR">
              <a:latin typeface="Calibri" charset="0"/>
            </a:endParaRPr>
          </a:p>
          <a:p>
            <a:pPr eaLnBrk="1" hangingPunct="1"/>
            <a:r>
              <a:rPr lang="el-GR" b="1">
                <a:latin typeface="Calibri" charset="0"/>
              </a:rPr>
              <a:t>Αντισταθμιστικές πεποιθήσεις για την υγεία</a:t>
            </a:r>
          </a:p>
          <a:p>
            <a:pPr lvl="1" eaLnBrk="1" hangingPunct="1"/>
            <a:r>
              <a:rPr lang="el-GR">
                <a:latin typeface="Calibri" charset="0"/>
              </a:rPr>
              <a:t>Ας φάω κανένα γλυκό, μετά θα πάω για τρέξιμο</a:t>
            </a:r>
          </a:p>
        </p:txBody>
      </p:sp>
      <p:pic>
        <p:nvPicPr>
          <p:cNvPr id="55298" name="Picture 5" descr="http://www.derby.ac.uk/images/dr_61213376ff8d3fcc60787d8788a646ba.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32363" y="4652963"/>
            <a:ext cx="3790950" cy="220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9"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00"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301" name="2 - Τίτλος"/>
          <p:cNvSpPr>
            <a:spLocks noGrp="1"/>
          </p:cNvSpPr>
          <p:nvPr>
            <p:ph type="title"/>
          </p:nvPr>
        </p:nvSpPr>
        <p:spPr/>
        <p:txBody>
          <a:bodyPr/>
          <a:lstStyle/>
          <a:p>
            <a:pPr eaLnBrk="1" hangingPunct="1"/>
            <a:r>
              <a:rPr lang="el-GR" b="1">
                <a:latin typeface="Calibri" charset="0"/>
              </a:rPr>
              <a:t>Πεποιθήσεις για την υγεία</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2"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3" name="Content Placeholder 2"/>
          <p:cNvSpPr>
            <a:spLocks noGrp="1"/>
          </p:cNvSpPr>
          <p:nvPr>
            <p:ph idx="1"/>
          </p:nvPr>
        </p:nvSpPr>
        <p:spPr>
          <a:xfrm>
            <a:off x="1044575" y="1052513"/>
            <a:ext cx="6264275" cy="4525962"/>
          </a:xfrm>
        </p:spPr>
        <p:txBody>
          <a:bodyPr/>
          <a:lstStyle/>
          <a:p>
            <a:pPr marL="0" indent="0" eaLnBrk="1" hangingPunct="1">
              <a:lnSpc>
                <a:spcPct val="90000"/>
              </a:lnSpc>
              <a:buFont typeface="Arial" charset="0"/>
              <a:buNone/>
            </a:pPr>
            <a:r>
              <a:rPr lang="el-GR" b="1" dirty="0">
                <a:latin typeface="Calibri" charset="0"/>
              </a:rPr>
              <a:t>Περιεχόμενα </a:t>
            </a:r>
            <a:r>
              <a:rPr lang="el-GR" b="1" dirty="0" smtClean="0">
                <a:latin typeface="Calibri" charset="0"/>
              </a:rPr>
              <a:t>Θεματικής Ενότητας</a:t>
            </a:r>
            <a:r>
              <a:rPr lang="en-US" b="1" dirty="0" smtClean="0">
                <a:latin typeface="Calibri" charset="0"/>
              </a:rPr>
              <a:t>:</a:t>
            </a:r>
            <a:endParaRPr lang="en-US" b="1" dirty="0">
              <a:latin typeface="Calibri" charset="0"/>
            </a:endParaRPr>
          </a:p>
          <a:p>
            <a:pPr marL="0" indent="0" eaLnBrk="1" hangingPunct="1">
              <a:lnSpc>
                <a:spcPct val="90000"/>
              </a:lnSpc>
              <a:buFont typeface="Arial" charset="0"/>
              <a:buNone/>
            </a:pPr>
            <a:endParaRPr lang="en-US" b="1" dirty="0">
              <a:latin typeface="Calibri" charset="0"/>
            </a:endParaRPr>
          </a:p>
          <a:p>
            <a:pPr marL="0" indent="0" eaLnBrk="1" hangingPunct="1">
              <a:lnSpc>
                <a:spcPct val="90000"/>
              </a:lnSpc>
              <a:buFont typeface="Arial" charset="0"/>
              <a:buAutoNum type="arabicPeriod"/>
            </a:pPr>
            <a:r>
              <a:rPr lang="el-GR" dirty="0">
                <a:latin typeface="Calibri" charset="0"/>
              </a:rPr>
              <a:t>Στόχοι</a:t>
            </a:r>
            <a:endParaRPr lang="en-US" dirty="0">
              <a:latin typeface="Calibri" charset="0"/>
            </a:endParaRPr>
          </a:p>
          <a:p>
            <a:pPr marL="0" indent="0" eaLnBrk="1" hangingPunct="1">
              <a:lnSpc>
                <a:spcPct val="90000"/>
              </a:lnSpc>
              <a:buFont typeface="Arial" charset="0"/>
              <a:buAutoNum type="arabicPeriod"/>
            </a:pPr>
            <a:r>
              <a:rPr lang="el-GR" dirty="0">
                <a:latin typeface="Calibri" charset="0"/>
              </a:rPr>
              <a:t>Κατανομή χρόνου</a:t>
            </a:r>
            <a:endParaRPr lang="en-US" dirty="0">
              <a:latin typeface="Calibri" charset="0"/>
            </a:endParaRPr>
          </a:p>
          <a:p>
            <a:pPr marL="0" indent="0" eaLnBrk="1" hangingPunct="1">
              <a:lnSpc>
                <a:spcPct val="90000"/>
              </a:lnSpc>
              <a:buFont typeface="Arial" charset="0"/>
              <a:buAutoNum type="arabicPeriod"/>
            </a:pPr>
            <a:r>
              <a:rPr lang="el-GR" dirty="0">
                <a:latin typeface="Calibri" charset="0"/>
              </a:rPr>
              <a:t>Βασικά ερωτήματα</a:t>
            </a:r>
            <a:endParaRPr lang="en-US" dirty="0">
              <a:latin typeface="Calibri" charset="0"/>
            </a:endParaRPr>
          </a:p>
          <a:p>
            <a:pPr marL="0" indent="0" eaLnBrk="1" hangingPunct="1">
              <a:lnSpc>
                <a:spcPct val="90000"/>
              </a:lnSpc>
              <a:buFont typeface="Arial" charset="0"/>
              <a:buAutoNum type="arabicPeriod"/>
            </a:pPr>
            <a:r>
              <a:rPr lang="el-GR" dirty="0">
                <a:latin typeface="Calibri" charset="0"/>
              </a:rPr>
              <a:t>Στόχοι συνεδρίας</a:t>
            </a:r>
            <a:endParaRPr lang="en-US" dirty="0">
              <a:latin typeface="Calibri" charset="0"/>
            </a:endParaRPr>
          </a:p>
          <a:p>
            <a:pPr marL="0" indent="0" eaLnBrk="1" hangingPunct="1">
              <a:lnSpc>
                <a:spcPct val="90000"/>
              </a:lnSpc>
              <a:buFont typeface="Arial" charset="0"/>
              <a:buAutoNum type="arabicPeriod"/>
            </a:pPr>
            <a:r>
              <a:rPr lang="el-GR" dirty="0">
                <a:latin typeface="Calibri" charset="0"/>
              </a:rPr>
              <a:t>Χρήσιμη βιβλιογραφία</a:t>
            </a:r>
            <a:endParaRPr lang="en-US" dirty="0">
              <a:latin typeface="Calibri" charset="0"/>
            </a:endParaRPr>
          </a:p>
          <a:p>
            <a:pPr marL="0" indent="0" eaLnBrk="1" hangingPunct="1">
              <a:lnSpc>
                <a:spcPct val="90000"/>
              </a:lnSpc>
              <a:buFont typeface="Arial" charset="0"/>
              <a:buAutoNum type="arabicPeriod"/>
            </a:pPr>
            <a:r>
              <a:rPr lang="el-GR" dirty="0">
                <a:latin typeface="Calibri" charset="0"/>
              </a:rPr>
              <a:t>Αξιολόγηση</a:t>
            </a:r>
            <a:endParaRPr lang="en-US" dirty="0">
              <a:latin typeface="Calibri" charset="0"/>
            </a:endParaRP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t="6082" b="9985"/>
          <a:stretch>
            <a:fillRect/>
          </a:stretch>
        </p:blipFill>
        <p:spPr bwMode="auto">
          <a:xfrm>
            <a:off x="468313" y="1268413"/>
            <a:ext cx="8207375" cy="3729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4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47"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8" name="2 - Τίτλος"/>
          <p:cNvSpPr>
            <a:spLocks noGrp="1"/>
          </p:cNvSpPr>
          <p:nvPr>
            <p:ph type="title"/>
          </p:nvPr>
        </p:nvSpPr>
        <p:spPr>
          <a:xfrm>
            <a:off x="457200" y="255588"/>
            <a:ext cx="8229600" cy="869950"/>
          </a:xfrm>
        </p:spPr>
        <p:txBody>
          <a:bodyPr/>
          <a:lstStyle/>
          <a:p>
            <a:pPr eaLnBrk="1" hangingPunct="1"/>
            <a:r>
              <a:rPr lang="el-GR" b="1">
                <a:latin typeface="Calibri" charset="0"/>
              </a:rPr>
              <a:t>Θεωρία της τριαδικής επίδρασης</a:t>
            </a:r>
          </a:p>
        </p:txBody>
      </p:sp>
      <p:sp>
        <p:nvSpPr>
          <p:cNvPr id="57349" name="Content Placeholder 2"/>
          <p:cNvSpPr>
            <a:spLocks noGrp="1"/>
          </p:cNvSpPr>
          <p:nvPr>
            <p:ph idx="1"/>
          </p:nvPr>
        </p:nvSpPr>
        <p:spPr>
          <a:xfrm>
            <a:off x="468313" y="1268413"/>
            <a:ext cx="8229600" cy="4814887"/>
          </a:xfrm>
        </p:spPr>
        <p:txBody>
          <a:bodyPr/>
          <a:lstStyle/>
          <a:p>
            <a:pPr marL="0" indent="0">
              <a:buFont typeface="Arial" charset="0"/>
              <a:buNone/>
            </a:pPr>
            <a:endParaRPr lang="en-US">
              <a:latin typeface="Calibri"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Box 6"/>
          <p:cNvSpPr txBox="1">
            <a:spLocks noChangeArrowheads="1"/>
          </p:cNvSpPr>
          <p:nvPr/>
        </p:nvSpPr>
        <p:spPr bwMode="auto">
          <a:xfrm>
            <a:off x="1979712" y="6210300"/>
            <a:ext cx="5272087"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hlinkClick r:id="rId3"/>
              </a:rPr>
              <a:t>https://www.youtube.com/watch?v=7d4gmdl3zNQ</a:t>
            </a:r>
            <a:endParaRPr lang="el-GR" sz="1800" dirty="0"/>
          </a:p>
          <a:p>
            <a:pPr eaLnBrk="1" hangingPunct="1"/>
            <a:endParaRPr lang="en-US" sz="1800" dirty="0"/>
          </a:p>
        </p:txBody>
      </p:sp>
      <p:pic>
        <p:nvPicPr>
          <p:cNvPr id="4" name="Children See, Children Do. HIGH QUALITY.mp4">
            <a:hlinkClick r:id="" action="ppaction://media"/>
          </p:cNvPr>
          <p:cNvPicPr>
            <a:picLocks noGrp="1" noChangeAspect="1"/>
          </p:cNvPicPr>
          <p:nvPr>
            <p:ph idx="1"/>
            <a:videoFile r:link="rId1"/>
            <p:extLst>
              <p:ext uri="{DAA4B4D4-6D71-4841-9C94-3DE7FCFB9230}">
                <p14:media xmlns="" xmlns:p14="http://schemas.microsoft.com/office/powerpoint/2010/main" r:embed="rId4"/>
              </p:ext>
            </p:extLst>
          </p:nvPr>
        </p:nvPicPr>
        <p:blipFill>
          <a:blip r:embed="rId5" cstate="print"/>
          <a:stretch>
            <a:fillRect/>
          </a:stretch>
        </p:blipFill>
        <p:spPr>
          <a:xfrm>
            <a:off x="179512" y="332656"/>
            <a:ext cx="8784976" cy="5544616"/>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p:cNvSpPr>
          <p:nvPr>
            <p:ph type="title" idx="4294967295"/>
          </p:nvPr>
        </p:nvSpPr>
        <p:spPr>
          <a:xfrm>
            <a:off x="684213" y="44450"/>
            <a:ext cx="7848600" cy="1143000"/>
          </a:xfrm>
        </p:spPr>
        <p:txBody>
          <a:bodyPr/>
          <a:lstStyle/>
          <a:p>
            <a:pPr eaLnBrk="1" hangingPunct="1"/>
            <a:r>
              <a:rPr lang="el-GR" b="1">
                <a:latin typeface="Calibri" charset="0"/>
              </a:rPr>
              <a:t>Σύνοψη</a:t>
            </a:r>
          </a:p>
        </p:txBody>
      </p:sp>
      <p:pic>
        <p:nvPicPr>
          <p:cNvPr id="6041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1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 name="5 - Διάγραμμα"/>
          <p:cNvGraphicFramePr/>
          <p:nvPr/>
        </p:nvGraphicFramePr>
        <p:xfrm>
          <a:off x="251520" y="1052736"/>
          <a:ext cx="8568952" cy="50405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ubtitle 2"/>
          <p:cNvSpPr>
            <a:spLocks noGrp="1"/>
          </p:cNvSpPr>
          <p:nvPr>
            <p:ph type="subTitle" idx="1"/>
          </p:nvPr>
        </p:nvSpPr>
        <p:spPr/>
        <p:txBody>
          <a:bodyPr/>
          <a:lstStyle/>
          <a:p>
            <a:pPr eaLnBrk="1" hangingPunct="1"/>
            <a:r>
              <a:rPr lang="en-US">
                <a:solidFill>
                  <a:srgbClr val="898989"/>
                </a:solidFill>
                <a:latin typeface="Calibri" charset="0"/>
              </a:rPr>
              <a:t> </a:t>
            </a:r>
          </a:p>
        </p:txBody>
      </p:sp>
      <p:pic>
        <p:nvPicPr>
          <p:cNvPr id="6246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4025" y="6149975"/>
            <a:ext cx="1457325" cy="64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l="59912"/>
          <a:stretch>
            <a:fillRect/>
          </a:stretch>
        </p:blipFill>
        <p:spPr bwMode="auto">
          <a:xfrm>
            <a:off x="2811463" y="6149975"/>
            <a:ext cx="2814637" cy="77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8"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422525" y="5873750"/>
            <a:ext cx="42989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9" name="TextBox 4"/>
          <p:cNvSpPr txBox="1">
            <a:spLocks noChangeArrowheads="1"/>
          </p:cNvSpPr>
          <p:nvPr/>
        </p:nvSpPr>
        <p:spPr bwMode="auto">
          <a:xfrm>
            <a:off x="2422525" y="2930525"/>
            <a:ext cx="3763963"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l-GR" sz="2800" b="1" dirty="0" smtClean="0">
                <a:latin typeface="Calibri" charset="0"/>
              </a:rPr>
              <a:t>ΘΕΜΑΤΙΚΗ ΕΝΟΤΗΤΑ </a:t>
            </a:r>
            <a:r>
              <a:rPr lang="es-ES" sz="2800" b="1" dirty="0" smtClean="0">
                <a:latin typeface="Calibri" charset="0"/>
              </a:rPr>
              <a:t>4</a:t>
            </a:r>
            <a:endParaRPr lang="es-ES" sz="2800" b="1" dirty="0">
              <a:latin typeface="Calibri" charset="0"/>
            </a:endParaRPr>
          </a:p>
          <a:p>
            <a:pPr algn="ctr" eaLnBrk="1" hangingPunct="1"/>
            <a:r>
              <a:rPr lang="el-GR" sz="2800" b="1" dirty="0">
                <a:latin typeface="Calibri" charset="0"/>
              </a:rPr>
              <a:t>ΣΥΝΕΔΡΙΑ</a:t>
            </a:r>
            <a:r>
              <a:rPr lang="es-ES" sz="2800" b="1" dirty="0">
                <a:latin typeface="Calibri" charset="0"/>
              </a:rPr>
              <a:t>– 2</a:t>
            </a:r>
          </a:p>
        </p:txBody>
      </p:sp>
      <p:sp>
        <p:nvSpPr>
          <p:cNvPr id="62470" name="TextBox 6"/>
          <p:cNvSpPr txBox="1">
            <a:spLocks noChangeArrowheads="1"/>
          </p:cNvSpPr>
          <p:nvPr/>
        </p:nvSpPr>
        <p:spPr bwMode="auto">
          <a:xfrm>
            <a:off x="2168525" y="4581525"/>
            <a:ext cx="50673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latin typeface="Calibri" charset="0"/>
            </a:endParaRPr>
          </a:p>
        </p:txBody>
      </p:sp>
      <p:sp>
        <p:nvSpPr>
          <p:cNvPr id="62471" name="TextBox 7"/>
          <p:cNvSpPr txBox="1">
            <a:spLocks noChangeArrowheads="1"/>
          </p:cNvSpPr>
          <p:nvPr/>
        </p:nvSpPr>
        <p:spPr bwMode="auto">
          <a:xfrm>
            <a:off x="1471613" y="4195763"/>
            <a:ext cx="65881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l-GR" sz="2800">
                <a:latin typeface="Calibri" charset="0"/>
              </a:rPr>
              <a:t>Πρακτικές εφαρμογές της θεωρίας</a:t>
            </a:r>
            <a:endParaRPr lang="en-US" sz="3600">
              <a:latin typeface="Calibri" charset="0"/>
            </a:endParaRPr>
          </a:p>
        </p:txBody>
      </p:sp>
      <p:sp>
        <p:nvSpPr>
          <p:cNvPr id="62472" name="Title 1"/>
          <p:cNvSpPr>
            <a:spLocks noGrp="1"/>
          </p:cNvSpPr>
          <p:nvPr>
            <p:ph type="ctrTitle"/>
          </p:nvPr>
        </p:nvSpPr>
        <p:spPr>
          <a:xfrm>
            <a:off x="685800" y="1125538"/>
            <a:ext cx="7772400" cy="1470025"/>
          </a:xfrm>
        </p:spPr>
        <p:txBody>
          <a:bodyPr/>
          <a:lstStyle/>
          <a:p>
            <a:r>
              <a:rPr lang="el-GR">
                <a:latin typeface="Calibri" charset="0"/>
              </a:rPr>
              <a:t>Υγεία και Ευεξία Μαθητών/τριών</a:t>
            </a:r>
            <a:endParaRPr lang="en-US">
              <a:latin typeface="Calibri"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pPr eaLnBrk="1" hangingPunct="1"/>
            <a:r>
              <a:rPr lang="en-US" b="1">
                <a:latin typeface="Calibri" charset="0"/>
              </a:rPr>
              <a:t>5. </a:t>
            </a:r>
            <a:r>
              <a:rPr lang="el-GR" b="1">
                <a:latin typeface="Calibri" charset="0"/>
              </a:rPr>
              <a:t>Συνεδρία </a:t>
            </a:r>
            <a:r>
              <a:rPr lang="en-US" b="1">
                <a:latin typeface="Calibri" charset="0"/>
              </a:rPr>
              <a:t>4.2. </a:t>
            </a:r>
            <a:r>
              <a:rPr lang="el-GR" b="1">
                <a:latin typeface="Calibri" charset="0"/>
              </a:rPr>
              <a:t>Στόχοι</a:t>
            </a:r>
            <a:endParaRPr lang="en-US" b="1">
              <a:latin typeface="Calibri" charset="0"/>
            </a:endParaRPr>
          </a:p>
        </p:txBody>
      </p:sp>
      <p:sp>
        <p:nvSpPr>
          <p:cNvPr id="64514" name="Content Placeholder 2"/>
          <p:cNvSpPr>
            <a:spLocks noGrp="1"/>
          </p:cNvSpPr>
          <p:nvPr>
            <p:ph idx="1"/>
          </p:nvPr>
        </p:nvSpPr>
        <p:spPr>
          <a:xfrm>
            <a:off x="388938" y="1484313"/>
            <a:ext cx="8229600" cy="4525962"/>
          </a:xfrm>
        </p:spPr>
        <p:txBody>
          <a:bodyPr/>
          <a:lstStyle/>
          <a:p>
            <a:pPr eaLnBrk="1" hangingPunct="1"/>
            <a:r>
              <a:rPr lang="el-GR" dirty="0">
                <a:latin typeface="Calibri" charset="0"/>
              </a:rPr>
              <a:t>Αναλύστε πώς η έρευνα και η ψυχολογική θεωρία μεταφράζονται σε αποτελεσματική πρακτική στα σχολεία</a:t>
            </a:r>
          </a:p>
          <a:p>
            <a:pPr eaLnBrk="1" hangingPunct="1"/>
            <a:r>
              <a:rPr lang="el-GR" dirty="0">
                <a:latin typeface="Calibri" charset="0"/>
              </a:rPr>
              <a:t>Εξετάστε κριτικά πώς οι εκπαιδευτικοί μπορούν να συμβάλλουν στην αλλαγή συμπεριφοράς των παιδιών</a:t>
            </a:r>
            <a:r>
              <a:rPr lang="en-US" dirty="0">
                <a:latin typeface="Calibri" charset="0"/>
              </a:rPr>
              <a:t> </a:t>
            </a:r>
            <a:r>
              <a:rPr lang="en-US" sz="2800" dirty="0">
                <a:latin typeface="Calibri" charset="0"/>
              </a:rPr>
              <a:t>(</a:t>
            </a:r>
            <a:r>
              <a:rPr lang="el-GR" sz="2800" dirty="0">
                <a:latin typeface="Calibri" charset="0"/>
              </a:rPr>
              <a:t>Γνωστικά, Συναισθηματικά, </a:t>
            </a:r>
            <a:r>
              <a:rPr lang="el-GR" sz="2800" dirty="0" smtClean="0">
                <a:solidFill>
                  <a:srgbClr val="FF0000"/>
                </a:solidFill>
                <a:latin typeface="Calibri" charset="0"/>
              </a:rPr>
              <a:t>Ψυχοκοινωνικά</a:t>
            </a:r>
            <a:r>
              <a:rPr lang="el-GR" sz="2800" dirty="0" smtClean="0">
                <a:latin typeface="Calibri" charset="0"/>
              </a:rPr>
              <a:t>)  </a:t>
            </a:r>
            <a:endParaRPr lang="en-US" dirty="0">
              <a:latin typeface="Calibri" charset="0"/>
            </a:endParaRPr>
          </a:p>
          <a:p>
            <a:pPr eaLnBrk="1" hangingPunct="1"/>
            <a:r>
              <a:rPr lang="el-GR" dirty="0">
                <a:latin typeface="Calibri" charset="0"/>
              </a:rPr>
              <a:t>Καθιερώστε πρακτικές ανάπτυξης δεξιοτήτων ζωής</a:t>
            </a:r>
          </a:p>
          <a:p>
            <a:pPr eaLnBrk="1" hangingPunct="1"/>
            <a:endParaRPr lang="el-GR" dirty="0">
              <a:latin typeface="Calibri" charset="0"/>
            </a:endParaRPr>
          </a:p>
        </p:txBody>
      </p:sp>
      <p:pic>
        <p:nvPicPr>
          <p:cNvPr id="6451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6"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1" name="1 - Θέση περιεχομένου"/>
          <p:cNvSpPr>
            <a:spLocks noGrp="1"/>
          </p:cNvSpPr>
          <p:nvPr>
            <p:ph idx="1"/>
          </p:nvPr>
        </p:nvSpPr>
        <p:spPr>
          <a:xfrm>
            <a:off x="611188" y="1557338"/>
            <a:ext cx="7921625" cy="4159250"/>
          </a:xfrm>
        </p:spPr>
        <p:txBody>
          <a:bodyPr/>
          <a:lstStyle/>
          <a:p>
            <a:pPr eaLnBrk="1" hangingPunct="1"/>
            <a:r>
              <a:rPr lang="el-GR">
                <a:solidFill>
                  <a:srgbClr val="000000"/>
                </a:solidFill>
                <a:latin typeface="Calibri" charset="0"/>
              </a:rPr>
              <a:t>Ενίσχυση των πλεονεκτημάτων της αλλαγής</a:t>
            </a:r>
          </a:p>
          <a:p>
            <a:pPr eaLnBrk="1" hangingPunct="1"/>
            <a:r>
              <a:rPr lang="el-GR">
                <a:solidFill>
                  <a:srgbClr val="000000"/>
                </a:solidFill>
                <a:latin typeface="Calibri" charset="0"/>
              </a:rPr>
              <a:t>Αντιμετώπιση των μειονεκτημάτων της αλλαγής</a:t>
            </a:r>
          </a:p>
          <a:p>
            <a:pPr eaLnBrk="1" hangingPunct="1"/>
            <a:r>
              <a:rPr lang="el-GR">
                <a:solidFill>
                  <a:srgbClr val="000000"/>
                </a:solidFill>
                <a:latin typeface="Calibri" charset="0"/>
              </a:rPr>
              <a:t>Υποστήριξη της αλλαγής της συμπεριφοράς</a:t>
            </a:r>
          </a:p>
          <a:p>
            <a:pPr eaLnBrk="1" hangingPunct="1"/>
            <a:r>
              <a:rPr lang="el-GR">
                <a:solidFill>
                  <a:srgbClr val="000000"/>
                </a:solidFill>
                <a:latin typeface="Calibri" charset="0"/>
              </a:rPr>
              <a:t>Ανάπτυξη αντίληψης ικανότητας</a:t>
            </a:r>
          </a:p>
        </p:txBody>
      </p:sp>
      <p:pic>
        <p:nvPicPr>
          <p:cNvPr id="66562" name="Picture 5" descr="http://www.panth.com/wp-content/uploads/2013/03/change20next20exit.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13388" y="4522788"/>
            <a:ext cx="3444875" cy="222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3"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4"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5" name="2 - Τίτλος"/>
          <p:cNvSpPr>
            <a:spLocks noGrp="1"/>
          </p:cNvSpPr>
          <p:nvPr>
            <p:ph type="title"/>
          </p:nvPr>
        </p:nvSpPr>
        <p:spPr>
          <a:xfrm>
            <a:off x="395288" y="404813"/>
            <a:ext cx="8362950" cy="1079500"/>
          </a:xfrm>
        </p:spPr>
        <p:txBody>
          <a:bodyPr/>
          <a:lstStyle/>
          <a:p>
            <a:pPr eaLnBrk="1" hangingPunct="1"/>
            <a:r>
              <a:rPr lang="el-GR" sz="4000" b="1">
                <a:solidFill>
                  <a:srgbClr val="000000"/>
                </a:solidFill>
                <a:latin typeface="Calibri" charset="0"/>
              </a:rPr>
              <a:t>Προσεγγίσεις σε ατομικό επίπεδο</a:t>
            </a: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Διάγραμμα 1"/>
          <p:cNvGraphicFramePr/>
          <p:nvPr/>
        </p:nvGraphicFramePr>
        <p:xfrm>
          <a:off x="889163" y="1820613"/>
          <a:ext cx="731854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8610" name="Picture 2"/>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611" name="Picture 3"/>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2" name="2 - Τίτλος"/>
          <p:cNvSpPr>
            <a:spLocks noGrp="1"/>
          </p:cNvSpPr>
          <p:nvPr>
            <p:ph type="title"/>
          </p:nvPr>
        </p:nvSpPr>
        <p:spPr>
          <a:xfrm>
            <a:off x="468313" y="377825"/>
            <a:ext cx="8132762" cy="1179513"/>
          </a:xfrm>
        </p:spPr>
        <p:txBody>
          <a:bodyPr/>
          <a:lstStyle/>
          <a:p>
            <a:pPr eaLnBrk="1" hangingPunct="1"/>
            <a:r>
              <a:rPr lang="el-GR" b="1">
                <a:solidFill>
                  <a:srgbClr val="000000"/>
                </a:solidFill>
                <a:latin typeface="Calibri" charset="0"/>
              </a:rPr>
              <a:t>Οικολογικές προσεγγίσεις</a:t>
            </a: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hape 119"/>
          <p:cNvSpPr>
            <a:spLocks noGrp="1"/>
          </p:cNvSpPr>
          <p:nvPr>
            <p:ph type="title"/>
          </p:nvPr>
        </p:nvSpPr>
        <p:spPr>
          <a:xfrm>
            <a:off x="893763" y="4833938"/>
            <a:ext cx="7358062" cy="969962"/>
          </a:xfrm>
        </p:spPr>
        <p:txBody>
          <a:bodyPr/>
          <a:lstStyle/>
          <a:p>
            <a:pPr defTabSz="290513" eaLnBrk="1" hangingPunct="1"/>
            <a:r>
              <a:rPr lang="el-GR" sz="4800" b="1">
                <a:latin typeface="Calibri" charset="0"/>
              </a:rPr>
              <a:t>Ανάπτυξη Δεξιοτήτων Ζωής</a:t>
            </a:r>
            <a:endParaRPr lang="el-GR" sz="4700" b="1">
              <a:latin typeface="Calibri" charset="0"/>
            </a:endParaRPr>
          </a:p>
        </p:txBody>
      </p:sp>
      <p:pic>
        <p:nvPicPr>
          <p:cNvPr id="70658" name="life-skills-can-eat-my-dust.pn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77975" y="-98425"/>
            <a:ext cx="5988050" cy="4932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pic>
        <p:nvPicPr>
          <p:cNvPr id="70659"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0"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hape 123"/>
          <p:cNvSpPr>
            <a:spLocks noGrp="1"/>
          </p:cNvSpPr>
          <p:nvPr>
            <p:ph type="title"/>
          </p:nvPr>
        </p:nvSpPr>
        <p:spPr>
          <a:xfrm>
            <a:off x="827088" y="404813"/>
            <a:ext cx="7358062" cy="1162050"/>
          </a:xfrm>
        </p:spPr>
        <p:txBody>
          <a:bodyPr/>
          <a:lstStyle/>
          <a:p>
            <a:pPr eaLnBrk="1" hangingPunct="1"/>
            <a:r>
              <a:rPr lang="el-GR" sz="4800" b="1">
                <a:solidFill>
                  <a:srgbClr val="000000"/>
                </a:solidFill>
                <a:latin typeface="Calibri" charset="0"/>
              </a:rPr>
              <a:t>Τι είναι οι δεξιότητες ζωής;</a:t>
            </a:r>
          </a:p>
        </p:txBody>
      </p:sp>
      <p:sp>
        <p:nvSpPr>
          <p:cNvPr id="72706" name="Shape 124"/>
          <p:cNvSpPr>
            <a:spLocks noGrp="1"/>
          </p:cNvSpPr>
          <p:nvPr>
            <p:ph type="body" sz="half" idx="1"/>
          </p:nvPr>
        </p:nvSpPr>
        <p:spPr>
          <a:xfrm>
            <a:off x="250825" y="2420938"/>
            <a:ext cx="4681538" cy="2879725"/>
          </a:xfrm>
        </p:spPr>
        <p:txBody>
          <a:bodyPr/>
          <a:lstStyle/>
          <a:p>
            <a:pPr marL="41275" eaLnBrk="1" hangingPunct="1">
              <a:spcBef>
                <a:spcPct val="0"/>
              </a:spcBef>
              <a:buClr>
                <a:srgbClr val="FFFB00"/>
              </a:buClr>
            </a:pPr>
            <a:r>
              <a:rPr lang="el-GR" sz="2400" b="1">
                <a:solidFill>
                  <a:srgbClr val="000000"/>
                </a:solidFill>
                <a:latin typeface="Calibri" charset="0"/>
                <a:cs typeface="ArialUnicodeMS" charset="0"/>
                <a:sym typeface="ArialUnicodeMS" charset="0"/>
              </a:rPr>
              <a:t>«</a:t>
            </a:r>
            <a:r>
              <a:rPr lang="el-GR" b="1">
                <a:solidFill>
                  <a:srgbClr val="000000"/>
                </a:solidFill>
                <a:latin typeface="Calibri" charset="0"/>
                <a:cs typeface="ArialUnicodeMS" charset="0"/>
                <a:sym typeface="ArialUnicodeMS" charset="0"/>
              </a:rPr>
              <a:t>Οι δεξιότητες που βοηθούν ένα άτομο να πετύχει στο περιβάλλον που ζει</a:t>
            </a:r>
            <a:r>
              <a:rPr lang="el-GR" sz="2400" b="1">
                <a:solidFill>
                  <a:srgbClr val="000000"/>
                </a:solidFill>
                <a:latin typeface="Calibri" charset="0"/>
                <a:cs typeface="ArialUnicodeMS" charset="0"/>
                <a:sym typeface="ArialUnicodeMS" charset="0"/>
              </a:rPr>
              <a:t>»</a:t>
            </a:r>
          </a:p>
          <a:p>
            <a:pPr marL="41275" eaLnBrk="1" hangingPunct="1">
              <a:spcBef>
                <a:spcPct val="0"/>
              </a:spcBef>
              <a:buClr>
                <a:srgbClr val="FFFB00"/>
              </a:buClr>
            </a:pPr>
            <a:endParaRPr lang="el-GR" b="1">
              <a:solidFill>
                <a:srgbClr val="000000"/>
              </a:solidFill>
              <a:latin typeface="Calibri" charset="0"/>
              <a:cs typeface="ArialUnicodeMS" charset="0"/>
              <a:sym typeface="ArialUnicodeMS" charset="0"/>
            </a:endParaRPr>
          </a:p>
          <a:p>
            <a:pPr marL="41275" algn="r" eaLnBrk="1" hangingPunct="1">
              <a:spcBef>
                <a:spcPct val="0"/>
              </a:spcBef>
              <a:buClr>
                <a:srgbClr val="FFFB00"/>
              </a:buClr>
            </a:pPr>
            <a:r>
              <a:rPr lang="el-GR" b="1">
                <a:solidFill>
                  <a:srgbClr val="000000"/>
                </a:solidFill>
                <a:latin typeface="Calibri" charset="0"/>
                <a:cs typeface="ArialUnicodeMS" charset="0"/>
                <a:sym typeface="ArialUnicodeMS" charset="0"/>
              </a:rPr>
              <a:t>                        </a:t>
            </a:r>
            <a:r>
              <a:rPr lang="el-GR" sz="1800" b="1">
                <a:solidFill>
                  <a:srgbClr val="000000"/>
                </a:solidFill>
                <a:latin typeface="Calibri" charset="0"/>
                <a:cs typeface="ArialUnicodeMS" charset="0"/>
                <a:sym typeface="ArialUnicodeMS" charset="0"/>
              </a:rPr>
              <a:t>Danish &amp; Nellen 1997</a:t>
            </a:r>
          </a:p>
          <a:p>
            <a:pPr marL="41275" eaLnBrk="1" hangingPunct="1">
              <a:spcBef>
                <a:spcPct val="0"/>
              </a:spcBef>
              <a:buFont typeface="Arial" charset="0"/>
              <a:buBlip>
                <a:blip r:embed="rId3"/>
              </a:buBlip>
            </a:pPr>
            <a:endParaRPr lang="el-GR">
              <a:solidFill>
                <a:srgbClr val="000000"/>
              </a:solidFill>
              <a:latin typeface="Calibri" charset="0"/>
            </a:endParaRPr>
          </a:p>
        </p:txBody>
      </p:sp>
      <p:grpSp>
        <p:nvGrpSpPr>
          <p:cNvPr id="72707" name="Group 127"/>
          <p:cNvGrpSpPr>
            <a:grpSpLocks/>
          </p:cNvGrpSpPr>
          <p:nvPr/>
        </p:nvGrpSpPr>
        <p:grpSpPr bwMode="auto">
          <a:xfrm>
            <a:off x="4884738" y="1677988"/>
            <a:ext cx="4079875" cy="4389437"/>
            <a:chOff x="0" y="0"/>
            <a:chExt cx="5804396" cy="6242050"/>
          </a:xfrm>
        </p:grpSpPr>
        <p:pic>
          <p:nvPicPr>
            <p:cNvPr id="72710" name="IMG_6903.jpg"/>
            <p:cNvPicPr>
              <a:picLocks noChangeAspect="1"/>
            </p:cNvPicPr>
            <p:nvPr/>
          </p:nvPicPr>
          <p:blipFill>
            <a:blip r:embed="rId4" cstate="print">
              <a:extLst>
                <a:ext uri="{28A0092B-C50C-407E-A947-70E740481C1C}">
                  <a14:useLocalDpi xmlns="" xmlns:a14="http://schemas.microsoft.com/office/drawing/2010/main" val="0"/>
                </a:ext>
              </a:extLst>
            </a:blip>
            <a:srcRect l="15613" r="16418"/>
            <a:stretch>
              <a:fillRect/>
            </a:stretch>
          </p:blipFill>
          <p:spPr bwMode="auto">
            <a:xfrm>
              <a:off x="215900" y="641350"/>
              <a:ext cx="5372597" cy="5256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711" name="Picture 124"/>
            <p:cNvPicPr>
              <a:picLocks/>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1"/>
              <a:ext cx="5804397" cy="6242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2708"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709" name="Picture 3"/>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hape 133"/>
          <p:cNvSpPr>
            <a:spLocks noGrp="1"/>
          </p:cNvSpPr>
          <p:nvPr>
            <p:ph type="title"/>
          </p:nvPr>
        </p:nvSpPr>
        <p:spPr>
          <a:xfrm>
            <a:off x="865188" y="520700"/>
            <a:ext cx="7358062" cy="1125538"/>
          </a:xfrm>
        </p:spPr>
        <p:txBody>
          <a:bodyPr/>
          <a:lstStyle/>
          <a:p>
            <a:pPr eaLnBrk="1" hangingPunct="1"/>
            <a:r>
              <a:rPr lang="el-GR" b="1">
                <a:solidFill>
                  <a:srgbClr val="000000"/>
                </a:solidFill>
                <a:latin typeface="Calibri" charset="0"/>
              </a:rPr>
              <a:t>Διαδικασία</a:t>
            </a:r>
          </a:p>
        </p:txBody>
      </p:sp>
      <p:sp>
        <p:nvSpPr>
          <p:cNvPr id="74754" name="Shape 134"/>
          <p:cNvSpPr>
            <a:spLocks noGrp="1"/>
          </p:cNvSpPr>
          <p:nvPr>
            <p:ph type="body" sz="half" idx="1"/>
          </p:nvPr>
        </p:nvSpPr>
        <p:spPr>
          <a:xfrm>
            <a:off x="422275" y="1878013"/>
            <a:ext cx="4310063" cy="4019550"/>
          </a:xfrm>
        </p:spPr>
        <p:txBody>
          <a:bodyPr/>
          <a:lstStyle/>
          <a:p>
            <a:pPr defTabSz="542925" eaLnBrk="1" hangingPunct="1">
              <a:lnSpc>
                <a:spcPct val="80000"/>
              </a:lnSpc>
              <a:spcBef>
                <a:spcPct val="0"/>
              </a:spcBef>
            </a:pPr>
            <a:r>
              <a:rPr lang="el-GR" sz="2200">
                <a:solidFill>
                  <a:srgbClr val="000000"/>
                </a:solidFill>
                <a:latin typeface="Calibri" charset="0"/>
              </a:rPr>
              <a:t>Επιλέγω το παιχνίδι σύμφωνα με:</a:t>
            </a:r>
          </a:p>
          <a:p>
            <a:pPr defTabSz="542925" eaLnBrk="1" hangingPunct="1">
              <a:lnSpc>
                <a:spcPct val="80000"/>
              </a:lnSpc>
              <a:spcBef>
                <a:spcPts val="3500"/>
              </a:spcBef>
              <a:buFontTx/>
              <a:buBlip>
                <a:blip r:embed="rId3"/>
              </a:buBlip>
            </a:pPr>
            <a:r>
              <a:rPr lang="el-GR" sz="2200">
                <a:solidFill>
                  <a:srgbClr val="000000"/>
                </a:solidFill>
                <a:latin typeface="Calibri" charset="0"/>
              </a:rPr>
              <a:t>Ομάδα στόχος (ηλικία, επίπεδο κτλ.)</a:t>
            </a:r>
          </a:p>
          <a:p>
            <a:pPr defTabSz="542925" eaLnBrk="1" hangingPunct="1">
              <a:lnSpc>
                <a:spcPct val="80000"/>
              </a:lnSpc>
              <a:spcBef>
                <a:spcPts val="3500"/>
              </a:spcBef>
              <a:buFontTx/>
              <a:buBlip>
                <a:blip r:embed="rId3"/>
              </a:buBlip>
            </a:pPr>
            <a:r>
              <a:rPr lang="el-GR" sz="2200">
                <a:solidFill>
                  <a:srgbClr val="000000"/>
                </a:solidFill>
                <a:latin typeface="Calibri" charset="0"/>
              </a:rPr>
              <a:t>Δεξιότητα ζωής (ομαδικότητα, διαχείριση θυμού, επίτευξη στόχων κτλ.)</a:t>
            </a:r>
          </a:p>
          <a:p>
            <a:pPr defTabSz="542925" eaLnBrk="1" hangingPunct="1">
              <a:lnSpc>
                <a:spcPct val="80000"/>
              </a:lnSpc>
              <a:spcBef>
                <a:spcPts val="3500"/>
              </a:spcBef>
              <a:buFontTx/>
              <a:buBlip>
                <a:blip r:embed="rId3"/>
              </a:buBlip>
            </a:pPr>
            <a:r>
              <a:rPr lang="el-GR" sz="2200">
                <a:solidFill>
                  <a:srgbClr val="000000"/>
                </a:solidFill>
                <a:latin typeface="Calibri" charset="0"/>
              </a:rPr>
              <a:t>π.χ. η ομάδα μου έχει ένα πρόβλημα στη διαχείριση του θυμού μετά από ήττα </a:t>
            </a:r>
          </a:p>
        </p:txBody>
      </p:sp>
      <p:grpSp>
        <p:nvGrpSpPr>
          <p:cNvPr id="74755" name="Group 137"/>
          <p:cNvGrpSpPr>
            <a:grpSpLocks/>
          </p:cNvGrpSpPr>
          <p:nvPr/>
        </p:nvGrpSpPr>
        <p:grpSpPr bwMode="auto">
          <a:xfrm>
            <a:off x="4776788" y="1479550"/>
            <a:ext cx="3965575" cy="4464050"/>
            <a:chOff x="0" y="0"/>
            <a:chExt cx="5638800" cy="6349404"/>
          </a:xfrm>
        </p:grpSpPr>
        <p:pic>
          <p:nvPicPr>
            <p:cNvPr id="74758" name="anger-management.png"/>
            <p:cNvPicPr>
              <a:picLocks noChangeAspect="1"/>
            </p:cNvPicPr>
            <p:nvPr/>
          </p:nvPicPr>
          <p:blipFill>
            <a:blip r:embed="rId4" cstate="print">
              <a:extLst>
                <a:ext uri="{28A0092B-C50C-407E-A947-70E740481C1C}">
                  <a14:useLocalDpi xmlns="" xmlns:a14="http://schemas.microsoft.com/office/drawing/2010/main" val="0"/>
                </a:ext>
              </a:extLst>
            </a:blip>
            <a:srcRect r="23445"/>
            <a:stretch>
              <a:fillRect/>
            </a:stretch>
          </p:blipFill>
          <p:spPr bwMode="auto">
            <a:xfrm>
              <a:off x="215900" y="641350"/>
              <a:ext cx="5207000" cy="5492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9" name="Picture 134"/>
            <p:cNvPicPr>
              <a:picLocks/>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 y="0"/>
              <a:ext cx="5638801" cy="6349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4756"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7" name="Picture 3"/>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b="1">
                <a:latin typeface="Calibri" charset="0"/>
              </a:rPr>
              <a:t>1. </a:t>
            </a:r>
            <a:r>
              <a:rPr lang="el-GR" b="1">
                <a:latin typeface="Calibri" charset="0"/>
              </a:rPr>
              <a:t>Στόχοι</a:t>
            </a:r>
            <a:endParaRPr lang="en-US" b="1">
              <a:latin typeface="Calibri" charset="0"/>
            </a:endParaRPr>
          </a:p>
        </p:txBody>
      </p:sp>
      <p:sp>
        <p:nvSpPr>
          <p:cNvPr id="22530" name="Content Placeholder 2"/>
          <p:cNvSpPr>
            <a:spLocks noGrp="1"/>
          </p:cNvSpPr>
          <p:nvPr>
            <p:ph idx="1"/>
          </p:nvPr>
        </p:nvSpPr>
        <p:spPr>
          <a:xfrm>
            <a:off x="519113" y="1495425"/>
            <a:ext cx="8229600" cy="4525963"/>
          </a:xfrm>
        </p:spPr>
        <p:txBody>
          <a:bodyPr/>
          <a:lstStyle/>
          <a:p>
            <a:r>
              <a:rPr lang="el-GR">
                <a:latin typeface="Calibri" charset="0"/>
              </a:rPr>
              <a:t>Εξοικείωση με βασικές θεωρητικές προσεγγίσεις σχετικά με την αλλαγή συμπεριφοράς.</a:t>
            </a:r>
          </a:p>
          <a:p>
            <a:r>
              <a:rPr lang="el-GR">
                <a:latin typeface="Calibri" charset="0"/>
              </a:rPr>
              <a:t>Ενασχόληση με κριτική αξιολόγηση βασικών θεωρητικών προσεγγίσεων.</a:t>
            </a:r>
          </a:p>
          <a:p>
            <a:r>
              <a:rPr lang="el-GR">
                <a:latin typeface="Calibri" charset="0"/>
              </a:rPr>
              <a:t>Αναλύστε πώς η έρευνα και η ψυχολογική θεωρία μεταφράζονται σε αποτελεσματική πρακτική στα σχολεία.</a:t>
            </a:r>
          </a:p>
        </p:txBody>
      </p:sp>
      <p:pic>
        <p:nvPicPr>
          <p:cNvPr id="22531"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2"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144"/>
          <p:cNvGrpSpPr>
            <a:grpSpLocks/>
          </p:cNvGrpSpPr>
          <p:nvPr/>
        </p:nvGrpSpPr>
        <p:grpSpPr bwMode="auto">
          <a:xfrm>
            <a:off x="5508625" y="1584325"/>
            <a:ext cx="3363913" cy="4670425"/>
            <a:chOff x="0" y="0"/>
            <a:chExt cx="5542061" cy="6643489"/>
          </a:xfrm>
        </p:grpSpPr>
        <p:pic>
          <p:nvPicPr>
            <p:cNvPr id="76807" name="Photo-1.Egg-toss-copy.jpg"/>
            <p:cNvPicPr>
              <a:picLocks noChangeAspect="1"/>
            </p:cNvPicPr>
            <p:nvPr/>
          </p:nvPicPr>
          <p:blipFill>
            <a:blip r:embed="rId3" cstate="print">
              <a:extLst>
                <a:ext uri="{28A0092B-C50C-407E-A947-70E740481C1C}">
                  <a14:useLocalDpi xmlns="" xmlns:a14="http://schemas.microsoft.com/office/drawing/2010/main" val="0"/>
                </a:ext>
              </a:extLst>
            </a:blip>
            <a:srcRect l="59824" b="39346"/>
            <a:stretch>
              <a:fillRect/>
            </a:stretch>
          </p:blipFill>
          <p:spPr bwMode="auto">
            <a:xfrm>
              <a:off x="215900" y="641350"/>
              <a:ext cx="5110262" cy="5786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8" name="Picture 141"/>
            <p:cNvPicPr>
              <a:picLocks/>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1"/>
              <a:ext cx="5542062" cy="6643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6802" name="Shape 133"/>
          <p:cNvSpPr>
            <a:spLocks noGrp="1"/>
          </p:cNvSpPr>
          <p:nvPr>
            <p:ph type="title"/>
          </p:nvPr>
        </p:nvSpPr>
        <p:spPr>
          <a:xfrm>
            <a:off x="958850" y="301625"/>
            <a:ext cx="7358063" cy="1125538"/>
          </a:xfrm>
        </p:spPr>
        <p:txBody>
          <a:bodyPr/>
          <a:lstStyle/>
          <a:p>
            <a:pPr eaLnBrk="1" hangingPunct="1"/>
            <a:r>
              <a:rPr lang="el-GR" b="1">
                <a:solidFill>
                  <a:srgbClr val="000000"/>
                </a:solidFill>
                <a:latin typeface="Calibri" charset="0"/>
              </a:rPr>
              <a:t>Διαδικασία</a:t>
            </a:r>
          </a:p>
        </p:txBody>
      </p:sp>
      <p:graphicFrame>
        <p:nvGraphicFramePr>
          <p:cNvPr id="2" name="Διάγραμμα 1"/>
          <p:cNvGraphicFramePr/>
          <p:nvPr/>
        </p:nvGraphicFramePr>
        <p:xfrm>
          <a:off x="443318" y="1916832"/>
          <a:ext cx="5208802" cy="46805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Διάγραμμα 4"/>
          <p:cNvGraphicFramePr/>
          <p:nvPr/>
        </p:nvGraphicFramePr>
        <p:xfrm>
          <a:off x="251520" y="836712"/>
          <a:ext cx="3095381" cy="116107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76805" name="Picture 2"/>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61563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6" name="Picture 3"/>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515620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hape 148"/>
          <p:cNvSpPr>
            <a:spLocks noGrp="1"/>
          </p:cNvSpPr>
          <p:nvPr>
            <p:ph type="body" sz="half" idx="1"/>
          </p:nvPr>
        </p:nvSpPr>
        <p:spPr>
          <a:xfrm>
            <a:off x="250825" y="1268413"/>
            <a:ext cx="5364163" cy="5445125"/>
          </a:xfrm>
        </p:spPr>
        <p:txBody>
          <a:bodyPr/>
          <a:lstStyle/>
          <a:p>
            <a:pPr algn="l" defTabSz="396875" eaLnBrk="1" hangingPunct="1">
              <a:spcBef>
                <a:spcPts val="1200"/>
              </a:spcBef>
            </a:pPr>
            <a:r>
              <a:rPr lang="el-GR" sz="2000">
                <a:solidFill>
                  <a:srgbClr val="000000"/>
                </a:solidFill>
                <a:latin typeface="Calibri" charset="0"/>
              </a:rPr>
              <a:t>Συζήτηση μετά το παιχνίδι</a:t>
            </a:r>
          </a:p>
          <a:p>
            <a:pPr algn="l" defTabSz="396875" eaLnBrk="1" hangingPunct="1">
              <a:spcBef>
                <a:spcPts val="1200"/>
              </a:spcBef>
              <a:buFontTx/>
              <a:buBlip>
                <a:blip r:embed="rId3"/>
              </a:buBlip>
            </a:pPr>
            <a:r>
              <a:rPr lang="el-GR" sz="2000">
                <a:solidFill>
                  <a:srgbClr val="000000"/>
                </a:solidFill>
                <a:latin typeface="Calibri" charset="0"/>
              </a:rPr>
              <a:t>Βάλτε τα παιδιά να σκεφτούν τι κάνανε στο παιχνίδι</a:t>
            </a:r>
          </a:p>
          <a:p>
            <a:pPr algn="l" defTabSz="396875" eaLnBrk="1" hangingPunct="1">
              <a:spcBef>
                <a:spcPts val="1200"/>
              </a:spcBef>
              <a:buFontTx/>
              <a:buBlip>
                <a:blip r:embed="rId3"/>
              </a:buBlip>
            </a:pPr>
            <a:r>
              <a:rPr lang="el-GR" sz="2000">
                <a:solidFill>
                  <a:srgbClr val="000000"/>
                </a:solidFill>
                <a:latin typeface="Calibri" charset="0"/>
              </a:rPr>
              <a:t>Συζητήστε συμπεριφορές που αναπτύχθηκαν</a:t>
            </a:r>
          </a:p>
          <a:p>
            <a:pPr algn="l" defTabSz="396875" eaLnBrk="1" hangingPunct="1">
              <a:spcBef>
                <a:spcPts val="1200"/>
              </a:spcBef>
              <a:buFontTx/>
              <a:buBlip>
                <a:blip r:embed="rId3"/>
              </a:buBlip>
            </a:pPr>
            <a:r>
              <a:rPr lang="el-GR" sz="2000">
                <a:solidFill>
                  <a:srgbClr val="000000"/>
                </a:solidFill>
                <a:latin typeface="Calibri" charset="0"/>
              </a:rPr>
              <a:t>Όταν κάποιο παιδί συζητά μια πρόσφατη συμπεριφορά του, υπάρχει μεγαλύτερη πιθανότητα να μάθει από αυτή</a:t>
            </a:r>
          </a:p>
          <a:p>
            <a:pPr algn="l" defTabSz="396875" eaLnBrk="1" hangingPunct="1">
              <a:spcBef>
                <a:spcPts val="1200"/>
              </a:spcBef>
              <a:buFontTx/>
              <a:buBlip>
                <a:blip r:embed="rId3"/>
              </a:buBlip>
            </a:pPr>
            <a:r>
              <a:rPr lang="el-GR" sz="2000">
                <a:solidFill>
                  <a:srgbClr val="000000"/>
                </a:solidFill>
                <a:latin typeface="Calibri" charset="0"/>
              </a:rPr>
              <a:t>Υπάρχουν 2 μορφές </a:t>
            </a:r>
          </a:p>
          <a:p>
            <a:pPr algn="l" defTabSz="396875" eaLnBrk="1" hangingPunct="1">
              <a:spcBef>
                <a:spcPts val="1200"/>
              </a:spcBef>
              <a:buFontTx/>
              <a:buAutoNum type="arabicPeriod"/>
            </a:pPr>
            <a:r>
              <a:rPr lang="el-GR" sz="2000">
                <a:solidFill>
                  <a:srgbClr val="000000"/>
                </a:solidFill>
                <a:latin typeface="Calibri" charset="0"/>
              </a:rPr>
              <a:t> Συζήτηση σε κύκλο, όπου ο καθένας μπορεί να συμμετάσχει και απαντήσει ερωτήσεις ή να μοιραστεί εμπειρίες</a:t>
            </a:r>
          </a:p>
          <a:p>
            <a:pPr algn="l" defTabSz="396875" eaLnBrk="1" hangingPunct="1">
              <a:spcBef>
                <a:spcPts val="1200"/>
              </a:spcBef>
              <a:buFontTx/>
              <a:buAutoNum type="arabicPeriod"/>
            </a:pPr>
            <a:r>
              <a:rPr lang="el-GR" sz="2000">
                <a:solidFill>
                  <a:srgbClr val="000000"/>
                </a:solidFill>
                <a:latin typeface="Calibri" charset="0"/>
              </a:rPr>
              <a:t>Συζήτηση σε ελεύθερη διάταξη όπου ο καθένας σηκώνει χέρι για να απαντήσει σε ερωτήσεις «ναι» ή «όχι»</a:t>
            </a:r>
            <a:endParaRPr lang="en-US" sz="2000">
              <a:solidFill>
                <a:srgbClr val="000000"/>
              </a:solidFill>
              <a:latin typeface="Calibri" charset="0"/>
            </a:endParaRPr>
          </a:p>
        </p:txBody>
      </p:sp>
      <p:grpSp>
        <p:nvGrpSpPr>
          <p:cNvPr id="78850" name="Group 152"/>
          <p:cNvGrpSpPr>
            <a:grpSpLocks/>
          </p:cNvGrpSpPr>
          <p:nvPr/>
        </p:nvGrpSpPr>
        <p:grpSpPr bwMode="auto">
          <a:xfrm>
            <a:off x="5543550" y="1268413"/>
            <a:ext cx="3600450" cy="4938712"/>
            <a:chOff x="0" y="0"/>
            <a:chExt cx="5121811" cy="7022792"/>
          </a:xfrm>
        </p:grpSpPr>
        <p:pic>
          <p:nvPicPr>
            <p:cNvPr id="78854" name="Fotolia_34257648_Subscription_Monthly_M.jpg"/>
            <p:cNvPicPr>
              <a:picLocks noChangeAspect="1"/>
            </p:cNvPicPr>
            <p:nvPr/>
          </p:nvPicPr>
          <p:blipFill>
            <a:blip r:embed="rId4" cstate="print">
              <a:extLst>
                <a:ext uri="{28A0092B-C50C-407E-A947-70E740481C1C}">
                  <a14:useLocalDpi xmlns="" xmlns:a14="http://schemas.microsoft.com/office/drawing/2010/main" val="0"/>
                </a:ext>
              </a:extLst>
            </a:blip>
            <a:srcRect l="15768" r="39400" b="11391"/>
            <a:stretch>
              <a:fillRect/>
            </a:stretch>
          </p:blipFill>
          <p:spPr bwMode="auto">
            <a:xfrm>
              <a:off x="215900" y="641350"/>
              <a:ext cx="4690012" cy="6165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5" name="Picture 149"/>
            <p:cNvPicPr>
              <a:picLocks/>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0"/>
              <a:ext cx="5121812" cy="70227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8851" name="Shape 133"/>
          <p:cNvSpPr>
            <a:spLocks noGrp="1"/>
          </p:cNvSpPr>
          <p:nvPr>
            <p:ph type="title"/>
          </p:nvPr>
        </p:nvSpPr>
        <p:spPr>
          <a:xfrm>
            <a:off x="900113" y="188913"/>
            <a:ext cx="7358062" cy="1127125"/>
          </a:xfrm>
        </p:spPr>
        <p:txBody>
          <a:bodyPr/>
          <a:lstStyle/>
          <a:p>
            <a:pPr eaLnBrk="1" hangingPunct="1"/>
            <a:r>
              <a:rPr lang="el-GR" b="1">
                <a:solidFill>
                  <a:srgbClr val="000000"/>
                </a:solidFill>
                <a:latin typeface="Calibri" charset="0"/>
              </a:rPr>
              <a:t>Διαδικασία</a:t>
            </a:r>
          </a:p>
        </p:txBody>
      </p:sp>
      <p:pic>
        <p:nvPicPr>
          <p:cNvPr id="78852"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32777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3" name="Picture 3"/>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32765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7" name="Group 159"/>
          <p:cNvGrpSpPr>
            <a:grpSpLocks/>
          </p:cNvGrpSpPr>
          <p:nvPr/>
        </p:nvGrpSpPr>
        <p:grpSpPr bwMode="auto">
          <a:xfrm>
            <a:off x="5226050" y="1423988"/>
            <a:ext cx="3600450" cy="4938712"/>
            <a:chOff x="0" y="0"/>
            <a:chExt cx="5121811" cy="7022792"/>
          </a:xfrm>
        </p:grpSpPr>
        <p:pic>
          <p:nvPicPr>
            <p:cNvPr id="80902" name="Fotolia_34257648_Subscription_Monthly_M.jpg"/>
            <p:cNvPicPr>
              <a:picLocks noChangeAspect="1"/>
            </p:cNvPicPr>
            <p:nvPr/>
          </p:nvPicPr>
          <p:blipFill>
            <a:blip r:embed="rId3" cstate="print">
              <a:extLst>
                <a:ext uri="{28A0092B-C50C-407E-A947-70E740481C1C}">
                  <a14:useLocalDpi xmlns="" xmlns:a14="http://schemas.microsoft.com/office/drawing/2010/main" val="0"/>
                </a:ext>
              </a:extLst>
            </a:blip>
            <a:srcRect l="15768" r="39400" b="11391"/>
            <a:stretch>
              <a:fillRect/>
            </a:stretch>
          </p:blipFill>
          <p:spPr bwMode="auto">
            <a:xfrm>
              <a:off x="215900" y="641350"/>
              <a:ext cx="4690012" cy="6165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903" name="Picture 156"/>
            <p:cNvPicPr>
              <a:picLocks/>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5121812" cy="70227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0898" name="Shape 133"/>
          <p:cNvSpPr>
            <a:spLocks noGrp="1"/>
          </p:cNvSpPr>
          <p:nvPr>
            <p:ph type="title"/>
          </p:nvPr>
        </p:nvSpPr>
        <p:spPr>
          <a:xfrm>
            <a:off x="865188" y="520700"/>
            <a:ext cx="7358062" cy="1125538"/>
          </a:xfrm>
        </p:spPr>
        <p:txBody>
          <a:bodyPr/>
          <a:lstStyle/>
          <a:p>
            <a:pPr eaLnBrk="1" hangingPunct="1"/>
            <a:r>
              <a:rPr lang="el-GR" b="1">
                <a:solidFill>
                  <a:srgbClr val="000000"/>
                </a:solidFill>
                <a:latin typeface="Calibri" charset="0"/>
              </a:rPr>
              <a:t>Διαδικασία</a:t>
            </a:r>
          </a:p>
        </p:txBody>
      </p:sp>
      <p:pic>
        <p:nvPicPr>
          <p:cNvPr id="80899"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900"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01" name="Shape 155"/>
          <p:cNvSpPr>
            <a:spLocks noGrp="1"/>
          </p:cNvSpPr>
          <p:nvPr>
            <p:ph type="body" sz="half" idx="1"/>
          </p:nvPr>
        </p:nvSpPr>
        <p:spPr>
          <a:xfrm>
            <a:off x="250825" y="1565275"/>
            <a:ext cx="4968875" cy="4600575"/>
          </a:xfrm>
        </p:spPr>
        <p:txBody>
          <a:bodyPr/>
          <a:lstStyle/>
          <a:p>
            <a:pPr algn="l" defTabSz="530225" eaLnBrk="1" hangingPunct="1">
              <a:lnSpc>
                <a:spcPct val="80000"/>
              </a:lnSpc>
              <a:spcBef>
                <a:spcPts val="3400"/>
              </a:spcBef>
              <a:buFontTx/>
              <a:buNone/>
            </a:pPr>
            <a:r>
              <a:rPr lang="en-US" sz="2300">
                <a:solidFill>
                  <a:srgbClr val="000000"/>
                </a:solidFill>
                <a:latin typeface="Calibri" charset="0"/>
              </a:rPr>
              <a:t>Συζήτηση μετά το παιχνίδι</a:t>
            </a:r>
          </a:p>
          <a:p>
            <a:pPr algn="l" defTabSz="530225" eaLnBrk="1" hangingPunct="1">
              <a:lnSpc>
                <a:spcPct val="80000"/>
              </a:lnSpc>
              <a:spcBef>
                <a:spcPts val="3400"/>
              </a:spcBef>
              <a:buFontTx/>
              <a:buBlip>
                <a:blip r:embed="rId7"/>
              </a:buBlip>
            </a:pPr>
            <a:r>
              <a:rPr lang="en-US" sz="2300">
                <a:solidFill>
                  <a:srgbClr val="000000"/>
                </a:solidFill>
                <a:latin typeface="Calibri" charset="0"/>
              </a:rPr>
              <a:t>Η συζήτηση πρέπει να είναι σχετικά σύντομη</a:t>
            </a:r>
          </a:p>
          <a:p>
            <a:pPr algn="l" defTabSz="530225" eaLnBrk="1" hangingPunct="1">
              <a:lnSpc>
                <a:spcPct val="80000"/>
              </a:lnSpc>
              <a:spcBef>
                <a:spcPts val="3400"/>
              </a:spcBef>
              <a:buFontTx/>
              <a:buBlip>
                <a:blip r:embed="rId7"/>
              </a:buBlip>
            </a:pPr>
            <a:r>
              <a:rPr lang="en-US" sz="2300">
                <a:solidFill>
                  <a:srgbClr val="000000"/>
                </a:solidFill>
                <a:latin typeface="Calibri" charset="0"/>
              </a:rPr>
              <a:t>Θα πρέπει να δοθεί βάση στη μετέπειτα εφαρμογή των συμπερασμάτων της</a:t>
            </a:r>
          </a:p>
          <a:p>
            <a:pPr algn="l" defTabSz="530225" eaLnBrk="1" hangingPunct="1">
              <a:lnSpc>
                <a:spcPct val="80000"/>
              </a:lnSpc>
              <a:spcBef>
                <a:spcPts val="1800"/>
              </a:spcBef>
              <a:buFontTx/>
              <a:buBlip>
                <a:blip r:embed="rId7"/>
              </a:buBlip>
            </a:pPr>
            <a:r>
              <a:rPr lang="en-US" sz="2300">
                <a:solidFill>
                  <a:srgbClr val="000000"/>
                </a:solidFill>
                <a:latin typeface="Calibri" charset="0"/>
              </a:rPr>
              <a:t>Π.Χ. σε ένα παιχνίδι για την ομαδικότητα στα σπορ,  θα πρέπει να συζητηθεί η εφαρμογή της ομαδικότητας στην οικογένεια, στο σχολείο, στην κοινωνία γενικότερα κτλ</a:t>
            </a:r>
            <a:r>
              <a:rPr lang="el-GR" sz="2300">
                <a:solidFill>
                  <a:srgbClr val="000000"/>
                </a:solidFill>
                <a:latin typeface="Calibri" charset="0"/>
              </a:rPr>
              <a:t>.</a:t>
            </a:r>
            <a:endParaRPr lang="en-US" sz="2300">
              <a:solidFill>
                <a:srgbClr val="000000"/>
              </a:solidFill>
              <a:latin typeface="Calibri" charset="0"/>
            </a:endParaRP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5" name="Shape 161"/>
          <p:cNvSpPr>
            <a:spLocks noGrp="1"/>
          </p:cNvSpPr>
          <p:nvPr>
            <p:ph type="title"/>
          </p:nvPr>
        </p:nvSpPr>
        <p:spPr>
          <a:xfrm>
            <a:off x="749300" y="981075"/>
            <a:ext cx="7783513" cy="4608513"/>
          </a:xfrm>
        </p:spPr>
        <p:txBody>
          <a:bodyPr/>
          <a:lstStyle/>
          <a:p>
            <a:pPr defTabSz="438150" eaLnBrk="1" hangingPunct="1"/>
            <a:r>
              <a:rPr lang="el-GR" sz="5400" b="1">
                <a:solidFill>
                  <a:srgbClr val="000000"/>
                </a:solidFill>
                <a:latin typeface="Calibri" charset="0"/>
              </a:rPr>
              <a:t>Ποιες είναι μερικές από τις δεξιότητες ζωής που μπορούν να αναπτυχθούν μέσα από τα σπορ;</a:t>
            </a:r>
          </a:p>
        </p:txBody>
      </p:sp>
      <p:pic>
        <p:nvPicPr>
          <p:cNvPr id="8294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4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3" name="Shape 163"/>
          <p:cNvSpPr>
            <a:spLocks noGrp="1"/>
          </p:cNvSpPr>
          <p:nvPr>
            <p:ph type="title"/>
          </p:nvPr>
        </p:nvSpPr>
        <p:spPr>
          <a:xfrm>
            <a:off x="893763" y="115888"/>
            <a:ext cx="7358062" cy="889000"/>
          </a:xfrm>
        </p:spPr>
        <p:txBody>
          <a:bodyPr/>
          <a:lstStyle/>
          <a:p>
            <a:pPr eaLnBrk="1" hangingPunct="1"/>
            <a:r>
              <a:rPr lang="el-GR" sz="5100" b="1">
                <a:solidFill>
                  <a:srgbClr val="000000"/>
                </a:solidFill>
                <a:latin typeface="Calibri" charset="0"/>
              </a:rPr>
              <a:t>Ομαδικότητα</a:t>
            </a:r>
          </a:p>
        </p:txBody>
      </p:sp>
      <p:grpSp>
        <p:nvGrpSpPr>
          <p:cNvPr id="84994" name="Group 168"/>
          <p:cNvGrpSpPr>
            <a:grpSpLocks/>
          </p:cNvGrpSpPr>
          <p:nvPr/>
        </p:nvGrpSpPr>
        <p:grpSpPr bwMode="auto">
          <a:xfrm>
            <a:off x="4959350" y="1660525"/>
            <a:ext cx="4013200" cy="4810125"/>
            <a:chOff x="0" y="0"/>
            <a:chExt cx="5708827" cy="6843045"/>
          </a:xfrm>
        </p:grpSpPr>
        <p:pic>
          <p:nvPicPr>
            <p:cNvPr id="84998" name="individuals-on-a-team.jpg"/>
            <p:cNvPicPr>
              <a:picLocks noChangeAspect="1"/>
            </p:cNvPicPr>
            <p:nvPr/>
          </p:nvPicPr>
          <p:blipFill>
            <a:blip r:embed="rId3" cstate="print">
              <a:extLst>
                <a:ext uri="{28A0092B-C50C-407E-A947-70E740481C1C}">
                  <a14:useLocalDpi xmlns="" xmlns:a14="http://schemas.microsoft.com/office/drawing/2010/main" val="0"/>
                </a:ext>
              </a:extLst>
            </a:blip>
            <a:srcRect l="36978" b="28514"/>
            <a:stretch>
              <a:fillRect/>
            </a:stretch>
          </p:blipFill>
          <p:spPr bwMode="auto">
            <a:xfrm>
              <a:off x="215900" y="641350"/>
              <a:ext cx="5277028" cy="5985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999" name="Picture 165"/>
            <p:cNvPicPr>
              <a:picLocks/>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 y="-1"/>
              <a:ext cx="5708829" cy="68430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84995"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996"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7" name="Shape 164"/>
          <p:cNvSpPr>
            <a:spLocks noGrp="1"/>
          </p:cNvSpPr>
          <p:nvPr>
            <p:ph type="body" sz="half" idx="1"/>
          </p:nvPr>
        </p:nvSpPr>
        <p:spPr>
          <a:xfrm>
            <a:off x="274638" y="981075"/>
            <a:ext cx="4729162" cy="5634038"/>
          </a:xfrm>
        </p:spPr>
        <p:txBody>
          <a:bodyPr/>
          <a:lstStyle/>
          <a:p>
            <a:pPr marL="550863" indent="-274638" algn="l" defTabSz="361950" eaLnBrk="1" hangingPunct="1">
              <a:spcBef>
                <a:spcPts val="1200"/>
              </a:spcBef>
              <a:buFontTx/>
              <a:buBlip>
                <a:blip r:embed="rId7"/>
              </a:buBlip>
            </a:pPr>
            <a:r>
              <a:rPr lang="en-US" sz="1600">
                <a:solidFill>
                  <a:srgbClr val="000000"/>
                </a:solidFill>
                <a:latin typeface="Calibri" charset="0"/>
              </a:rPr>
              <a:t>Ομαδικά αθλήματα: συχνά είναι το αγαπημένο αντικείμενο των παιδιών. </a:t>
            </a:r>
          </a:p>
          <a:p>
            <a:pPr marL="550863" indent="-274638" algn="l" defTabSz="361950" eaLnBrk="1" hangingPunct="1">
              <a:spcBef>
                <a:spcPts val="1200"/>
              </a:spcBef>
              <a:buFontTx/>
              <a:buBlip>
                <a:blip r:embed="rId7"/>
              </a:buBlip>
            </a:pPr>
            <a:r>
              <a:rPr lang="en-US" sz="1600">
                <a:solidFill>
                  <a:srgbClr val="000000"/>
                </a:solidFill>
                <a:latin typeface="Calibri" charset="0"/>
              </a:rPr>
              <a:t>Κατά τη διάρκεια της συζήτησης, ρωτήστε τα παιδιά σχετικά με τη συμπεριφορά τους αλλά και τη συμπεριφορά της ομάδας γενικότερα. Γεμίστε τα κενά εσείς.</a:t>
            </a:r>
          </a:p>
          <a:p>
            <a:pPr marL="550863" indent="-274638" algn="l" defTabSz="361950" eaLnBrk="1" hangingPunct="1">
              <a:spcBef>
                <a:spcPts val="1200"/>
              </a:spcBef>
              <a:buFontTx/>
              <a:buBlip>
                <a:blip r:embed="rId7"/>
              </a:buBlip>
            </a:pPr>
            <a:r>
              <a:rPr lang="en-US" sz="1600">
                <a:solidFill>
                  <a:srgbClr val="000000"/>
                </a:solidFill>
                <a:latin typeface="Calibri" charset="0"/>
              </a:rPr>
              <a:t>Παρατηρήστε τα παιδιά, δείτε ποιοι είναι </a:t>
            </a:r>
            <a:r>
              <a:rPr lang="el-GR" sz="1600">
                <a:solidFill>
                  <a:srgbClr val="000000"/>
                </a:solidFill>
                <a:latin typeface="Calibri" charset="0"/>
              </a:rPr>
              <a:t>"</a:t>
            </a:r>
            <a:r>
              <a:rPr lang="en-US" sz="1600">
                <a:solidFill>
                  <a:srgbClr val="000000"/>
                </a:solidFill>
                <a:latin typeface="Calibri" charset="0"/>
              </a:rPr>
              <a:t>αρχηγοί</a:t>
            </a:r>
            <a:r>
              <a:rPr lang="el-GR" sz="1600">
                <a:solidFill>
                  <a:srgbClr val="000000"/>
                </a:solidFill>
                <a:latin typeface="Calibri" charset="0"/>
              </a:rPr>
              <a:t>"</a:t>
            </a:r>
            <a:r>
              <a:rPr lang="en-US" sz="1600">
                <a:solidFill>
                  <a:srgbClr val="000000"/>
                </a:solidFill>
                <a:latin typeface="Calibri" charset="0"/>
              </a:rPr>
              <a:t>, ντροπαλοί, με χαμηλή αυτοεκτίμηση, ποιοι προσπαθούν, ποιοι είναι αδιάφοροι κτλ</a:t>
            </a:r>
            <a:r>
              <a:rPr lang="el-GR" sz="1600">
                <a:solidFill>
                  <a:srgbClr val="000000"/>
                </a:solidFill>
                <a:latin typeface="Calibri" charset="0"/>
              </a:rPr>
              <a:t>.</a:t>
            </a:r>
            <a:endParaRPr lang="en-US" sz="1600">
              <a:solidFill>
                <a:srgbClr val="000000"/>
              </a:solidFill>
              <a:latin typeface="Calibri" charset="0"/>
            </a:endParaRPr>
          </a:p>
          <a:p>
            <a:pPr marL="550863" indent="-274638" algn="l" defTabSz="361950" eaLnBrk="1" hangingPunct="1">
              <a:spcBef>
                <a:spcPts val="1200"/>
              </a:spcBef>
              <a:buFontTx/>
              <a:buBlip>
                <a:blip r:embed="rId7"/>
              </a:buBlip>
            </a:pPr>
            <a:r>
              <a:rPr lang="en-US" sz="1600">
                <a:solidFill>
                  <a:srgbClr val="000000"/>
                </a:solidFill>
                <a:latin typeface="Calibri" charset="0"/>
              </a:rPr>
              <a:t>Ερωτήσεις όπως:</a:t>
            </a:r>
          </a:p>
          <a:p>
            <a:pPr marL="550863" indent="-274638" algn="l" defTabSz="361950" eaLnBrk="1" hangingPunct="1">
              <a:spcBef>
                <a:spcPts val="1200"/>
              </a:spcBef>
              <a:buFontTx/>
              <a:buAutoNum type="arabicPeriod"/>
            </a:pPr>
            <a:r>
              <a:rPr lang="el-GR" sz="1600">
                <a:solidFill>
                  <a:srgbClr val="000000"/>
                </a:solidFill>
                <a:latin typeface="Calibri" charset="0"/>
              </a:rPr>
              <a:t> </a:t>
            </a:r>
            <a:r>
              <a:rPr lang="en-US" sz="1600">
                <a:solidFill>
                  <a:srgbClr val="000000"/>
                </a:solidFill>
                <a:latin typeface="Calibri" charset="0"/>
              </a:rPr>
              <a:t>Τι χρειάζεται να κάνεις για να είσαι καλύτερος στο παιχνίδι;</a:t>
            </a:r>
          </a:p>
          <a:p>
            <a:pPr marL="550863" indent="-274638" algn="l" defTabSz="361950" eaLnBrk="1" hangingPunct="1">
              <a:spcBef>
                <a:spcPts val="1200"/>
              </a:spcBef>
              <a:buFontTx/>
              <a:buAutoNum type="arabicPeriod"/>
            </a:pPr>
            <a:r>
              <a:rPr lang="el-GR" sz="1600">
                <a:solidFill>
                  <a:srgbClr val="000000"/>
                </a:solidFill>
                <a:latin typeface="Calibri" charset="0"/>
              </a:rPr>
              <a:t> </a:t>
            </a:r>
            <a:r>
              <a:rPr lang="en-US" sz="1600">
                <a:solidFill>
                  <a:srgbClr val="000000"/>
                </a:solidFill>
                <a:latin typeface="Calibri" charset="0"/>
              </a:rPr>
              <a:t>Πότε στη ζωή σου θα χρειαστείς αυτές τις συμπεριφορές;  </a:t>
            </a:r>
            <a:endParaRPr lang="el-GR" sz="1600">
              <a:solidFill>
                <a:srgbClr val="000000"/>
              </a:solidFill>
              <a:latin typeface="Calibri" charset="0"/>
            </a:endParaRPr>
          </a:p>
          <a:p>
            <a:pPr marL="550863" indent="-274638" defTabSz="361950" eaLnBrk="1" hangingPunct="1">
              <a:spcBef>
                <a:spcPts val="1200"/>
              </a:spcBef>
            </a:pPr>
            <a:r>
              <a:rPr lang="el-GR" sz="1600">
                <a:solidFill>
                  <a:srgbClr val="000000"/>
                </a:solidFill>
                <a:latin typeface="Calibri" charset="0"/>
              </a:rPr>
              <a:t>Β</a:t>
            </a:r>
            <a:r>
              <a:rPr lang="en-US" sz="1600">
                <a:solidFill>
                  <a:srgbClr val="000000"/>
                </a:solidFill>
                <a:latin typeface="Calibri" charset="0"/>
              </a:rPr>
              <a:t>οηθούν στη μεταφορά των δεξιοτήτων ζωής, από το παιχνίδι στη ζωή</a:t>
            </a:r>
            <a:r>
              <a:rPr lang="el-GR" sz="1600">
                <a:solidFill>
                  <a:srgbClr val="000000"/>
                </a:solidFill>
                <a:latin typeface="Calibri" charset="0"/>
              </a:rPr>
              <a:t>.</a:t>
            </a:r>
            <a:endParaRPr lang="en-US" sz="1600">
              <a:solidFill>
                <a:srgbClr val="000000"/>
              </a:solidFill>
              <a:latin typeface="Calibri" charset="0"/>
            </a:endParaRPr>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Shape 170"/>
          <p:cNvSpPr>
            <a:spLocks noGrp="1"/>
          </p:cNvSpPr>
          <p:nvPr>
            <p:ph type="title"/>
          </p:nvPr>
        </p:nvSpPr>
        <p:spPr>
          <a:xfrm>
            <a:off x="893763" y="333375"/>
            <a:ext cx="7358062" cy="792163"/>
          </a:xfrm>
        </p:spPr>
        <p:txBody>
          <a:bodyPr>
            <a:normAutofit fontScale="90000"/>
          </a:bodyPr>
          <a:lstStyle/>
          <a:p>
            <a:pPr eaLnBrk="1" hangingPunct="1">
              <a:defRPr/>
            </a:pPr>
            <a:r>
              <a:rPr lang="el-GR" sz="4600" b="1">
                <a:solidFill>
                  <a:srgbClr val="000000"/>
                </a:solidFill>
                <a:latin typeface="Calibri" charset="0"/>
                <a:cs typeface="+mj-cs"/>
              </a:rPr>
              <a:t>Παιχνίδι ομαδικότητας</a:t>
            </a:r>
          </a:p>
        </p:txBody>
      </p:sp>
      <p:pic>
        <p:nvPicPr>
          <p:cNvPr id="8704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704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4" name="Shape 171"/>
          <p:cNvSpPr>
            <a:spLocks noGrp="1"/>
          </p:cNvSpPr>
          <p:nvPr>
            <p:ph type="body" idx="1"/>
          </p:nvPr>
        </p:nvSpPr>
        <p:spPr>
          <a:xfrm>
            <a:off x="539750" y="1196975"/>
            <a:ext cx="8353425" cy="4752975"/>
          </a:xfrm>
        </p:spPr>
        <p:txBody>
          <a:bodyPr/>
          <a:lstStyle/>
          <a:p>
            <a:pPr marL="252413" indent="-252413" defTabSz="331788" eaLnBrk="1" hangingPunct="1">
              <a:lnSpc>
                <a:spcPct val="80000"/>
              </a:lnSpc>
              <a:spcBef>
                <a:spcPts val="2300"/>
              </a:spcBef>
              <a:buFontTx/>
              <a:buBlip>
                <a:blip r:embed="rId5"/>
              </a:buBlip>
            </a:pPr>
            <a:r>
              <a:rPr lang="en-US" sz="1800">
                <a:solidFill>
                  <a:srgbClr val="000000"/>
                </a:solidFill>
                <a:latin typeface="Calibri" charset="0"/>
              </a:rPr>
              <a:t>Σε ένα γήπεδο </a:t>
            </a:r>
            <a:r>
              <a:rPr lang="el-GR" sz="1800">
                <a:solidFill>
                  <a:srgbClr val="000000"/>
                </a:solidFill>
                <a:latin typeface="Calibri" charset="0"/>
              </a:rPr>
              <a:t>πετοσφαίρισης </a:t>
            </a:r>
            <a:r>
              <a:rPr lang="en-US" sz="1800">
                <a:solidFill>
                  <a:srgbClr val="000000"/>
                </a:solidFill>
                <a:latin typeface="Calibri" charset="0"/>
              </a:rPr>
              <a:t>χωρίστε τα παιδιά σε 2 ομάδες</a:t>
            </a:r>
          </a:p>
          <a:p>
            <a:pPr marL="252413" indent="-252413" defTabSz="331788" eaLnBrk="1" hangingPunct="1">
              <a:lnSpc>
                <a:spcPct val="80000"/>
              </a:lnSpc>
              <a:spcBef>
                <a:spcPts val="2300"/>
              </a:spcBef>
              <a:buFontTx/>
              <a:buBlip>
                <a:blip r:embed="rId5"/>
              </a:buBlip>
            </a:pPr>
            <a:r>
              <a:rPr lang="en-US" sz="1800">
                <a:solidFill>
                  <a:srgbClr val="000000"/>
                </a:solidFill>
                <a:latin typeface="Calibri" charset="0"/>
              </a:rPr>
              <a:t>Κάθε ομάδα θα πρέπει να χτυπήσει τη μπάλα τόσες φορές, όσες θα πει ο γυμναστής, πριν την περάσει απέναντι. Αν τη χτυπήσει λιγότερες φορές, η ομάδα χάνει.</a:t>
            </a:r>
          </a:p>
          <a:p>
            <a:pPr marL="252413" indent="-252413" defTabSz="331788" eaLnBrk="1" hangingPunct="1">
              <a:lnSpc>
                <a:spcPct val="80000"/>
              </a:lnSpc>
              <a:spcBef>
                <a:spcPts val="2300"/>
              </a:spcBef>
              <a:buFontTx/>
              <a:buBlip>
                <a:blip r:embed="rId5"/>
              </a:buBlip>
            </a:pPr>
            <a:r>
              <a:rPr lang="en-US" sz="1800">
                <a:solidFill>
                  <a:srgbClr val="000000"/>
                </a:solidFill>
                <a:latin typeface="Calibri" charset="0"/>
              </a:rPr>
              <a:t>Συζήτηση-ερωτήσεις μετά το παιχνίδι</a:t>
            </a:r>
          </a:p>
          <a:p>
            <a:pPr marL="252413" indent="-252413" defTabSz="331788" eaLnBrk="1" hangingPunct="1">
              <a:lnSpc>
                <a:spcPct val="80000"/>
              </a:lnSpc>
              <a:spcBef>
                <a:spcPts val="2300"/>
              </a:spcBef>
              <a:buSzPct val="50000"/>
              <a:buFontTx/>
              <a:buBlip>
                <a:blip r:embed="rId5"/>
              </a:buBlip>
            </a:pPr>
            <a:r>
              <a:rPr lang="en-US" sz="1800">
                <a:solidFill>
                  <a:srgbClr val="000000"/>
                </a:solidFill>
                <a:latin typeface="Calibri" charset="0"/>
              </a:rPr>
              <a:t>Χρειάζεται περισσότερη ομαδικότητα σε αυτό το παιχνίδι, σε σύγκριση με το κανονικό </a:t>
            </a:r>
            <a:r>
              <a:rPr lang="el-GR" sz="1800">
                <a:solidFill>
                  <a:srgbClr val="000000"/>
                </a:solidFill>
                <a:latin typeface="Calibri" charset="0"/>
              </a:rPr>
              <a:t>παιχνίδι πετοσφαίρισης</a:t>
            </a:r>
            <a:r>
              <a:rPr lang="en-US" sz="1800">
                <a:solidFill>
                  <a:srgbClr val="000000"/>
                </a:solidFill>
                <a:latin typeface="Calibri" charset="0"/>
              </a:rPr>
              <a:t>;</a:t>
            </a:r>
          </a:p>
          <a:p>
            <a:pPr marL="252413" indent="-252413" defTabSz="331788" eaLnBrk="1" hangingPunct="1">
              <a:lnSpc>
                <a:spcPct val="80000"/>
              </a:lnSpc>
              <a:spcBef>
                <a:spcPts val="2300"/>
              </a:spcBef>
              <a:buSzPct val="50000"/>
              <a:buFontTx/>
              <a:buBlip>
                <a:blip r:embed="rId5"/>
              </a:buBlip>
            </a:pPr>
            <a:r>
              <a:rPr lang="en-US" sz="1800">
                <a:solidFill>
                  <a:srgbClr val="000000"/>
                </a:solidFill>
                <a:latin typeface="Calibri" charset="0"/>
              </a:rPr>
              <a:t>Τι χρειάστηκε να κάνει η ομάδα σου για να έχει επιτυχία σε αυτό το παιχνίδι;</a:t>
            </a:r>
          </a:p>
          <a:p>
            <a:pPr marL="252413" indent="-252413" defTabSz="331788" eaLnBrk="1" hangingPunct="1">
              <a:lnSpc>
                <a:spcPct val="80000"/>
              </a:lnSpc>
              <a:spcBef>
                <a:spcPts val="2300"/>
              </a:spcBef>
              <a:buSzPct val="50000"/>
              <a:buFontTx/>
              <a:buBlip>
                <a:blip r:embed="rId5"/>
              </a:buBlip>
            </a:pPr>
            <a:r>
              <a:rPr lang="en-US" sz="1800">
                <a:solidFill>
                  <a:srgbClr val="000000"/>
                </a:solidFill>
                <a:latin typeface="Calibri" charset="0"/>
              </a:rPr>
              <a:t>Γιατί είναι σημαντική η ομαδικότητα;</a:t>
            </a:r>
          </a:p>
          <a:p>
            <a:pPr marL="252413" indent="-252413" defTabSz="331788" eaLnBrk="1" hangingPunct="1">
              <a:lnSpc>
                <a:spcPct val="80000"/>
              </a:lnSpc>
              <a:spcBef>
                <a:spcPts val="2300"/>
              </a:spcBef>
              <a:buSzPct val="50000"/>
              <a:buFontTx/>
              <a:buBlip>
                <a:blip r:embed="rId5"/>
              </a:buBlip>
            </a:pPr>
            <a:r>
              <a:rPr lang="en-US" sz="1800">
                <a:solidFill>
                  <a:srgbClr val="000000"/>
                </a:solidFill>
                <a:latin typeface="Calibri" charset="0"/>
              </a:rPr>
              <a:t>Τι θα γίνει αν ένα μέλος της ομάδας δε συνεργαστεί με τα υπόλοιπα</a:t>
            </a:r>
            <a:r>
              <a:rPr lang="el-GR" sz="1800">
                <a:solidFill>
                  <a:srgbClr val="000000"/>
                </a:solidFill>
                <a:latin typeface="Calibri" charset="0"/>
              </a:rPr>
              <a:t>;</a:t>
            </a:r>
            <a:endParaRPr lang="en-US" sz="1800">
              <a:solidFill>
                <a:srgbClr val="000000"/>
              </a:solidFill>
              <a:latin typeface="Calibri" charset="0"/>
            </a:endParaRPr>
          </a:p>
          <a:p>
            <a:pPr marL="252413" indent="-252413" defTabSz="331788" eaLnBrk="1" hangingPunct="1">
              <a:lnSpc>
                <a:spcPct val="80000"/>
              </a:lnSpc>
              <a:spcBef>
                <a:spcPts val="2300"/>
              </a:spcBef>
              <a:buSzPct val="50000"/>
              <a:buFontTx/>
              <a:buBlip>
                <a:blip r:embed="rId5"/>
              </a:buBlip>
            </a:pPr>
            <a:r>
              <a:rPr lang="en-US" sz="1800">
                <a:solidFill>
                  <a:srgbClr val="000000"/>
                </a:solidFill>
                <a:latin typeface="Calibri" charset="0"/>
              </a:rPr>
              <a:t>Ποιες είναι οι αρετές μιας καλής ομάδας;</a:t>
            </a:r>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89" name="Shape 173"/>
          <p:cNvSpPr>
            <a:spLocks noGrp="1"/>
          </p:cNvSpPr>
          <p:nvPr>
            <p:ph type="title"/>
          </p:nvPr>
        </p:nvSpPr>
        <p:spPr>
          <a:xfrm>
            <a:off x="893763" y="425450"/>
            <a:ext cx="7358062" cy="873125"/>
          </a:xfrm>
        </p:spPr>
        <p:txBody>
          <a:bodyPr/>
          <a:lstStyle/>
          <a:p>
            <a:pPr eaLnBrk="1" hangingPunct="1"/>
            <a:r>
              <a:rPr lang="el-GR" sz="5400" b="1">
                <a:solidFill>
                  <a:srgbClr val="000000"/>
                </a:solidFill>
                <a:latin typeface="Calibri" charset="0"/>
              </a:rPr>
              <a:t>Αυτοπεποίθηση</a:t>
            </a:r>
            <a:endParaRPr lang="el-GR" sz="5100" b="1">
              <a:solidFill>
                <a:srgbClr val="000000"/>
              </a:solidFill>
              <a:latin typeface="Calibri" charset="0"/>
            </a:endParaRPr>
          </a:p>
        </p:txBody>
      </p:sp>
      <p:grpSp>
        <p:nvGrpSpPr>
          <p:cNvPr id="89090" name="Group 178"/>
          <p:cNvGrpSpPr>
            <a:grpSpLocks/>
          </p:cNvGrpSpPr>
          <p:nvPr/>
        </p:nvGrpSpPr>
        <p:grpSpPr bwMode="auto">
          <a:xfrm>
            <a:off x="6011863" y="1557338"/>
            <a:ext cx="2828925" cy="4175125"/>
            <a:chOff x="0" y="0"/>
            <a:chExt cx="5859763" cy="7016756"/>
          </a:xfrm>
        </p:grpSpPr>
        <p:pic>
          <p:nvPicPr>
            <p:cNvPr id="89094" name="childrencentercelebrates.jpg"/>
            <p:cNvPicPr>
              <a:picLocks noChangeAspect="1"/>
            </p:cNvPicPr>
            <p:nvPr/>
          </p:nvPicPr>
          <p:blipFill>
            <a:blip r:embed="rId3" cstate="print">
              <a:extLst>
                <a:ext uri="{28A0092B-C50C-407E-A947-70E740481C1C}">
                  <a14:useLocalDpi xmlns="" xmlns:a14="http://schemas.microsoft.com/office/drawing/2010/main" val="0"/>
                </a:ext>
              </a:extLst>
            </a:blip>
            <a:srcRect l="8556" r="19034" b="4327"/>
            <a:stretch>
              <a:fillRect/>
            </a:stretch>
          </p:blipFill>
          <p:spPr bwMode="auto">
            <a:xfrm>
              <a:off x="215900" y="641350"/>
              <a:ext cx="5427964" cy="6159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5" name="Picture 175"/>
            <p:cNvPicPr>
              <a:picLocks/>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5859764" cy="701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aphicFrame>
        <p:nvGraphicFramePr>
          <p:cNvPr id="2" name="Διάγραμμα 1"/>
          <p:cNvGraphicFramePr/>
          <p:nvPr/>
        </p:nvGraphicFramePr>
        <p:xfrm>
          <a:off x="0" y="1340768"/>
          <a:ext cx="5940152" cy="47525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9092" name="Picture 2"/>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3" name="Picture 3"/>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7" name="Shape 187"/>
          <p:cNvSpPr>
            <a:spLocks noGrp="1"/>
          </p:cNvSpPr>
          <p:nvPr>
            <p:ph type="title"/>
          </p:nvPr>
        </p:nvSpPr>
        <p:spPr>
          <a:xfrm>
            <a:off x="533400" y="333375"/>
            <a:ext cx="7994650" cy="915988"/>
          </a:xfrm>
        </p:spPr>
        <p:txBody>
          <a:bodyPr/>
          <a:lstStyle/>
          <a:p>
            <a:pPr eaLnBrk="1" hangingPunct="1"/>
            <a:r>
              <a:rPr lang="el-GR" sz="5100" b="1">
                <a:solidFill>
                  <a:srgbClr val="000000"/>
                </a:solidFill>
                <a:latin typeface="Calibri" charset="0"/>
              </a:rPr>
              <a:t>Παιχνίδι αυτοπεποίθησης</a:t>
            </a:r>
          </a:p>
        </p:txBody>
      </p:sp>
      <p:sp>
        <p:nvSpPr>
          <p:cNvPr id="91138" name="Shape 188"/>
          <p:cNvSpPr>
            <a:spLocks noGrp="1"/>
          </p:cNvSpPr>
          <p:nvPr>
            <p:ph type="body" idx="1"/>
          </p:nvPr>
        </p:nvSpPr>
        <p:spPr>
          <a:xfrm>
            <a:off x="468313" y="1412875"/>
            <a:ext cx="8280400" cy="5040313"/>
          </a:xfrm>
        </p:spPr>
        <p:txBody>
          <a:bodyPr/>
          <a:lstStyle/>
          <a:p>
            <a:pPr marL="292100" indent="-292100" defTabSz="384175" eaLnBrk="1" hangingPunct="1">
              <a:lnSpc>
                <a:spcPct val="80000"/>
              </a:lnSpc>
              <a:spcBef>
                <a:spcPts val="2700"/>
              </a:spcBef>
              <a:buFontTx/>
              <a:buBlip>
                <a:blip r:embed="rId3"/>
              </a:buBlip>
            </a:pPr>
            <a:r>
              <a:rPr lang="en-US" sz="2100">
                <a:solidFill>
                  <a:srgbClr val="000000"/>
                </a:solidFill>
                <a:latin typeface="Calibri" charset="0"/>
              </a:rPr>
              <a:t>Σε ένα γήπεδο ποδοσφαίρου χωρίστε 2 ομάδες και βάλτε τες να κάνουν σουτ στο τέρμα για να πετύχουν γκολ</a:t>
            </a:r>
            <a:r>
              <a:rPr lang="el-GR" sz="2100">
                <a:solidFill>
                  <a:srgbClr val="000000"/>
                </a:solidFill>
                <a:latin typeface="Calibri" charset="0"/>
              </a:rPr>
              <a:t>.</a:t>
            </a:r>
            <a:endParaRPr lang="en-US" sz="2100">
              <a:solidFill>
                <a:srgbClr val="000000"/>
              </a:solidFill>
              <a:latin typeface="Calibri" charset="0"/>
            </a:endParaRPr>
          </a:p>
          <a:p>
            <a:pPr marL="292100" indent="-292100" defTabSz="384175" eaLnBrk="1" hangingPunct="1">
              <a:lnSpc>
                <a:spcPct val="80000"/>
              </a:lnSpc>
              <a:spcBef>
                <a:spcPts val="2700"/>
              </a:spcBef>
              <a:buFontTx/>
              <a:buBlip>
                <a:blip r:embed="rId3"/>
              </a:buBlip>
            </a:pPr>
            <a:r>
              <a:rPr lang="en-US" sz="2100">
                <a:solidFill>
                  <a:srgbClr val="000000"/>
                </a:solidFill>
                <a:latin typeface="Calibri" charset="0"/>
              </a:rPr>
              <a:t>Κάθε παιδί που βάζει ένα γκολ, επιδοκιμάζεται από τα άλλα παιδιά. Αν το παιδί δεν βάλει γκολ, τότε αυτό θα πρέπει να επιδοκιμάσει το επόμενο παιδί που θα ρίξει στο τέρμα για να βάλει γκολ</a:t>
            </a:r>
            <a:r>
              <a:rPr lang="el-GR" sz="2100">
                <a:solidFill>
                  <a:srgbClr val="000000"/>
                </a:solidFill>
                <a:latin typeface="Calibri" charset="0"/>
              </a:rPr>
              <a:t>.</a:t>
            </a:r>
            <a:endParaRPr lang="en-US" sz="2100">
              <a:solidFill>
                <a:srgbClr val="000000"/>
              </a:solidFill>
              <a:latin typeface="Calibri" charset="0"/>
            </a:endParaRPr>
          </a:p>
          <a:p>
            <a:pPr marL="292100" indent="-292100" defTabSz="384175" eaLnBrk="1" hangingPunct="1">
              <a:lnSpc>
                <a:spcPct val="80000"/>
              </a:lnSpc>
              <a:spcBef>
                <a:spcPts val="2700"/>
              </a:spcBef>
              <a:buFontTx/>
              <a:buBlip>
                <a:blip r:embed="rId3"/>
              </a:buBlip>
            </a:pPr>
            <a:r>
              <a:rPr lang="en-US" sz="2100">
                <a:solidFill>
                  <a:srgbClr val="000000"/>
                </a:solidFill>
                <a:latin typeface="Calibri" charset="0"/>
              </a:rPr>
              <a:t>Συζήτηση-ερωτήσεις μετά το παιχνίδι</a:t>
            </a:r>
          </a:p>
          <a:p>
            <a:pPr marL="292100" indent="-292100" defTabSz="384175" eaLnBrk="1" hangingPunct="1">
              <a:lnSpc>
                <a:spcPct val="80000"/>
              </a:lnSpc>
              <a:spcBef>
                <a:spcPts val="2700"/>
              </a:spcBef>
              <a:buFontTx/>
              <a:buAutoNum type="arabicPeriod"/>
            </a:pPr>
            <a:r>
              <a:rPr lang="el-GR" sz="2100">
                <a:solidFill>
                  <a:srgbClr val="000000"/>
                </a:solidFill>
                <a:latin typeface="Calibri" charset="0"/>
              </a:rPr>
              <a:t> </a:t>
            </a:r>
            <a:r>
              <a:rPr lang="en-US" sz="2100">
                <a:solidFill>
                  <a:srgbClr val="000000"/>
                </a:solidFill>
                <a:latin typeface="Calibri" charset="0"/>
              </a:rPr>
              <a:t>Ένιωσε κάποιο παιδί άβολα για κάποιο λόγο; Γιατί;</a:t>
            </a:r>
          </a:p>
          <a:p>
            <a:pPr marL="292100" indent="-292100" defTabSz="384175" eaLnBrk="1" hangingPunct="1">
              <a:lnSpc>
                <a:spcPct val="80000"/>
              </a:lnSpc>
              <a:spcBef>
                <a:spcPts val="2700"/>
              </a:spcBef>
              <a:buFontTx/>
              <a:buAutoNum type="arabicPeriod"/>
            </a:pPr>
            <a:r>
              <a:rPr lang="el-GR" sz="2100">
                <a:solidFill>
                  <a:srgbClr val="000000"/>
                </a:solidFill>
                <a:latin typeface="Calibri" charset="0"/>
              </a:rPr>
              <a:t> </a:t>
            </a:r>
            <a:r>
              <a:rPr lang="en-US" sz="2100">
                <a:solidFill>
                  <a:srgbClr val="000000"/>
                </a:solidFill>
                <a:latin typeface="Calibri" charset="0"/>
              </a:rPr>
              <a:t>Π</a:t>
            </a:r>
            <a:r>
              <a:rPr lang="el-GR" sz="2100">
                <a:solidFill>
                  <a:srgbClr val="000000"/>
                </a:solidFill>
                <a:latin typeface="Calibri" charset="0"/>
              </a:rPr>
              <a:t>ώ</a:t>
            </a:r>
            <a:r>
              <a:rPr lang="en-US" sz="2100">
                <a:solidFill>
                  <a:srgbClr val="000000"/>
                </a:solidFill>
                <a:latin typeface="Calibri" charset="0"/>
              </a:rPr>
              <a:t>ς νιώσατε για τις επιδοκιμασίες που πήρατε;</a:t>
            </a:r>
          </a:p>
          <a:p>
            <a:pPr marL="292100" indent="-292100" defTabSz="384175" eaLnBrk="1" hangingPunct="1">
              <a:lnSpc>
                <a:spcPct val="80000"/>
              </a:lnSpc>
              <a:spcBef>
                <a:spcPts val="2700"/>
              </a:spcBef>
              <a:buFontTx/>
              <a:buAutoNum type="arabicPeriod"/>
            </a:pPr>
            <a:r>
              <a:rPr lang="el-GR" sz="2100">
                <a:solidFill>
                  <a:srgbClr val="000000"/>
                </a:solidFill>
                <a:latin typeface="Calibri" charset="0"/>
              </a:rPr>
              <a:t> </a:t>
            </a:r>
            <a:r>
              <a:rPr lang="en-US" sz="2100">
                <a:solidFill>
                  <a:srgbClr val="000000"/>
                </a:solidFill>
                <a:latin typeface="Calibri" charset="0"/>
              </a:rPr>
              <a:t>Π</a:t>
            </a:r>
            <a:r>
              <a:rPr lang="el-GR" sz="2100">
                <a:solidFill>
                  <a:srgbClr val="000000"/>
                </a:solidFill>
                <a:latin typeface="Calibri" charset="0"/>
              </a:rPr>
              <a:t>ώ</a:t>
            </a:r>
            <a:r>
              <a:rPr lang="en-US" sz="2100">
                <a:solidFill>
                  <a:srgbClr val="000000"/>
                </a:solidFill>
                <a:latin typeface="Calibri" charset="0"/>
              </a:rPr>
              <a:t>ς νιώσατε όταν επιδοκιμάσατε εσείς κάποιους άλλους;</a:t>
            </a:r>
          </a:p>
          <a:p>
            <a:pPr marL="292100" indent="-292100" defTabSz="384175" eaLnBrk="1" hangingPunct="1">
              <a:lnSpc>
                <a:spcPct val="80000"/>
              </a:lnSpc>
              <a:spcBef>
                <a:spcPts val="2700"/>
              </a:spcBef>
              <a:buFontTx/>
              <a:buAutoNum type="arabicPeriod"/>
            </a:pPr>
            <a:r>
              <a:rPr lang="el-GR" sz="2100">
                <a:solidFill>
                  <a:srgbClr val="000000"/>
                </a:solidFill>
                <a:latin typeface="Calibri" charset="0"/>
              </a:rPr>
              <a:t> </a:t>
            </a:r>
            <a:r>
              <a:rPr lang="en-US" sz="2100">
                <a:solidFill>
                  <a:srgbClr val="000000"/>
                </a:solidFill>
                <a:latin typeface="Calibri" charset="0"/>
              </a:rPr>
              <a:t>Τ</a:t>
            </a:r>
            <a:r>
              <a:rPr lang="el-GR" sz="2100">
                <a:solidFill>
                  <a:srgbClr val="000000"/>
                </a:solidFill>
                <a:latin typeface="Calibri" charset="0"/>
              </a:rPr>
              <a:t>ί</a:t>
            </a:r>
            <a:r>
              <a:rPr lang="en-US" sz="2100">
                <a:solidFill>
                  <a:srgbClr val="000000"/>
                </a:solidFill>
                <a:latin typeface="Calibri" charset="0"/>
              </a:rPr>
              <a:t> είναι πιο εύκολο, να δίνετ</a:t>
            </a:r>
            <a:r>
              <a:rPr lang="el-GR" sz="2100">
                <a:solidFill>
                  <a:srgbClr val="000000"/>
                </a:solidFill>
                <a:latin typeface="Calibri" charset="0"/>
              </a:rPr>
              <a:t>ε</a:t>
            </a:r>
            <a:r>
              <a:rPr lang="en-US" sz="2100">
                <a:solidFill>
                  <a:srgbClr val="000000"/>
                </a:solidFill>
                <a:latin typeface="Calibri" charset="0"/>
              </a:rPr>
              <a:t> ή να παίρνετε επιδοκιμασίες;</a:t>
            </a:r>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5" name="Shape 190"/>
          <p:cNvSpPr>
            <a:spLocks noGrp="1"/>
          </p:cNvSpPr>
          <p:nvPr>
            <p:ph type="title"/>
          </p:nvPr>
        </p:nvSpPr>
        <p:spPr>
          <a:xfrm>
            <a:off x="893763" y="179388"/>
            <a:ext cx="7358062" cy="1052512"/>
          </a:xfrm>
        </p:spPr>
        <p:txBody>
          <a:bodyPr/>
          <a:lstStyle/>
          <a:p>
            <a:pPr eaLnBrk="1" hangingPunct="1"/>
            <a:r>
              <a:rPr lang="el-GR" sz="5100" b="1">
                <a:solidFill>
                  <a:srgbClr val="000000"/>
                </a:solidFill>
                <a:latin typeface="Calibri" charset="0"/>
              </a:rPr>
              <a:t>Επικοινωνία</a:t>
            </a:r>
          </a:p>
        </p:txBody>
      </p:sp>
      <p:grpSp>
        <p:nvGrpSpPr>
          <p:cNvPr id="93186" name="Group 195"/>
          <p:cNvGrpSpPr>
            <a:grpSpLocks/>
          </p:cNvGrpSpPr>
          <p:nvPr/>
        </p:nvGrpSpPr>
        <p:grpSpPr bwMode="auto">
          <a:xfrm>
            <a:off x="4803775" y="1701800"/>
            <a:ext cx="4251325" cy="4849813"/>
            <a:chOff x="0" y="0"/>
            <a:chExt cx="6047275" cy="6898457"/>
          </a:xfrm>
        </p:grpSpPr>
        <p:pic>
          <p:nvPicPr>
            <p:cNvPr id="93190" name="iStock_WhisperingKids_425x282.jpg"/>
            <p:cNvPicPr>
              <a:picLocks noChangeAspect="1"/>
            </p:cNvPicPr>
            <p:nvPr/>
          </p:nvPicPr>
          <p:blipFill>
            <a:blip r:embed="rId3" cstate="print">
              <a:extLst>
                <a:ext uri="{28A0092B-C50C-407E-A947-70E740481C1C}">
                  <a14:useLocalDpi xmlns="" xmlns:a14="http://schemas.microsoft.com/office/drawing/2010/main" val="0"/>
                </a:ext>
              </a:extLst>
            </a:blip>
            <a:srcRect r="34453"/>
            <a:stretch>
              <a:fillRect/>
            </a:stretch>
          </p:blipFill>
          <p:spPr bwMode="auto">
            <a:xfrm>
              <a:off x="215900" y="641350"/>
              <a:ext cx="5615476" cy="56845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191" name="Picture 192"/>
            <p:cNvPicPr>
              <a:picLocks/>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1"/>
              <a:ext cx="6047276" cy="68984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aphicFrame>
        <p:nvGraphicFramePr>
          <p:cNvPr id="2" name="Διάγραμμα 1"/>
          <p:cNvGraphicFramePr/>
          <p:nvPr/>
        </p:nvGraphicFramePr>
        <p:xfrm>
          <a:off x="320214" y="1268760"/>
          <a:ext cx="4755842" cy="46085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3188" name="Picture 2"/>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189" name="Picture 3"/>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3" name="Shape 190"/>
          <p:cNvSpPr>
            <a:spLocks noGrp="1"/>
          </p:cNvSpPr>
          <p:nvPr>
            <p:ph type="title"/>
          </p:nvPr>
        </p:nvSpPr>
        <p:spPr>
          <a:xfrm>
            <a:off x="893763" y="179388"/>
            <a:ext cx="7358062" cy="1052512"/>
          </a:xfrm>
        </p:spPr>
        <p:txBody>
          <a:bodyPr/>
          <a:lstStyle/>
          <a:p>
            <a:pPr eaLnBrk="1" hangingPunct="1"/>
            <a:r>
              <a:rPr lang="el-GR" sz="5100" b="1">
                <a:solidFill>
                  <a:srgbClr val="000000"/>
                </a:solidFill>
                <a:latin typeface="Calibri" charset="0"/>
              </a:rPr>
              <a:t>Παιχνίδι επικοινωνίας</a:t>
            </a:r>
          </a:p>
        </p:txBody>
      </p:sp>
      <p:pic>
        <p:nvPicPr>
          <p:cNvPr id="9523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5235"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6" name="Shape 198"/>
          <p:cNvSpPr>
            <a:spLocks noGrp="1"/>
          </p:cNvSpPr>
          <p:nvPr>
            <p:ph type="body" idx="1"/>
          </p:nvPr>
        </p:nvSpPr>
        <p:spPr>
          <a:xfrm>
            <a:off x="395288" y="1196975"/>
            <a:ext cx="8353425" cy="5327650"/>
          </a:xfrm>
        </p:spPr>
        <p:txBody>
          <a:bodyPr/>
          <a:lstStyle/>
          <a:p>
            <a:pPr marL="222250" indent="-222250" defTabSz="292100" eaLnBrk="1" hangingPunct="1">
              <a:lnSpc>
                <a:spcPct val="80000"/>
              </a:lnSpc>
              <a:spcBef>
                <a:spcPts val="2100"/>
              </a:spcBef>
              <a:buFontTx/>
              <a:buBlip>
                <a:blip r:embed="rId5"/>
              </a:buBlip>
            </a:pPr>
            <a:r>
              <a:rPr lang="en-US" sz="1600">
                <a:solidFill>
                  <a:srgbClr val="000000"/>
                </a:solidFill>
                <a:latin typeface="Calibri" charset="0"/>
              </a:rPr>
              <a:t>Διαλέγουμε ένα ζευγάρι παιδιών</a:t>
            </a:r>
            <a:r>
              <a:rPr lang="el-GR" sz="1600">
                <a:solidFill>
                  <a:srgbClr val="000000"/>
                </a:solidFill>
                <a:latin typeface="Calibri" charset="0"/>
              </a:rPr>
              <a:t>.</a:t>
            </a:r>
            <a:endParaRPr lang="en-US" sz="1600">
              <a:solidFill>
                <a:srgbClr val="000000"/>
              </a:solidFill>
              <a:latin typeface="Calibri" charset="0"/>
            </a:endParaRPr>
          </a:p>
          <a:p>
            <a:pPr marL="222250" indent="-222250" defTabSz="292100" eaLnBrk="1" hangingPunct="1">
              <a:lnSpc>
                <a:spcPct val="80000"/>
              </a:lnSpc>
              <a:spcBef>
                <a:spcPts val="2100"/>
              </a:spcBef>
              <a:buFontTx/>
              <a:buBlip>
                <a:blip r:embed="rId5"/>
              </a:buBlip>
            </a:pPr>
            <a:r>
              <a:rPr lang="en-US" sz="1600">
                <a:solidFill>
                  <a:srgbClr val="000000"/>
                </a:solidFill>
                <a:latin typeface="Calibri" charset="0"/>
              </a:rPr>
              <a:t>Το ένα παιδί θα πρέπει να δώσει τρεις οδηγίες (κινητικές) στο άλλο, το οποίο πρέπει να τις θυμηθεί και να τις εκτελέσει</a:t>
            </a:r>
            <a:r>
              <a:rPr lang="el-GR" sz="1600">
                <a:solidFill>
                  <a:srgbClr val="000000"/>
                </a:solidFill>
                <a:latin typeface="Calibri" charset="0"/>
              </a:rPr>
              <a:t>.</a:t>
            </a:r>
            <a:endParaRPr lang="en-US" sz="1600">
              <a:solidFill>
                <a:srgbClr val="000000"/>
              </a:solidFill>
              <a:latin typeface="Calibri" charset="0"/>
            </a:endParaRPr>
          </a:p>
          <a:p>
            <a:pPr marL="222250" indent="-222250" defTabSz="292100" eaLnBrk="1" hangingPunct="1">
              <a:lnSpc>
                <a:spcPct val="80000"/>
              </a:lnSpc>
              <a:spcBef>
                <a:spcPts val="2100"/>
              </a:spcBef>
              <a:buSzPct val="50000"/>
              <a:buFontTx/>
              <a:buBlip>
                <a:blip r:embed="rId5"/>
              </a:buBlip>
            </a:pPr>
            <a:r>
              <a:rPr lang="en-US" sz="1600">
                <a:solidFill>
                  <a:srgbClr val="000000"/>
                </a:solidFill>
                <a:latin typeface="Calibri" charset="0"/>
              </a:rPr>
              <a:t>π.χ. Γιώργο κάνε ένα κύκλο, 3 κάμψεις και ένα κατακόρυφο</a:t>
            </a:r>
          </a:p>
          <a:p>
            <a:pPr marL="222250" indent="-222250" defTabSz="292100" eaLnBrk="1" hangingPunct="1">
              <a:lnSpc>
                <a:spcPct val="80000"/>
              </a:lnSpc>
              <a:spcBef>
                <a:spcPts val="2100"/>
              </a:spcBef>
              <a:buSzPct val="50000"/>
              <a:buFontTx/>
              <a:buBlip>
                <a:blip r:embed="rId5"/>
              </a:buBlip>
            </a:pPr>
            <a:r>
              <a:rPr lang="en-US" sz="1600">
                <a:solidFill>
                  <a:srgbClr val="000000"/>
                </a:solidFill>
                <a:latin typeface="Calibri" charset="0"/>
              </a:rPr>
              <a:t>Ο Γιώργος θα πρέπει να θυμηθεί τις τρεις αυτές εντολές και να τις κάνεις με αυτή τη σειρά</a:t>
            </a:r>
          </a:p>
          <a:p>
            <a:pPr marL="222250" indent="-222250" defTabSz="292100" eaLnBrk="1" hangingPunct="1">
              <a:lnSpc>
                <a:spcPct val="80000"/>
              </a:lnSpc>
              <a:spcBef>
                <a:spcPts val="2100"/>
              </a:spcBef>
              <a:buFontTx/>
              <a:buBlip>
                <a:blip r:embed="rId5"/>
              </a:buBlip>
            </a:pPr>
            <a:r>
              <a:rPr lang="en-US" sz="1600">
                <a:solidFill>
                  <a:srgbClr val="000000"/>
                </a:solidFill>
                <a:latin typeface="Calibri" charset="0"/>
              </a:rPr>
              <a:t>Στη συνέχεια διαλέγουμε ένα άλλο ζευγάρι</a:t>
            </a:r>
          </a:p>
          <a:p>
            <a:pPr marL="222250" indent="-222250" defTabSz="292100" eaLnBrk="1" hangingPunct="1">
              <a:lnSpc>
                <a:spcPct val="80000"/>
              </a:lnSpc>
              <a:spcBef>
                <a:spcPts val="2100"/>
              </a:spcBef>
              <a:buFontTx/>
              <a:buBlip>
                <a:blip r:embed="rId5"/>
              </a:buBlip>
            </a:pPr>
            <a:r>
              <a:rPr lang="en-US" sz="1600">
                <a:solidFill>
                  <a:srgbClr val="000000"/>
                </a:solidFill>
                <a:latin typeface="Calibri" charset="0"/>
              </a:rPr>
              <a:t>Συζήτηση-ερωτήσεις μετά το παιχνίδι</a:t>
            </a:r>
          </a:p>
          <a:p>
            <a:pPr marL="222250" indent="-222250" defTabSz="292100" eaLnBrk="1" hangingPunct="1">
              <a:lnSpc>
                <a:spcPct val="80000"/>
              </a:lnSpc>
              <a:spcBef>
                <a:spcPts val="2100"/>
              </a:spcBef>
              <a:buFontTx/>
              <a:buAutoNum type="arabicPeriod"/>
            </a:pPr>
            <a:r>
              <a:rPr lang="el-GR" sz="1600">
                <a:solidFill>
                  <a:srgbClr val="000000"/>
                </a:solidFill>
                <a:latin typeface="Calibri" charset="0"/>
              </a:rPr>
              <a:t> </a:t>
            </a:r>
            <a:r>
              <a:rPr lang="en-US" sz="1600">
                <a:solidFill>
                  <a:srgbClr val="000000"/>
                </a:solidFill>
                <a:latin typeface="Calibri" charset="0"/>
              </a:rPr>
              <a:t>Τι είναι πιο εύκολο να δίνετε ή να ακολουθείτε οδηγίες;</a:t>
            </a:r>
          </a:p>
          <a:p>
            <a:pPr marL="222250" indent="-222250" defTabSz="292100" eaLnBrk="1" hangingPunct="1">
              <a:lnSpc>
                <a:spcPct val="80000"/>
              </a:lnSpc>
              <a:spcBef>
                <a:spcPts val="2100"/>
              </a:spcBef>
              <a:buFontTx/>
              <a:buAutoNum type="arabicPeriod"/>
            </a:pPr>
            <a:r>
              <a:rPr lang="el-GR" sz="1600">
                <a:solidFill>
                  <a:srgbClr val="000000"/>
                </a:solidFill>
                <a:latin typeface="Calibri" charset="0"/>
              </a:rPr>
              <a:t> </a:t>
            </a:r>
            <a:r>
              <a:rPr lang="en-US" sz="1600">
                <a:solidFill>
                  <a:srgbClr val="000000"/>
                </a:solidFill>
                <a:latin typeface="Calibri" charset="0"/>
              </a:rPr>
              <a:t>Είχατε ποτέ πρόβλημα να ακολουθήσετε οδηγίες;</a:t>
            </a:r>
          </a:p>
          <a:p>
            <a:pPr marL="222250" indent="-222250" defTabSz="292100" eaLnBrk="1" hangingPunct="1">
              <a:lnSpc>
                <a:spcPct val="80000"/>
              </a:lnSpc>
              <a:spcBef>
                <a:spcPts val="2100"/>
              </a:spcBef>
              <a:buFontTx/>
              <a:buAutoNum type="arabicPeriod"/>
            </a:pPr>
            <a:r>
              <a:rPr lang="el-GR" sz="1600">
                <a:solidFill>
                  <a:srgbClr val="000000"/>
                </a:solidFill>
                <a:latin typeface="Calibri" charset="0"/>
              </a:rPr>
              <a:t> </a:t>
            </a:r>
            <a:r>
              <a:rPr lang="en-US" sz="1600">
                <a:solidFill>
                  <a:srgbClr val="000000"/>
                </a:solidFill>
                <a:latin typeface="Calibri" charset="0"/>
              </a:rPr>
              <a:t>Τι γίνεται όταν δεν ακολουθείτε οδηγίες;</a:t>
            </a:r>
          </a:p>
          <a:p>
            <a:pPr marL="222250" indent="-222250" defTabSz="292100" eaLnBrk="1" hangingPunct="1">
              <a:lnSpc>
                <a:spcPct val="80000"/>
              </a:lnSpc>
              <a:spcBef>
                <a:spcPts val="2100"/>
              </a:spcBef>
              <a:buFontTx/>
              <a:buAutoNum type="arabicPeriod"/>
            </a:pPr>
            <a:r>
              <a:rPr lang="el-GR" sz="1600">
                <a:solidFill>
                  <a:srgbClr val="000000"/>
                </a:solidFill>
                <a:latin typeface="Calibri" charset="0"/>
              </a:rPr>
              <a:t> </a:t>
            </a:r>
            <a:r>
              <a:rPr lang="en-US" sz="1600">
                <a:solidFill>
                  <a:srgbClr val="000000"/>
                </a:solidFill>
                <a:latin typeface="Calibri" charset="0"/>
              </a:rPr>
              <a:t>Αν είναι δύσκολο να ακολουθείτε οδηγίες, τ</a:t>
            </a:r>
            <a:r>
              <a:rPr lang="el-GR" sz="1600">
                <a:solidFill>
                  <a:srgbClr val="000000"/>
                </a:solidFill>
                <a:latin typeface="Calibri" charset="0"/>
              </a:rPr>
              <a:t>ί</a:t>
            </a:r>
            <a:r>
              <a:rPr lang="en-US" sz="1600">
                <a:solidFill>
                  <a:srgbClr val="000000"/>
                </a:solidFill>
                <a:latin typeface="Calibri" charset="0"/>
              </a:rPr>
              <a:t>μπορεί να γίνει ώστε να το κάνετε πιο εύκολο;</a:t>
            </a: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eaLnBrk="1" hangingPunct="1"/>
            <a:r>
              <a:rPr lang="en-US" b="1">
                <a:latin typeface="Calibri" charset="0"/>
              </a:rPr>
              <a:t>1. </a:t>
            </a:r>
            <a:r>
              <a:rPr lang="el-GR" b="1">
                <a:latin typeface="Calibri" charset="0"/>
              </a:rPr>
              <a:t>Στόχοι</a:t>
            </a:r>
            <a:endParaRPr lang="en-US" b="1">
              <a:latin typeface="Calibri" charset="0"/>
            </a:endParaRPr>
          </a:p>
        </p:txBody>
      </p:sp>
      <p:sp>
        <p:nvSpPr>
          <p:cNvPr id="24578" name="Content Placeholder 2"/>
          <p:cNvSpPr>
            <a:spLocks noGrp="1"/>
          </p:cNvSpPr>
          <p:nvPr>
            <p:ph idx="1"/>
          </p:nvPr>
        </p:nvSpPr>
        <p:spPr>
          <a:xfrm>
            <a:off x="519113" y="1484313"/>
            <a:ext cx="8229600" cy="4249737"/>
          </a:xfrm>
        </p:spPr>
        <p:txBody>
          <a:bodyPr/>
          <a:lstStyle/>
          <a:p>
            <a:r>
              <a:rPr lang="el-GR" sz="2800" dirty="0">
                <a:latin typeface="Calibri" charset="0"/>
              </a:rPr>
              <a:t>Εξετάστε κριτικά πώς οι εκπαιδευτικοί μπορούν να συμβάλουν στην αλλαγή συμπεριφοράς των παιδιών.</a:t>
            </a:r>
          </a:p>
          <a:p>
            <a:r>
              <a:rPr lang="el-GR" sz="2800" dirty="0">
                <a:latin typeface="Calibri" charset="0"/>
              </a:rPr>
              <a:t>Ασχοληθείτε κριτικά με </a:t>
            </a:r>
            <a:r>
              <a:rPr lang="el-GR" sz="2800" dirty="0" smtClean="0">
                <a:latin typeface="Calibri" charset="0"/>
              </a:rPr>
              <a:t>την τρέχουσα θεματική ενότητα </a:t>
            </a:r>
            <a:r>
              <a:rPr lang="el-GR" sz="2800" dirty="0">
                <a:latin typeface="Calibri" charset="0"/>
              </a:rPr>
              <a:t>και τη σχετική με το αντικείμενο έρευνα.</a:t>
            </a:r>
            <a:r>
              <a:rPr lang="en-US" sz="2800" dirty="0">
                <a:latin typeface="Calibri" charset="0"/>
              </a:rPr>
              <a:t> </a:t>
            </a:r>
            <a:endParaRPr lang="el-GR" sz="2800" dirty="0">
              <a:latin typeface="Calibri" charset="0"/>
            </a:endParaRPr>
          </a:p>
          <a:p>
            <a:r>
              <a:rPr lang="el-GR" sz="2800" dirty="0">
                <a:latin typeface="Calibri" charset="0"/>
              </a:rPr>
              <a:t>Αναπτύξτε μία σύγχρονη και κριτική άποψη της αλλαγής συμπεριφοράς και της προαγωγής της υγείας στη Φυσική Αγωγή και σε άλλα σχολικά μαθήματα</a:t>
            </a:r>
            <a:r>
              <a:rPr lang="en-GB" sz="2800" dirty="0">
                <a:latin typeface="Calibri" charset="0"/>
              </a:rPr>
              <a:t>.</a:t>
            </a:r>
            <a:endParaRPr lang="el-GR" sz="2800" dirty="0">
              <a:latin typeface="Calibri" charset="0"/>
            </a:endParaRPr>
          </a:p>
        </p:txBody>
      </p:sp>
      <p:pic>
        <p:nvPicPr>
          <p:cNvPr id="2457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0"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1" name="Shape 202"/>
          <p:cNvSpPr>
            <a:spLocks noGrp="1"/>
          </p:cNvSpPr>
          <p:nvPr>
            <p:ph type="title"/>
          </p:nvPr>
        </p:nvSpPr>
        <p:spPr>
          <a:xfrm>
            <a:off x="893763" y="260350"/>
            <a:ext cx="7358062" cy="984250"/>
          </a:xfrm>
        </p:spPr>
        <p:txBody>
          <a:bodyPr/>
          <a:lstStyle/>
          <a:p>
            <a:pPr eaLnBrk="1" hangingPunct="1"/>
            <a:r>
              <a:rPr lang="el-GR" sz="5100" b="1">
                <a:solidFill>
                  <a:srgbClr val="000000"/>
                </a:solidFill>
                <a:latin typeface="Calibri" charset="0"/>
              </a:rPr>
              <a:t>Διαχείριση θυμού</a:t>
            </a:r>
          </a:p>
        </p:txBody>
      </p:sp>
      <p:grpSp>
        <p:nvGrpSpPr>
          <p:cNvPr id="97282" name="Group 206"/>
          <p:cNvGrpSpPr>
            <a:grpSpLocks/>
          </p:cNvGrpSpPr>
          <p:nvPr/>
        </p:nvGrpSpPr>
        <p:grpSpPr bwMode="auto">
          <a:xfrm>
            <a:off x="5067300" y="1538288"/>
            <a:ext cx="3443288" cy="4683125"/>
            <a:chOff x="0" y="0"/>
            <a:chExt cx="4895406" cy="6659881"/>
          </a:xfrm>
        </p:grpSpPr>
        <p:pic>
          <p:nvPicPr>
            <p:cNvPr id="97286" name="how-to-stop-your-anger.jpg"/>
            <p:cNvPicPr>
              <a:picLocks noChangeAspect="1"/>
            </p:cNvPicPr>
            <p:nvPr/>
          </p:nvPicPr>
          <p:blipFill>
            <a:blip r:embed="rId3" cstate="print">
              <a:extLst>
                <a:ext uri="{28A0092B-C50C-407E-A947-70E740481C1C}">
                  <a14:useLocalDpi xmlns="" xmlns:a14="http://schemas.microsoft.com/office/drawing/2010/main" val="0"/>
                </a:ext>
              </a:extLst>
            </a:blip>
            <a:srcRect l="12862" r="38683" b="5457"/>
            <a:stretch>
              <a:fillRect/>
            </a:stretch>
          </p:blipFill>
          <p:spPr bwMode="auto">
            <a:xfrm>
              <a:off x="215900" y="641350"/>
              <a:ext cx="4463607" cy="5802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7287" name="Picture 203"/>
            <p:cNvPicPr>
              <a:picLocks/>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 y="-1"/>
              <a:ext cx="4895408" cy="6659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97283"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7284"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85" name="Shape 203"/>
          <p:cNvSpPr>
            <a:spLocks noGrp="1"/>
          </p:cNvSpPr>
          <p:nvPr>
            <p:ph type="body" sz="half" idx="1"/>
          </p:nvPr>
        </p:nvSpPr>
        <p:spPr>
          <a:xfrm>
            <a:off x="323850" y="1484313"/>
            <a:ext cx="5075238" cy="5040312"/>
          </a:xfrm>
        </p:spPr>
        <p:txBody>
          <a:bodyPr/>
          <a:lstStyle/>
          <a:p>
            <a:pPr marL="336550" indent="-336550" algn="l" defTabSz="442913" eaLnBrk="1" hangingPunct="1">
              <a:lnSpc>
                <a:spcPct val="80000"/>
              </a:lnSpc>
              <a:spcBef>
                <a:spcPts val="2800"/>
              </a:spcBef>
              <a:buFontTx/>
              <a:buBlip>
                <a:blip r:embed="rId7"/>
              </a:buBlip>
            </a:pPr>
            <a:r>
              <a:rPr lang="en-US" sz="2500">
                <a:solidFill>
                  <a:srgbClr val="000000"/>
                </a:solidFill>
                <a:latin typeface="Calibri" charset="0"/>
              </a:rPr>
              <a:t>Ο θυμός είναι ένα συχνό συναίσθημα στη ζωή των παιδιών</a:t>
            </a:r>
            <a:r>
              <a:rPr lang="el-GR" sz="2500">
                <a:solidFill>
                  <a:srgbClr val="000000"/>
                </a:solidFill>
                <a:latin typeface="Calibri" charset="0"/>
              </a:rPr>
              <a:t>.</a:t>
            </a:r>
            <a:endParaRPr lang="en-US" sz="2500">
              <a:solidFill>
                <a:srgbClr val="000000"/>
              </a:solidFill>
              <a:latin typeface="Calibri" charset="0"/>
            </a:endParaRPr>
          </a:p>
          <a:p>
            <a:pPr marL="336550" indent="-336550" algn="l" defTabSz="442913" eaLnBrk="1" hangingPunct="1">
              <a:lnSpc>
                <a:spcPct val="80000"/>
              </a:lnSpc>
              <a:spcBef>
                <a:spcPts val="2800"/>
              </a:spcBef>
              <a:buFontTx/>
              <a:buBlip>
                <a:blip r:embed="rId7"/>
              </a:buBlip>
            </a:pPr>
            <a:r>
              <a:rPr lang="en-US" sz="2500">
                <a:solidFill>
                  <a:srgbClr val="000000"/>
                </a:solidFill>
                <a:latin typeface="Calibri" charset="0"/>
              </a:rPr>
              <a:t>Πιο ανησυχητικό είναι όταν αυτός</a:t>
            </a:r>
            <a:r>
              <a:rPr lang="el-GR" sz="2500">
                <a:solidFill>
                  <a:srgbClr val="000000"/>
                </a:solidFill>
                <a:latin typeface="Calibri" charset="0"/>
              </a:rPr>
              <a:t> </a:t>
            </a:r>
            <a:r>
              <a:rPr lang="en-US" sz="2500">
                <a:solidFill>
                  <a:srgbClr val="000000"/>
                </a:solidFill>
                <a:latin typeface="Calibri" charset="0"/>
              </a:rPr>
              <a:t>ο θυμός είναι τόσο μεγάλος ώστε να βάλει σε κίνδυνο το παιδί που τον βιώνει ή τα άλλα παιδιά γύρω του</a:t>
            </a:r>
            <a:r>
              <a:rPr lang="el-GR" sz="2500">
                <a:solidFill>
                  <a:srgbClr val="000000"/>
                </a:solidFill>
                <a:latin typeface="Calibri" charset="0"/>
              </a:rPr>
              <a:t>.</a:t>
            </a:r>
            <a:endParaRPr lang="en-US" sz="2500">
              <a:solidFill>
                <a:srgbClr val="000000"/>
              </a:solidFill>
              <a:latin typeface="Calibri" charset="0"/>
            </a:endParaRPr>
          </a:p>
          <a:p>
            <a:pPr marL="336550" indent="-336550" algn="l" defTabSz="442913" eaLnBrk="1" hangingPunct="1">
              <a:lnSpc>
                <a:spcPct val="80000"/>
              </a:lnSpc>
              <a:spcBef>
                <a:spcPts val="2800"/>
              </a:spcBef>
              <a:buFontTx/>
              <a:buBlip>
                <a:blip r:embed="rId7"/>
              </a:buBlip>
            </a:pPr>
            <a:r>
              <a:rPr lang="en-US" sz="2500">
                <a:solidFill>
                  <a:srgbClr val="000000"/>
                </a:solidFill>
                <a:latin typeface="Calibri" charset="0"/>
              </a:rPr>
              <a:t>Ευτυχώς τα σπορ είναι ένα χρήσιμο και αποτελεσματικό εργαλείο, που μπορεί να χρησιμοποιηθεί για τη σωστή διαχείριση αυτού του συναισθήματος</a:t>
            </a:r>
            <a:r>
              <a:rPr lang="el-GR" sz="2500">
                <a:solidFill>
                  <a:srgbClr val="000000"/>
                </a:solidFill>
                <a:latin typeface="Calibri" charset="0"/>
              </a:rPr>
              <a:t>.</a:t>
            </a:r>
            <a:endParaRPr lang="en-US" sz="2500">
              <a:solidFill>
                <a:srgbClr val="000000"/>
              </a:solidFill>
              <a:latin typeface="Calibri" charset="0"/>
            </a:endParaRP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29" name="Shape 214"/>
          <p:cNvSpPr>
            <a:spLocks noGrp="1"/>
          </p:cNvSpPr>
          <p:nvPr>
            <p:ph type="title"/>
          </p:nvPr>
        </p:nvSpPr>
        <p:spPr>
          <a:xfrm>
            <a:off x="561975" y="246063"/>
            <a:ext cx="7993063" cy="917575"/>
          </a:xfrm>
        </p:spPr>
        <p:txBody>
          <a:bodyPr/>
          <a:lstStyle/>
          <a:p>
            <a:pPr eaLnBrk="1" hangingPunct="1"/>
            <a:r>
              <a:rPr lang="el-GR" sz="4600" b="1">
                <a:solidFill>
                  <a:srgbClr val="000000"/>
                </a:solidFill>
                <a:latin typeface="Calibri" charset="0"/>
              </a:rPr>
              <a:t>Παιχνίδι διαχείρισης θυμού</a:t>
            </a:r>
          </a:p>
        </p:txBody>
      </p:sp>
      <p:pic>
        <p:nvPicPr>
          <p:cNvPr id="9933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2777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2765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2" name="Shape 215"/>
          <p:cNvSpPr>
            <a:spLocks noGrp="1"/>
          </p:cNvSpPr>
          <p:nvPr>
            <p:ph type="body" idx="1"/>
          </p:nvPr>
        </p:nvSpPr>
        <p:spPr>
          <a:xfrm>
            <a:off x="468313" y="1268413"/>
            <a:ext cx="8351837" cy="5329237"/>
          </a:xfrm>
        </p:spPr>
        <p:txBody>
          <a:bodyPr/>
          <a:lstStyle/>
          <a:p>
            <a:pPr marL="212725" indent="-212725" defTabSz="279400" eaLnBrk="1" hangingPunct="1">
              <a:lnSpc>
                <a:spcPct val="80000"/>
              </a:lnSpc>
              <a:spcBef>
                <a:spcPts val="2000"/>
              </a:spcBef>
              <a:buFontTx/>
              <a:buBlip>
                <a:blip r:embed="rId5"/>
              </a:buBlip>
            </a:pPr>
            <a:r>
              <a:rPr lang="en-US" sz="1700">
                <a:solidFill>
                  <a:srgbClr val="000000"/>
                </a:solidFill>
                <a:latin typeface="Calibri" charset="0"/>
              </a:rPr>
              <a:t>Χωρίζουμε 2 ομάδες κατά ύψος. Μία ομάδα με κοντούς και μια με ψηλούς</a:t>
            </a:r>
          </a:p>
          <a:p>
            <a:pPr marL="212725" indent="-212725" defTabSz="279400" eaLnBrk="1" hangingPunct="1">
              <a:lnSpc>
                <a:spcPct val="80000"/>
              </a:lnSpc>
              <a:spcBef>
                <a:spcPts val="2000"/>
              </a:spcBef>
              <a:buFontTx/>
              <a:buBlip>
                <a:blip r:embed="rId5"/>
              </a:buBlip>
            </a:pPr>
            <a:r>
              <a:rPr lang="en-US" sz="1700">
                <a:solidFill>
                  <a:srgbClr val="000000"/>
                </a:solidFill>
                <a:latin typeface="Calibri" charset="0"/>
              </a:rPr>
              <a:t>Τους βάζουμε να παίξουν basket σε παιδικές μπασκέτες (ή volley)</a:t>
            </a:r>
          </a:p>
          <a:p>
            <a:pPr marL="212725" indent="-212725" defTabSz="279400" eaLnBrk="1" hangingPunct="1">
              <a:lnSpc>
                <a:spcPct val="80000"/>
              </a:lnSpc>
              <a:spcBef>
                <a:spcPts val="2000"/>
              </a:spcBef>
              <a:buSzPct val="50000"/>
              <a:buFontTx/>
              <a:buBlip>
                <a:blip r:embed="rId5"/>
              </a:buBlip>
            </a:pPr>
            <a:r>
              <a:rPr lang="en-US" sz="1700">
                <a:solidFill>
                  <a:srgbClr val="000000"/>
                </a:solidFill>
                <a:latin typeface="Calibri" charset="0"/>
              </a:rPr>
              <a:t>Πιο πιθανόν είναι να κερδί</a:t>
            </a:r>
            <a:r>
              <a:rPr lang="el-GR" sz="1700">
                <a:solidFill>
                  <a:srgbClr val="000000"/>
                </a:solidFill>
                <a:latin typeface="Calibri" charset="0"/>
              </a:rPr>
              <a:t>σ</a:t>
            </a:r>
            <a:r>
              <a:rPr lang="en-US" sz="1700">
                <a:solidFill>
                  <a:srgbClr val="000000"/>
                </a:solidFill>
                <a:latin typeface="Calibri" charset="0"/>
              </a:rPr>
              <a:t>ει η ψηλή ομάδα</a:t>
            </a:r>
          </a:p>
          <a:p>
            <a:pPr marL="212725" indent="-212725" defTabSz="279400" eaLnBrk="1" hangingPunct="1">
              <a:lnSpc>
                <a:spcPct val="80000"/>
              </a:lnSpc>
              <a:spcBef>
                <a:spcPts val="2000"/>
              </a:spcBef>
              <a:buFontTx/>
              <a:buBlip>
                <a:blip r:embed="rId5"/>
              </a:buBlip>
            </a:pPr>
            <a:r>
              <a:rPr lang="en-US" sz="1700">
                <a:solidFill>
                  <a:srgbClr val="000000"/>
                </a:solidFill>
                <a:latin typeface="Calibri" charset="0"/>
              </a:rPr>
              <a:t>Μετά από λίγη ώρα δίνουμε την οδηγία η ψηλή ομάδα να παίζει με το ένα χέρι στην τσέπη</a:t>
            </a:r>
          </a:p>
          <a:p>
            <a:pPr marL="212725" indent="-212725" defTabSz="279400" eaLnBrk="1" hangingPunct="1">
              <a:lnSpc>
                <a:spcPct val="80000"/>
              </a:lnSpc>
              <a:spcBef>
                <a:spcPts val="2000"/>
              </a:spcBef>
              <a:buSzPct val="50000"/>
              <a:buFontTx/>
              <a:buBlip>
                <a:blip r:embed="rId5"/>
              </a:buBlip>
            </a:pPr>
            <a:r>
              <a:rPr lang="en-US" sz="1700">
                <a:solidFill>
                  <a:srgbClr val="000000"/>
                </a:solidFill>
                <a:latin typeface="Calibri" charset="0"/>
              </a:rPr>
              <a:t>πιο πιθανόν είναι τώρα η κοντή ομάδα περάσει μπροστά στο σκορ</a:t>
            </a:r>
          </a:p>
          <a:p>
            <a:pPr marL="212725" indent="-212725" defTabSz="279400" eaLnBrk="1" hangingPunct="1">
              <a:lnSpc>
                <a:spcPct val="80000"/>
              </a:lnSpc>
              <a:spcBef>
                <a:spcPts val="2000"/>
              </a:spcBef>
              <a:buFontTx/>
              <a:buBlip>
                <a:blip r:embed="rId5"/>
              </a:buBlip>
            </a:pPr>
            <a:r>
              <a:rPr lang="en-US" sz="1700">
                <a:solidFill>
                  <a:srgbClr val="000000"/>
                </a:solidFill>
                <a:latin typeface="Calibri" charset="0"/>
              </a:rPr>
              <a:t>Συζήτηση-ερωτήσεις μετά το παιχνίδι</a:t>
            </a:r>
          </a:p>
          <a:p>
            <a:pPr marL="212725" indent="-212725" defTabSz="279400" eaLnBrk="1" hangingPunct="1">
              <a:lnSpc>
                <a:spcPct val="80000"/>
              </a:lnSpc>
              <a:spcBef>
                <a:spcPts val="2000"/>
              </a:spcBef>
              <a:buFontTx/>
              <a:buAutoNum type="arabicPeriod"/>
            </a:pPr>
            <a:r>
              <a:rPr lang="el-GR" sz="1700">
                <a:solidFill>
                  <a:srgbClr val="000000"/>
                </a:solidFill>
                <a:latin typeface="Calibri" charset="0"/>
              </a:rPr>
              <a:t> </a:t>
            </a:r>
            <a:r>
              <a:rPr lang="en-US" sz="1700">
                <a:solidFill>
                  <a:srgbClr val="000000"/>
                </a:solidFill>
                <a:latin typeface="Calibri" charset="0"/>
              </a:rPr>
              <a:t>Π</a:t>
            </a:r>
            <a:r>
              <a:rPr lang="el-GR" sz="1700">
                <a:solidFill>
                  <a:srgbClr val="000000"/>
                </a:solidFill>
                <a:latin typeface="Calibri" charset="0"/>
              </a:rPr>
              <a:t>ώ</a:t>
            </a:r>
            <a:r>
              <a:rPr lang="en-US" sz="1700">
                <a:solidFill>
                  <a:srgbClr val="000000"/>
                </a:solidFill>
                <a:latin typeface="Calibri" charset="0"/>
              </a:rPr>
              <a:t>ς αισθανόσασταν όταν κερδίζατε;</a:t>
            </a:r>
          </a:p>
          <a:p>
            <a:pPr marL="212725" indent="-212725" defTabSz="279400" eaLnBrk="1" hangingPunct="1">
              <a:lnSpc>
                <a:spcPct val="80000"/>
              </a:lnSpc>
              <a:spcBef>
                <a:spcPts val="2000"/>
              </a:spcBef>
              <a:buFontTx/>
              <a:buAutoNum type="arabicPeriod"/>
            </a:pPr>
            <a:r>
              <a:rPr lang="el-GR" sz="1700">
                <a:solidFill>
                  <a:srgbClr val="000000"/>
                </a:solidFill>
                <a:latin typeface="Calibri" charset="0"/>
              </a:rPr>
              <a:t> </a:t>
            </a:r>
            <a:r>
              <a:rPr lang="en-US" sz="1700">
                <a:solidFill>
                  <a:srgbClr val="000000"/>
                </a:solidFill>
                <a:latin typeface="Calibri" charset="0"/>
              </a:rPr>
              <a:t>Π</a:t>
            </a:r>
            <a:r>
              <a:rPr lang="el-GR" sz="1700">
                <a:solidFill>
                  <a:srgbClr val="000000"/>
                </a:solidFill>
                <a:latin typeface="Calibri" charset="0"/>
              </a:rPr>
              <a:t>ώ</a:t>
            </a:r>
            <a:r>
              <a:rPr lang="en-US" sz="1700">
                <a:solidFill>
                  <a:srgbClr val="000000"/>
                </a:solidFill>
                <a:latin typeface="Calibri" charset="0"/>
              </a:rPr>
              <a:t>ς αισθανόσασταν όταν χάνατε;</a:t>
            </a:r>
          </a:p>
          <a:p>
            <a:pPr marL="212725" indent="-212725" defTabSz="279400" eaLnBrk="1" hangingPunct="1">
              <a:lnSpc>
                <a:spcPct val="80000"/>
              </a:lnSpc>
              <a:spcBef>
                <a:spcPts val="2000"/>
              </a:spcBef>
              <a:buFontTx/>
              <a:buAutoNum type="arabicPeriod"/>
            </a:pPr>
            <a:r>
              <a:rPr lang="el-GR" sz="1700">
                <a:solidFill>
                  <a:srgbClr val="000000"/>
                </a:solidFill>
                <a:latin typeface="Calibri" charset="0"/>
              </a:rPr>
              <a:t> </a:t>
            </a:r>
            <a:r>
              <a:rPr lang="en-US" sz="1700">
                <a:solidFill>
                  <a:srgbClr val="000000"/>
                </a:solidFill>
                <a:latin typeface="Calibri" charset="0"/>
              </a:rPr>
              <a:t>Νευριάζετε όταν νιώθετε ότι αδικείστε;</a:t>
            </a:r>
          </a:p>
          <a:p>
            <a:pPr marL="212725" indent="-212725" defTabSz="279400" eaLnBrk="1" hangingPunct="1">
              <a:lnSpc>
                <a:spcPct val="80000"/>
              </a:lnSpc>
              <a:spcBef>
                <a:spcPts val="2000"/>
              </a:spcBef>
              <a:buFontTx/>
              <a:buAutoNum type="arabicPeriod"/>
            </a:pPr>
            <a:r>
              <a:rPr lang="el-GR" sz="1700">
                <a:solidFill>
                  <a:srgbClr val="000000"/>
                </a:solidFill>
                <a:latin typeface="Calibri" charset="0"/>
              </a:rPr>
              <a:t> </a:t>
            </a:r>
            <a:r>
              <a:rPr lang="en-US" sz="1700">
                <a:solidFill>
                  <a:srgbClr val="000000"/>
                </a:solidFill>
                <a:latin typeface="Calibri" charset="0"/>
              </a:rPr>
              <a:t>Π</a:t>
            </a:r>
            <a:r>
              <a:rPr lang="el-GR" sz="1700">
                <a:solidFill>
                  <a:srgbClr val="000000"/>
                </a:solidFill>
                <a:latin typeface="Calibri" charset="0"/>
              </a:rPr>
              <a:t>ώ</a:t>
            </a:r>
            <a:r>
              <a:rPr lang="en-US" sz="1700">
                <a:solidFill>
                  <a:srgbClr val="000000"/>
                </a:solidFill>
                <a:latin typeface="Calibri" charset="0"/>
              </a:rPr>
              <a:t>ς εκφράζετ</a:t>
            </a:r>
            <a:r>
              <a:rPr lang="el-GR" sz="1700">
                <a:solidFill>
                  <a:srgbClr val="000000"/>
                </a:solidFill>
                <a:latin typeface="Calibri" charset="0"/>
              </a:rPr>
              <a:t>ε</a:t>
            </a:r>
            <a:r>
              <a:rPr lang="en-US" sz="1700">
                <a:solidFill>
                  <a:srgbClr val="000000"/>
                </a:solidFill>
                <a:latin typeface="Calibri" charset="0"/>
              </a:rPr>
              <a:t> το θυμό σας;</a:t>
            </a:r>
          </a:p>
          <a:p>
            <a:pPr marL="212725" indent="-212725" defTabSz="279400" eaLnBrk="1" hangingPunct="1">
              <a:lnSpc>
                <a:spcPct val="80000"/>
              </a:lnSpc>
              <a:spcBef>
                <a:spcPts val="2000"/>
              </a:spcBef>
              <a:buFontTx/>
              <a:buAutoNum type="arabicPeriod"/>
            </a:pPr>
            <a:r>
              <a:rPr lang="el-GR" sz="1700">
                <a:solidFill>
                  <a:srgbClr val="000000"/>
                </a:solidFill>
                <a:latin typeface="Calibri" charset="0"/>
              </a:rPr>
              <a:t> </a:t>
            </a:r>
            <a:r>
              <a:rPr lang="en-US" sz="1700">
                <a:solidFill>
                  <a:srgbClr val="000000"/>
                </a:solidFill>
                <a:latin typeface="Calibri" charset="0"/>
              </a:rPr>
              <a:t>Μπορείτε να εκφράσετε αλλιώς το θυμό σας;</a:t>
            </a:r>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1377" name="Group 223"/>
          <p:cNvGrpSpPr>
            <a:grpSpLocks/>
          </p:cNvGrpSpPr>
          <p:nvPr/>
        </p:nvGrpSpPr>
        <p:grpSpPr bwMode="auto">
          <a:xfrm>
            <a:off x="5724525" y="1341438"/>
            <a:ext cx="3203575" cy="4167187"/>
            <a:chOff x="0" y="0"/>
            <a:chExt cx="6198989" cy="6162168"/>
          </a:xfrm>
        </p:grpSpPr>
        <p:pic>
          <p:nvPicPr>
            <p:cNvPr id="101382" name="thumb.php.jpg"/>
            <p:cNvPicPr>
              <a:picLocks noChangeAspect="1"/>
            </p:cNvPicPr>
            <p:nvPr/>
          </p:nvPicPr>
          <p:blipFill>
            <a:blip r:embed="rId3" cstate="print">
              <a:extLst>
                <a:ext uri="{28A0092B-C50C-407E-A947-70E740481C1C}">
                  <a14:useLocalDpi xmlns="" xmlns:a14="http://schemas.microsoft.com/office/drawing/2010/main" val="0"/>
                </a:ext>
              </a:extLst>
            </a:blip>
            <a:srcRect l="18823" r="20444"/>
            <a:stretch>
              <a:fillRect/>
            </a:stretch>
          </p:blipFill>
          <p:spPr bwMode="auto">
            <a:xfrm>
              <a:off x="215900" y="641350"/>
              <a:ext cx="5767190" cy="5202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1383" name="Picture 220"/>
            <p:cNvPicPr>
              <a:picLocks/>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 y="0"/>
              <a:ext cx="6198991" cy="61621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1378" name="Shape 202"/>
          <p:cNvSpPr>
            <a:spLocks noGrp="1"/>
          </p:cNvSpPr>
          <p:nvPr>
            <p:ph type="title"/>
          </p:nvPr>
        </p:nvSpPr>
        <p:spPr>
          <a:xfrm>
            <a:off x="893763" y="493713"/>
            <a:ext cx="7358062" cy="984250"/>
          </a:xfrm>
        </p:spPr>
        <p:txBody>
          <a:bodyPr/>
          <a:lstStyle/>
          <a:p>
            <a:pPr eaLnBrk="1" hangingPunct="1"/>
            <a:r>
              <a:rPr lang="el-GR" sz="5100" b="1">
                <a:solidFill>
                  <a:srgbClr val="000000"/>
                </a:solidFill>
                <a:latin typeface="Calibri" charset="0"/>
              </a:rPr>
              <a:t>Θετική στάση</a:t>
            </a:r>
          </a:p>
        </p:txBody>
      </p:sp>
      <p:graphicFrame>
        <p:nvGraphicFramePr>
          <p:cNvPr id="3" name="Διάγραμμα 2"/>
          <p:cNvGraphicFramePr/>
          <p:nvPr/>
        </p:nvGraphicFramePr>
        <p:xfrm>
          <a:off x="323528" y="1628800"/>
          <a:ext cx="5400600" cy="45365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1380" name="Picture 2"/>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6111875" y="6134100"/>
            <a:ext cx="2816225"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1381" name="Picture 3"/>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7235825" y="5508625"/>
            <a:ext cx="14573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5" name="Shape 231"/>
          <p:cNvSpPr>
            <a:spLocks noGrp="1"/>
          </p:cNvSpPr>
          <p:nvPr>
            <p:ph type="title"/>
          </p:nvPr>
        </p:nvSpPr>
        <p:spPr>
          <a:xfrm>
            <a:off x="574675" y="260350"/>
            <a:ext cx="7994650" cy="865188"/>
          </a:xfrm>
        </p:spPr>
        <p:txBody>
          <a:bodyPr/>
          <a:lstStyle/>
          <a:p>
            <a:pPr eaLnBrk="1" hangingPunct="1"/>
            <a:r>
              <a:rPr lang="el-GR" sz="4600" b="1">
                <a:solidFill>
                  <a:srgbClr val="000000"/>
                </a:solidFill>
                <a:latin typeface="Calibri" charset="0"/>
              </a:rPr>
              <a:t>Παιχνίδι θετικής στάσης</a:t>
            </a:r>
          </a:p>
        </p:txBody>
      </p:sp>
      <p:pic>
        <p:nvPicPr>
          <p:cNvPr id="1034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42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28" name="Shape 232"/>
          <p:cNvSpPr>
            <a:spLocks noGrp="1"/>
          </p:cNvSpPr>
          <p:nvPr>
            <p:ph type="body" idx="1"/>
          </p:nvPr>
        </p:nvSpPr>
        <p:spPr>
          <a:xfrm>
            <a:off x="250825" y="1196975"/>
            <a:ext cx="8715375" cy="5040313"/>
          </a:xfrm>
        </p:spPr>
        <p:txBody>
          <a:bodyPr/>
          <a:lstStyle/>
          <a:p>
            <a:pPr marL="230188" indent="-230188" defTabSz="303213" eaLnBrk="1" hangingPunct="1">
              <a:lnSpc>
                <a:spcPct val="80000"/>
              </a:lnSpc>
              <a:spcBef>
                <a:spcPts val="2100"/>
              </a:spcBef>
              <a:buFontTx/>
              <a:buBlip>
                <a:blip r:embed="rId5"/>
              </a:buBlip>
            </a:pPr>
            <a:r>
              <a:rPr lang="en-US" sz="1700">
                <a:latin typeface="Calibri" charset="0"/>
              </a:rPr>
              <a:t>Χωρίζουμε 4 ομάδες, σε ένα κλειστό ή ανοιχτό γήπεδο και βάζουμε συγκεκριμένους σταθμούς με υλικά </a:t>
            </a:r>
          </a:p>
          <a:p>
            <a:pPr marL="230188" indent="-230188" defTabSz="303213" eaLnBrk="1" hangingPunct="1">
              <a:lnSpc>
                <a:spcPct val="80000"/>
              </a:lnSpc>
              <a:spcBef>
                <a:spcPts val="2100"/>
              </a:spcBef>
              <a:buFontTx/>
              <a:buBlip>
                <a:blip r:embed="rId5"/>
              </a:buBlip>
            </a:pPr>
            <a:r>
              <a:rPr lang="en-US" sz="1700">
                <a:latin typeface="Calibri" charset="0"/>
              </a:rPr>
              <a:t>Στόχος είναι κάθε ομάδα να κερδίσει πόντους κάνοντας κάθε μέλος της κάποιες δοκιμασίες</a:t>
            </a:r>
          </a:p>
          <a:p>
            <a:pPr marL="230188" indent="-230188" defTabSz="303213" eaLnBrk="1" hangingPunct="1">
              <a:lnSpc>
                <a:spcPct val="80000"/>
              </a:lnSpc>
              <a:spcBef>
                <a:spcPts val="2100"/>
              </a:spcBef>
              <a:buSzPct val="50000"/>
              <a:buFontTx/>
              <a:buBlip>
                <a:blip r:embed="rId5"/>
              </a:buBlip>
            </a:pPr>
            <a:r>
              <a:rPr lang="en-US" sz="1700">
                <a:latin typeface="Calibri" charset="0"/>
              </a:rPr>
              <a:t>π.χ. 1 πόντος για κάθε συνεχόμενα 10 αλματάκια, 1 πόντος για κάθε 5 pushups, 1 πόντος για κάθε 3 επιτυχημένες βολές στο basket κτλ. </a:t>
            </a:r>
          </a:p>
          <a:p>
            <a:pPr marL="230188" indent="-230188" defTabSz="303213" eaLnBrk="1" hangingPunct="1">
              <a:lnSpc>
                <a:spcPct val="80000"/>
              </a:lnSpc>
              <a:spcBef>
                <a:spcPts val="2100"/>
              </a:spcBef>
              <a:buFontTx/>
              <a:buBlip>
                <a:blip r:embed="rId5"/>
              </a:buBlip>
            </a:pPr>
            <a:r>
              <a:rPr lang="en-US" sz="1700">
                <a:latin typeface="Calibri" charset="0"/>
              </a:rPr>
              <a:t>Δίνουμε οδηγία να βγάλουν όλες οι ομάδες π.χ. 100 πόντους για να τελειώσει το παιχνίδι</a:t>
            </a:r>
          </a:p>
          <a:p>
            <a:pPr marL="230188" indent="-230188" defTabSz="303213" eaLnBrk="1" hangingPunct="1">
              <a:lnSpc>
                <a:spcPct val="80000"/>
              </a:lnSpc>
              <a:spcBef>
                <a:spcPts val="2100"/>
              </a:spcBef>
              <a:buFontTx/>
              <a:buBlip>
                <a:blip r:embed="rId5"/>
              </a:buBlip>
            </a:pPr>
            <a:r>
              <a:rPr lang="en-US" sz="1700">
                <a:latin typeface="Calibri" charset="0"/>
              </a:rPr>
              <a:t> Συζήτηση-ερωτήσεις μετά το παιχνίδι</a:t>
            </a:r>
          </a:p>
          <a:p>
            <a:pPr marL="230188" indent="-230188" defTabSz="303213" eaLnBrk="1" hangingPunct="1">
              <a:lnSpc>
                <a:spcPct val="80000"/>
              </a:lnSpc>
              <a:spcBef>
                <a:spcPts val="2100"/>
              </a:spcBef>
              <a:buFontTx/>
              <a:buAutoNum type="arabicPeriod"/>
            </a:pPr>
            <a:r>
              <a:rPr lang="el-GR" sz="1700">
                <a:latin typeface="Calibri" charset="0"/>
              </a:rPr>
              <a:t> </a:t>
            </a:r>
            <a:r>
              <a:rPr lang="en-US" sz="1700">
                <a:latin typeface="Calibri" charset="0"/>
              </a:rPr>
              <a:t>Π</a:t>
            </a:r>
            <a:r>
              <a:rPr lang="el-GR" sz="1700">
                <a:latin typeface="Calibri" charset="0"/>
              </a:rPr>
              <a:t>ώ</a:t>
            </a:r>
            <a:r>
              <a:rPr lang="en-US" sz="1700">
                <a:latin typeface="Calibri" charset="0"/>
              </a:rPr>
              <a:t>ς αισθάνεστε μετά το παιχνίδι;</a:t>
            </a:r>
          </a:p>
          <a:p>
            <a:pPr marL="230188" indent="-230188" defTabSz="303213" eaLnBrk="1" hangingPunct="1">
              <a:lnSpc>
                <a:spcPct val="80000"/>
              </a:lnSpc>
              <a:spcBef>
                <a:spcPts val="2100"/>
              </a:spcBef>
              <a:buFontTx/>
              <a:buAutoNum type="arabicPeriod"/>
            </a:pPr>
            <a:r>
              <a:rPr lang="el-GR" sz="1700">
                <a:latin typeface="Calibri" charset="0"/>
              </a:rPr>
              <a:t> </a:t>
            </a:r>
            <a:r>
              <a:rPr lang="en-US" sz="1700">
                <a:latin typeface="Calibri" charset="0"/>
              </a:rPr>
              <a:t>Π</a:t>
            </a:r>
            <a:r>
              <a:rPr lang="el-GR" sz="1700">
                <a:latin typeface="Calibri" charset="0"/>
              </a:rPr>
              <a:t>ώ</a:t>
            </a:r>
            <a:r>
              <a:rPr lang="en-US" sz="1700">
                <a:latin typeface="Calibri" charset="0"/>
              </a:rPr>
              <a:t>ς μπορεί η εξάσκηση (το παιχνίδι) να σας βοηθήσει;</a:t>
            </a:r>
          </a:p>
          <a:p>
            <a:pPr marL="230188" indent="-230188" defTabSz="303213" eaLnBrk="1" hangingPunct="1">
              <a:lnSpc>
                <a:spcPct val="80000"/>
              </a:lnSpc>
              <a:spcBef>
                <a:spcPts val="2100"/>
              </a:spcBef>
              <a:buFontTx/>
              <a:buAutoNum type="arabicPeriod"/>
            </a:pPr>
            <a:r>
              <a:rPr lang="el-GR" sz="1700">
                <a:latin typeface="Calibri" charset="0"/>
              </a:rPr>
              <a:t> </a:t>
            </a:r>
            <a:r>
              <a:rPr lang="en-US" sz="1700">
                <a:latin typeface="Calibri" charset="0"/>
              </a:rPr>
              <a:t>Τ</a:t>
            </a:r>
            <a:r>
              <a:rPr lang="el-GR" sz="1700">
                <a:latin typeface="Calibri" charset="0"/>
              </a:rPr>
              <a:t>ί</a:t>
            </a:r>
            <a:r>
              <a:rPr lang="en-US" sz="1700">
                <a:latin typeface="Calibri" charset="0"/>
              </a:rPr>
              <a:t> παιχνίδια σας αρέσουν γενικότερα;</a:t>
            </a:r>
          </a:p>
          <a:p>
            <a:pPr marL="230188" indent="-230188" defTabSz="303213" eaLnBrk="1" hangingPunct="1">
              <a:lnSpc>
                <a:spcPct val="80000"/>
              </a:lnSpc>
              <a:spcBef>
                <a:spcPts val="2100"/>
              </a:spcBef>
              <a:buFontTx/>
              <a:buAutoNum type="arabicPeriod"/>
            </a:pPr>
            <a:r>
              <a:rPr lang="el-GR" sz="1700">
                <a:latin typeface="Calibri" charset="0"/>
              </a:rPr>
              <a:t> </a:t>
            </a:r>
            <a:r>
              <a:rPr lang="en-US" sz="1700">
                <a:latin typeface="Calibri" charset="0"/>
              </a:rPr>
              <a:t>Ήταν πιο εύκολο να παίξετε με το κίνητρο των βαθμών;</a:t>
            </a:r>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hape 243"/>
          <p:cNvSpPr>
            <a:spLocks noChangeArrowheads="1"/>
          </p:cNvSpPr>
          <p:nvPr/>
        </p:nvSpPr>
        <p:spPr bwMode="auto">
          <a:xfrm>
            <a:off x="1042988" y="396875"/>
            <a:ext cx="7058025" cy="1303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lIns="35717" tIns="35717" rIns="35717" bIns="35717" anchor="ctr">
            <a:spAutoFit/>
          </a:bodyPr>
          <a:lstStyle/>
          <a:p>
            <a:pPr algn="ctr" hangingPunct="0">
              <a:spcBef>
                <a:spcPts val="4200"/>
              </a:spcBef>
            </a:pPr>
            <a:r>
              <a:rPr lang="el-GR" sz="4000" b="1">
                <a:solidFill>
                  <a:srgbClr val="000000"/>
                </a:solidFill>
                <a:latin typeface="Calibri" charset="0"/>
              </a:rPr>
              <a:t>Ποιες είναι οι δεξιότητες ζωής για τα παιδιά; </a:t>
            </a:r>
          </a:p>
        </p:txBody>
      </p:sp>
      <p:sp>
        <p:nvSpPr>
          <p:cNvPr id="105474" name="Shape 244"/>
          <p:cNvSpPr>
            <a:spLocks noChangeArrowheads="1"/>
          </p:cNvSpPr>
          <p:nvPr/>
        </p:nvSpPr>
        <p:spPr bwMode="auto">
          <a:xfrm>
            <a:off x="34925" y="1590100"/>
            <a:ext cx="5426075" cy="4781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lIns="35717" tIns="35717" rIns="35717" bIns="35717" anchor="ctr">
            <a:spAutoFit/>
          </a:bodyPr>
          <a:lstStyle/>
          <a:p>
            <a:pPr marL="534988" indent="-160338" hangingPunct="0">
              <a:spcBef>
                <a:spcPts val="275"/>
              </a:spcBef>
              <a:buSzPct val="100000"/>
              <a:buFontTx/>
              <a:buBlip>
                <a:blip r:embed="rId3"/>
              </a:buBlip>
            </a:pPr>
            <a:r>
              <a:rPr lang="el-GR" sz="2600" dirty="0">
                <a:solidFill>
                  <a:srgbClr val="000000"/>
                </a:solidFill>
                <a:latin typeface="Calibri" charset="0"/>
              </a:rPr>
              <a:t>Ομαδικότητα</a:t>
            </a:r>
            <a:endParaRPr lang="en-US" sz="2600" dirty="0">
              <a:solidFill>
                <a:srgbClr val="000000"/>
              </a:solidFill>
              <a:latin typeface="Calibri" charset="0"/>
            </a:endParaRPr>
          </a:p>
          <a:p>
            <a:pPr marL="534988" indent="-160338" hangingPunct="0">
              <a:spcBef>
                <a:spcPts val="275"/>
              </a:spcBef>
              <a:buSzPct val="100000"/>
              <a:buFontTx/>
              <a:buBlip>
                <a:blip r:embed="rId3"/>
              </a:buBlip>
            </a:pPr>
            <a:r>
              <a:rPr lang="el-GR" sz="2600" dirty="0">
                <a:solidFill>
                  <a:srgbClr val="000000"/>
                </a:solidFill>
                <a:latin typeface="Calibri" charset="0"/>
              </a:rPr>
              <a:t>Κοινωνικές δεξιότητες</a:t>
            </a:r>
            <a:endParaRPr lang="en-US" sz="2600" dirty="0">
              <a:solidFill>
                <a:srgbClr val="000000"/>
              </a:solidFill>
              <a:latin typeface="Calibri" charset="0"/>
            </a:endParaRPr>
          </a:p>
          <a:p>
            <a:pPr marL="534988" indent="-160338" hangingPunct="0">
              <a:spcBef>
                <a:spcPts val="275"/>
              </a:spcBef>
              <a:buSzPct val="100000"/>
              <a:buFontTx/>
              <a:buBlip>
                <a:blip r:embed="rId3"/>
              </a:buBlip>
            </a:pPr>
            <a:r>
              <a:rPr lang="el-GR" sz="2600" dirty="0">
                <a:solidFill>
                  <a:srgbClr val="000000"/>
                </a:solidFill>
                <a:latin typeface="Calibri" charset="0"/>
              </a:rPr>
              <a:t>Αυτοπεποίθηση</a:t>
            </a:r>
            <a:endParaRPr lang="en-US" sz="2600" dirty="0">
              <a:solidFill>
                <a:srgbClr val="000000"/>
              </a:solidFill>
              <a:latin typeface="Calibri" charset="0"/>
            </a:endParaRPr>
          </a:p>
          <a:p>
            <a:pPr marL="534988" indent="-160338" hangingPunct="0">
              <a:spcBef>
                <a:spcPts val="275"/>
              </a:spcBef>
              <a:buSzPct val="100000"/>
              <a:buFontTx/>
              <a:buBlip>
                <a:blip r:embed="rId3"/>
              </a:buBlip>
            </a:pPr>
            <a:r>
              <a:rPr lang="el-GR" sz="2600" dirty="0">
                <a:solidFill>
                  <a:srgbClr val="000000"/>
                </a:solidFill>
                <a:latin typeface="Calibri" charset="0"/>
              </a:rPr>
              <a:t>Να θέτουν στόχους</a:t>
            </a:r>
            <a:endParaRPr lang="en-US" sz="2600" dirty="0">
              <a:solidFill>
                <a:srgbClr val="000000"/>
              </a:solidFill>
              <a:latin typeface="Calibri" charset="0"/>
            </a:endParaRPr>
          </a:p>
          <a:p>
            <a:pPr marL="534988" indent="-160338" hangingPunct="0">
              <a:spcBef>
                <a:spcPts val="275"/>
              </a:spcBef>
              <a:buSzPct val="100000"/>
              <a:buFontTx/>
              <a:buBlip>
                <a:blip r:embed="rId3"/>
              </a:buBlip>
            </a:pPr>
            <a:r>
              <a:rPr lang="el-GR" sz="2600" dirty="0">
                <a:solidFill>
                  <a:srgbClr val="000000"/>
                </a:solidFill>
                <a:latin typeface="Calibri" charset="0"/>
              </a:rPr>
              <a:t>Διαχείριση θυμού</a:t>
            </a:r>
            <a:endParaRPr lang="en-US" sz="2600" dirty="0">
              <a:solidFill>
                <a:srgbClr val="000000"/>
              </a:solidFill>
              <a:latin typeface="Calibri" charset="0"/>
            </a:endParaRPr>
          </a:p>
          <a:p>
            <a:pPr marL="534988" indent="-160338" hangingPunct="0">
              <a:spcBef>
                <a:spcPts val="275"/>
              </a:spcBef>
              <a:buSzPct val="100000"/>
              <a:buFontTx/>
              <a:buBlip>
                <a:blip r:embed="rId3"/>
              </a:buBlip>
            </a:pPr>
            <a:r>
              <a:rPr lang="el-GR" sz="2600" dirty="0">
                <a:solidFill>
                  <a:srgbClr val="000000"/>
                </a:solidFill>
                <a:latin typeface="Calibri" charset="0"/>
              </a:rPr>
              <a:t>Αυτογνωσία</a:t>
            </a:r>
            <a:endParaRPr lang="en-US" sz="2600" dirty="0">
              <a:solidFill>
                <a:srgbClr val="000000"/>
              </a:solidFill>
              <a:latin typeface="Calibri" charset="0"/>
            </a:endParaRPr>
          </a:p>
          <a:p>
            <a:pPr marL="534988" indent="-160338" hangingPunct="0">
              <a:spcBef>
                <a:spcPts val="275"/>
              </a:spcBef>
              <a:buSzPct val="100000"/>
              <a:buFontTx/>
              <a:buBlip>
                <a:blip r:embed="rId3"/>
              </a:buBlip>
            </a:pPr>
            <a:r>
              <a:rPr lang="el-GR" sz="2600" dirty="0">
                <a:solidFill>
                  <a:srgbClr val="000000"/>
                </a:solidFill>
                <a:latin typeface="Calibri" charset="0"/>
              </a:rPr>
              <a:t>Δεξιότητες καθημερινότητας</a:t>
            </a:r>
            <a:endParaRPr lang="en-US" sz="2600" dirty="0">
              <a:solidFill>
                <a:srgbClr val="000000"/>
              </a:solidFill>
              <a:latin typeface="Calibri" charset="0"/>
            </a:endParaRPr>
          </a:p>
          <a:p>
            <a:pPr marL="534988" indent="-160338" hangingPunct="0">
              <a:spcBef>
                <a:spcPts val="275"/>
              </a:spcBef>
              <a:buSzPct val="100000"/>
              <a:buFontTx/>
              <a:buBlip>
                <a:blip r:embed="rId3"/>
              </a:buBlip>
            </a:pPr>
            <a:r>
              <a:rPr lang="el-GR" sz="2600" dirty="0">
                <a:solidFill>
                  <a:srgbClr val="000000"/>
                </a:solidFill>
                <a:latin typeface="Calibri" charset="0"/>
              </a:rPr>
              <a:t>Δεξιότητες </a:t>
            </a:r>
            <a:r>
              <a:rPr lang="el-GR" sz="2600" dirty="0" smtClean="0">
                <a:solidFill>
                  <a:srgbClr val="000000"/>
                </a:solidFill>
                <a:latin typeface="Calibri" charset="0"/>
              </a:rPr>
              <a:t>αντιμετώπισης</a:t>
            </a:r>
            <a:r>
              <a:rPr lang="en-US" sz="2600" dirty="0" smtClean="0">
                <a:solidFill>
                  <a:srgbClr val="000000"/>
                </a:solidFill>
                <a:latin typeface="Calibri" charset="0"/>
              </a:rPr>
              <a:t> </a:t>
            </a:r>
            <a:endParaRPr lang="en-US" sz="2600" dirty="0">
              <a:solidFill>
                <a:srgbClr val="000000"/>
              </a:solidFill>
              <a:latin typeface="Calibri" charset="0"/>
            </a:endParaRPr>
          </a:p>
          <a:p>
            <a:pPr marL="534988" indent="-160338" hangingPunct="0">
              <a:spcBef>
                <a:spcPts val="275"/>
              </a:spcBef>
              <a:buSzPct val="100000"/>
              <a:buFontTx/>
              <a:buBlip>
                <a:blip r:embed="rId3"/>
              </a:buBlip>
            </a:pPr>
            <a:r>
              <a:rPr lang="el-GR" sz="2600" dirty="0" smtClean="0">
                <a:solidFill>
                  <a:srgbClr val="000000"/>
                </a:solidFill>
                <a:latin typeface="Calibri" charset="0"/>
              </a:rPr>
              <a:t>Χειροτεχνίες</a:t>
            </a:r>
            <a:endParaRPr lang="en-US" sz="2600" dirty="0" smtClean="0">
              <a:solidFill>
                <a:srgbClr val="000000"/>
              </a:solidFill>
              <a:latin typeface="Calibri" charset="0"/>
            </a:endParaRPr>
          </a:p>
          <a:p>
            <a:pPr marL="534988" indent="-160338" hangingPunct="0">
              <a:spcBef>
                <a:spcPts val="275"/>
              </a:spcBef>
              <a:buSzPct val="100000"/>
            </a:pPr>
            <a:r>
              <a:rPr lang="el-GR" sz="3900" dirty="0" smtClean="0">
                <a:solidFill>
                  <a:srgbClr val="000000"/>
                </a:solidFill>
                <a:latin typeface="Calibri" charset="0"/>
              </a:rPr>
              <a:t>Και </a:t>
            </a:r>
            <a:r>
              <a:rPr lang="el-GR" sz="3900" dirty="0">
                <a:solidFill>
                  <a:srgbClr val="000000"/>
                </a:solidFill>
                <a:latin typeface="Calibri" charset="0"/>
              </a:rPr>
              <a:t>πολλές </a:t>
            </a:r>
            <a:r>
              <a:rPr lang="el-GR" sz="3900" dirty="0" smtClean="0">
                <a:solidFill>
                  <a:srgbClr val="000000"/>
                </a:solidFill>
                <a:latin typeface="Calibri" charset="0"/>
              </a:rPr>
              <a:t>άλλες</a:t>
            </a:r>
            <a:r>
              <a:rPr lang="en-US" sz="3900" dirty="0" smtClean="0">
                <a:solidFill>
                  <a:srgbClr val="000000"/>
                </a:solidFill>
                <a:latin typeface="Calibri" charset="0"/>
              </a:rPr>
              <a:t>…</a:t>
            </a:r>
            <a:endParaRPr lang="en-US" sz="3900" dirty="0">
              <a:solidFill>
                <a:srgbClr val="000000"/>
              </a:solidFill>
              <a:latin typeface="Calibri" charset="0"/>
            </a:endParaRPr>
          </a:p>
        </p:txBody>
      </p:sp>
      <p:grpSp>
        <p:nvGrpSpPr>
          <p:cNvPr id="105475" name="Group 247" descr="16747-academics-electives-6th-grade-personal-careers-life-skills-this-year.png"/>
          <p:cNvGrpSpPr>
            <a:grpSpLocks/>
          </p:cNvGrpSpPr>
          <p:nvPr/>
        </p:nvGrpSpPr>
        <p:grpSpPr bwMode="auto">
          <a:xfrm>
            <a:off x="4589463" y="1936750"/>
            <a:ext cx="3976687" cy="4275138"/>
            <a:chOff x="0" y="0"/>
            <a:chExt cx="5656297" cy="6079490"/>
          </a:xfrm>
        </p:grpSpPr>
        <p:pic>
          <p:nvPicPr>
            <p:cNvPr id="105478" name="16747-academics-electives-6th-grade-personal-careers-life-skills-this-year.png" descr="16747-academics-electives-6th-grade-personal-careers-life-skills-this-year.pn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15900" y="641350"/>
              <a:ext cx="5224498" cy="5222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479" name="Picture 244"/>
            <p:cNvPicPr>
              <a:picLocks/>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0"/>
              <a:ext cx="5656298" cy="6079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5476"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477" name="Picture 3"/>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521" name="Shape 231"/>
          <p:cNvSpPr>
            <a:spLocks noGrp="1"/>
          </p:cNvSpPr>
          <p:nvPr>
            <p:ph type="title"/>
          </p:nvPr>
        </p:nvSpPr>
        <p:spPr>
          <a:xfrm>
            <a:off x="574675" y="333375"/>
            <a:ext cx="7994650" cy="942975"/>
          </a:xfrm>
        </p:spPr>
        <p:txBody>
          <a:bodyPr/>
          <a:lstStyle/>
          <a:p>
            <a:pPr eaLnBrk="1" hangingPunct="1"/>
            <a:r>
              <a:rPr lang="el-GR" sz="5100" b="1">
                <a:solidFill>
                  <a:srgbClr val="000000"/>
                </a:solidFill>
                <a:latin typeface="Calibri" charset="0"/>
              </a:rPr>
              <a:t>Σύνοψη</a:t>
            </a:r>
          </a:p>
        </p:txBody>
      </p:sp>
      <p:sp>
        <p:nvSpPr>
          <p:cNvPr id="107522" name="Shape 232"/>
          <p:cNvSpPr>
            <a:spLocks noGrp="1"/>
          </p:cNvSpPr>
          <p:nvPr>
            <p:ph type="body" idx="1"/>
          </p:nvPr>
        </p:nvSpPr>
        <p:spPr>
          <a:xfrm>
            <a:off x="692150" y="1203325"/>
            <a:ext cx="7993063" cy="5295900"/>
          </a:xfrm>
        </p:spPr>
        <p:txBody>
          <a:bodyPr/>
          <a:lstStyle/>
          <a:p>
            <a:pPr marL="160338" indent="-160338" defTabSz="212725" eaLnBrk="1" hangingPunct="1">
              <a:lnSpc>
                <a:spcPct val="80000"/>
              </a:lnSpc>
              <a:spcBef>
                <a:spcPts val="1475"/>
              </a:spcBef>
              <a:buFont typeface="Arial" charset="0"/>
              <a:buBlip>
                <a:blip r:embed="rId3"/>
              </a:buBlip>
            </a:pPr>
            <a:endParaRPr lang="en-US" sz="1500">
              <a:solidFill>
                <a:srgbClr val="FF0000"/>
              </a:solidFill>
              <a:latin typeface="Calibri" charset="0"/>
            </a:endParaRPr>
          </a:p>
        </p:txBody>
      </p:sp>
      <p:pic>
        <p:nvPicPr>
          <p:cNvPr id="107523"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524"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 name="5 - Διάγραμμα"/>
          <p:cNvGraphicFramePr/>
          <p:nvPr/>
        </p:nvGraphicFramePr>
        <p:xfrm>
          <a:off x="755576" y="1397000"/>
          <a:ext cx="7920880" cy="49123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ubtitle 2"/>
          <p:cNvSpPr>
            <a:spLocks noGrp="1"/>
          </p:cNvSpPr>
          <p:nvPr>
            <p:ph type="subTitle" idx="1"/>
          </p:nvPr>
        </p:nvSpPr>
        <p:spPr/>
        <p:txBody>
          <a:bodyPr/>
          <a:lstStyle/>
          <a:p>
            <a:pPr eaLnBrk="1" hangingPunct="1"/>
            <a:r>
              <a:rPr lang="en-US">
                <a:solidFill>
                  <a:srgbClr val="898989"/>
                </a:solidFill>
                <a:latin typeface="Calibri" charset="0"/>
              </a:rPr>
              <a:t> </a:t>
            </a:r>
          </a:p>
        </p:txBody>
      </p:sp>
      <p:pic>
        <p:nvPicPr>
          <p:cNvPr id="10957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4025" y="6149975"/>
            <a:ext cx="1457325" cy="64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957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l="59912"/>
          <a:stretch>
            <a:fillRect/>
          </a:stretch>
        </p:blipFill>
        <p:spPr bwMode="auto">
          <a:xfrm>
            <a:off x="2811463" y="6149975"/>
            <a:ext cx="2814637" cy="77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9572"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422525" y="5873750"/>
            <a:ext cx="42989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3" name="TextBox 4"/>
          <p:cNvSpPr txBox="1">
            <a:spLocks noChangeArrowheads="1"/>
          </p:cNvSpPr>
          <p:nvPr/>
        </p:nvSpPr>
        <p:spPr bwMode="auto">
          <a:xfrm>
            <a:off x="2422525" y="2930525"/>
            <a:ext cx="3763963"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l-GR" sz="2800" b="1" dirty="0" smtClean="0">
                <a:latin typeface="Calibri" charset="0"/>
              </a:rPr>
              <a:t>ΘΕΜΑΤΙΚΗ </a:t>
            </a:r>
            <a:r>
              <a:rPr lang="el-GR" sz="2800" b="1" dirty="0" smtClean="0">
                <a:latin typeface="Calibri" charset="0"/>
              </a:rPr>
              <a:t>ΕΝΟΤΗΤΑ </a:t>
            </a:r>
            <a:r>
              <a:rPr lang="es-ES" sz="2800" b="1" dirty="0" smtClean="0">
                <a:latin typeface="Calibri" charset="0"/>
              </a:rPr>
              <a:t>4 </a:t>
            </a:r>
            <a:endParaRPr lang="es-ES" sz="2800" b="1" dirty="0">
              <a:latin typeface="Calibri" charset="0"/>
            </a:endParaRPr>
          </a:p>
          <a:p>
            <a:pPr algn="ctr" eaLnBrk="1" hangingPunct="1"/>
            <a:r>
              <a:rPr lang="el-GR" sz="2800" b="1" dirty="0">
                <a:latin typeface="Calibri" charset="0"/>
              </a:rPr>
              <a:t>ΣΥΝΕΔΡΙΑ </a:t>
            </a:r>
            <a:r>
              <a:rPr lang="es-ES" sz="2800" b="1" dirty="0">
                <a:latin typeface="Calibri" charset="0"/>
              </a:rPr>
              <a:t>– 3</a:t>
            </a:r>
          </a:p>
        </p:txBody>
      </p:sp>
      <p:sp>
        <p:nvSpPr>
          <p:cNvPr id="109574" name="TextBox 6"/>
          <p:cNvSpPr txBox="1">
            <a:spLocks noChangeArrowheads="1"/>
          </p:cNvSpPr>
          <p:nvPr/>
        </p:nvSpPr>
        <p:spPr bwMode="auto">
          <a:xfrm>
            <a:off x="2168525" y="4581525"/>
            <a:ext cx="50673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latin typeface="Calibri" charset="0"/>
            </a:endParaRPr>
          </a:p>
        </p:txBody>
      </p:sp>
      <p:sp>
        <p:nvSpPr>
          <p:cNvPr id="109575" name="TextBox 7"/>
          <p:cNvSpPr txBox="1">
            <a:spLocks noChangeArrowheads="1"/>
          </p:cNvSpPr>
          <p:nvPr/>
        </p:nvSpPr>
        <p:spPr bwMode="auto">
          <a:xfrm>
            <a:off x="1042988" y="4195763"/>
            <a:ext cx="701675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a:latin typeface="Calibri" charset="0"/>
              </a:rPr>
              <a:t> </a:t>
            </a:r>
            <a:r>
              <a:rPr lang="el-GR" sz="2800">
                <a:latin typeface="Calibri" charset="0"/>
              </a:rPr>
              <a:t>Στρατηγικές προώθησης αλλαγής συμπεριφοράς και προαγωγής της υγείας κατά τη διάρκεια του μαθήματος </a:t>
            </a:r>
            <a:endParaRPr lang="en-US" sz="3600">
              <a:latin typeface="Calibri" charset="0"/>
            </a:endParaRPr>
          </a:p>
        </p:txBody>
      </p:sp>
      <p:sp>
        <p:nvSpPr>
          <p:cNvPr id="109576" name="Title 1"/>
          <p:cNvSpPr>
            <a:spLocks noGrp="1"/>
          </p:cNvSpPr>
          <p:nvPr>
            <p:ph type="ctrTitle"/>
          </p:nvPr>
        </p:nvSpPr>
        <p:spPr>
          <a:xfrm>
            <a:off x="685800" y="1412875"/>
            <a:ext cx="7772400" cy="1470025"/>
          </a:xfrm>
        </p:spPr>
        <p:txBody>
          <a:bodyPr/>
          <a:lstStyle/>
          <a:p>
            <a:pPr eaLnBrk="1" hangingPunct="1"/>
            <a:r>
              <a:rPr lang="el-GR">
                <a:latin typeface="Calibri" charset="0"/>
              </a:rPr>
              <a:t>Υγεία και Ευεξία Μαθητών/τριών</a:t>
            </a:r>
            <a:endParaRPr lang="en-US">
              <a:latin typeface="Calibri"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p:txBody>
          <a:bodyPr/>
          <a:lstStyle/>
          <a:p>
            <a:pPr eaLnBrk="1" hangingPunct="1"/>
            <a:r>
              <a:rPr lang="en-US" b="1">
                <a:latin typeface="Calibri" charset="0"/>
              </a:rPr>
              <a:t>6. </a:t>
            </a:r>
            <a:r>
              <a:rPr lang="el-GR" b="1">
                <a:latin typeface="Calibri" charset="0"/>
              </a:rPr>
              <a:t>Συνεδρία </a:t>
            </a:r>
            <a:r>
              <a:rPr lang="en-US" b="1">
                <a:latin typeface="Calibri" charset="0"/>
              </a:rPr>
              <a:t>4.3. </a:t>
            </a:r>
            <a:r>
              <a:rPr lang="el-GR" b="1">
                <a:latin typeface="Calibri" charset="0"/>
              </a:rPr>
              <a:t>Στόχοι</a:t>
            </a:r>
            <a:endParaRPr lang="en-US" b="1">
              <a:latin typeface="Calibri" charset="0"/>
            </a:endParaRPr>
          </a:p>
        </p:txBody>
      </p:sp>
      <p:sp>
        <p:nvSpPr>
          <p:cNvPr id="111618" name="Content Placeholder 2"/>
          <p:cNvSpPr>
            <a:spLocks noGrp="1"/>
          </p:cNvSpPr>
          <p:nvPr>
            <p:ph idx="1"/>
          </p:nvPr>
        </p:nvSpPr>
        <p:spPr>
          <a:xfrm>
            <a:off x="388938" y="1484313"/>
            <a:ext cx="8229600" cy="4525962"/>
          </a:xfrm>
        </p:spPr>
        <p:txBody>
          <a:bodyPr/>
          <a:lstStyle/>
          <a:p>
            <a:pPr eaLnBrk="1" hangingPunct="1"/>
            <a:r>
              <a:rPr lang="el-GR" dirty="0">
                <a:latin typeface="Calibri" charset="0"/>
              </a:rPr>
              <a:t>Κατανοείστε πώς να </a:t>
            </a:r>
            <a:r>
              <a:rPr lang="el-GR" dirty="0" smtClean="0">
                <a:latin typeface="Calibri" charset="0"/>
              </a:rPr>
              <a:t>ενσωματώνετε </a:t>
            </a:r>
            <a:r>
              <a:rPr lang="el-GR" dirty="0">
                <a:latin typeface="Calibri" charset="0"/>
              </a:rPr>
              <a:t>στο μάθημα πρακτικές που βοηθούν στην αλλαγή συμπεριφοράς</a:t>
            </a:r>
            <a:endParaRPr lang="en-GB" dirty="0">
              <a:latin typeface="Calibri" charset="0"/>
            </a:endParaRPr>
          </a:p>
          <a:p>
            <a:pPr eaLnBrk="1" hangingPunct="1"/>
            <a:r>
              <a:rPr lang="el-GR" dirty="0">
                <a:latin typeface="Calibri" charset="0"/>
              </a:rPr>
              <a:t>Καθιερώστε πρακτικές προώθησης της αυτορρύθμισης</a:t>
            </a:r>
          </a:p>
          <a:p>
            <a:pPr eaLnBrk="1" hangingPunct="1"/>
            <a:r>
              <a:rPr lang="el-GR" dirty="0">
                <a:latin typeface="Calibri" charset="0"/>
              </a:rPr>
              <a:t>Αναπτύξτε καθημερινά μαθήματα σχεδιασμένα να αλλάξουν τις ανθυγιεινές συμπεριφορές</a:t>
            </a:r>
          </a:p>
          <a:p>
            <a:pPr eaLnBrk="1" hangingPunct="1"/>
            <a:endParaRPr lang="en-GB" dirty="0">
              <a:latin typeface="Calibri" charset="0"/>
            </a:endParaRPr>
          </a:p>
        </p:txBody>
      </p:sp>
      <p:pic>
        <p:nvPicPr>
          <p:cNvPr id="11161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1620"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ctrTitle"/>
          </p:nvPr>
        </p:nvSpPr>
        <p:spPr>
          <a:xfrm>
            <a:off x="827088" y="765175"/>
            <a:ext cx="7772400" cy="1470025"/>
          </a:xfrm>
        </p:spPr>
        <p:txBody>
          <a:bodyPr/>
          <a:lstStyle/>
          <a:p>
            <a:pPr eaLnBrk="1" hangingPunct="1"/>
            <a:r>
              <a:rPr lang="el-GR">
                <a:latin typeface="Calibri" charset="0"/>
              </a:rPr>
              <a:t>Στρατηγικές στα μαθήματα του σχολείου</a:t>
            </a:r>
          </a:p>
        </p:txBody>
      </p:sp>
      <p:pic>
        <p:nvPicPr>
          <p:cNvPr id="11366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42988"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66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Τίτλος 1"/>
          <p:cNvSpPr>
            <a:spLocks noGrp="1"/>
          </p:cNvSpPr>
          <p:nvPr>
            <p:ph type="title"/>
          </p:nvPr>
        </p:nvSpPr>
        <p:spPr>
          <a:xfrm>
            <a:off x="457200" y="274638"/>
            <a:ext cx="8229600" cy="417512"/>
          </a:xfrm>
        </p:spPr>
        <p:txBody>
          <a:bodyPr/>
          <a:lstStyle/>
          <a:p>
            <a:pPr eaLnBrk="1" hangingPunct="1"/>
            <a:r>
              <a:rPr lang="el-GR" sz="3200" b="1">
                <a:latin typeface="Calibri" charset="0"/>
              </a:rPr>
              <a:t>Ενεργητικό διάλειμμα</a:t>
            </a:r>
          </a:p>
        </p:txBody>
      </p:sp>
      <p:graphicFrame>
        <p:nvGraphicFramePr>
          <p:cNvPr id="7" name="Διάγραμμα 6"/>
          <p:cNvGraphicFramePr/>
          <p:nvPr/>
        </p:nvGraphicFramePr>
        <p:xfrm>
          <a:off x="539552" y="1124744"/>
          <a:ext cx="8136904"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eaLnBrk="1" hangingPunct="1"/>
            <a:r>
              <a:rPr lang="en-US" b="1">
                <a:latin typeface="Calibri" charset="0"/>
              </a:rPr>
              <a:t>2. </a:t>
            </a:r>
            <a:r>
              <a:rPr lang="el-GR" b="1">
                <a:latin typeface="Calibri" charset="0"/>
              </a:rPr>
              <a:t>Χρόνος</a:t>
            </a:r>
            <a:endParaRPr lang="en-US" b="1">
              <a:latin typeface="Calibri" charset="0"/>
            </a:endParaRPr>
          </a:p>
        </p:txBody>
      </p:sp>
      <p:pic>
        <p:nvPicPr>
          <p:cNvPr id="266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8" name="Content Placeholder 2"/>
          <p:cNvSpPr>
            <a:spLocks noGrp="1"/>
          </p:cNvSpPr>
          <p:nvPr>
            <p:ph idx="1"/>
          </p:nvPr>
        </p:nvSpPr>
        <p:spPr>
          <a:xfrm>
            <a:off x="1109663" y="1484313"/>
            <a:ext cx="6846887" cy="4525962"/>
          </a:xfrm>
        </p:spPr>
        <p:txBody>
          <a:bodyPr/>
          <a:lstStyle/>
          <a:p>
            <a:pPr marL="0" indent="0" eaLnBrk="1" hangingPunct="1">
              <a:buFont typeface="Arial" charset="0"/>
              <a:buNone/>
            </a:pPr>
            <a:r>
              <a:rPr lang="el-GR">
                <a:latin typeface="Calibri" charset="0"/>
              </a:rPr>
              <a:t>Ώρες μελέτης</a:t>
            </a:r>
            <a:r>
              <a:rPr lang="es-ES">
                <a:latin typeface="Calibri" charset="0"/>
              </a:rPr>
              <a:t>: 16</a:t>
            </a:r>
          </a:p>
          <a:p>
            <a:pPr marL="0" indent="0" eaLnBrk="1" hangingPunct="1">
              <a:buFont typeface="Arial" charset="0"/>
              <a:buNone/>
            </a:pPr>
            <a:r>
              <a:rPr lang="el-GR">
                <a:latin typeface="Calibri" charset="0"/>
              </a:rPr>
              <a:t>Ώρες επαφής</a:t>
            </a:r>
            <a:r>
              <a:rPr lang="en-US">
                <a:latin typeface="Calibri" charset="0"/>
              </a:rPr>
              <a:t>-</a:t>
            </a:r>
            <a:r>
              <a:rPr lang="el-GR">
                <a:latin typeface="Calibri" charset="0"/>
              </a:rPr>
              <a:t>επικοινωνίας</a:t>
            </a:r>
            <a:r>
              <a:rPr lang="es-ES">
                <a:latin typeface="Calibri" charset="0"/>
              </a:rPr>
              <a:t>: </a:t>
            </a:r>
            <a:r>
              <a:rPr lang="el-GR">
                <a:latin typeface="Calibri" charset="0"/>
              </a:rPr>
              <a:t>6</a:t>
            </a:r>
            <a:endParaRPr lang="es-ES">
              <a:latin typeface="Calibri" charset="0"/>
            </a:endParaRPr>
          </a:p>
          <a:p>
            <a:pPr marL="0" indent="0" eaLnBrk="1" hangingPunct="1">
              <a:buFont typeface="Arial" charset="0"/>
              <a:buNone/>
            </a:pPr>
            <a:r>
              <a:rPr lang="el-GR">
                <a:latin typeface="Calibri" charset="0"/>
              </a:rPr>
              <a:t>Ατομικές ώρες μελέτης</a:t>
            </a:r>
            <a:r>
              <a:rPr lang="es-ES">
                <a:latin typeface="Calibri" charset="0"/>
              </a:rPr>
              <a:t>: 4 ( 1 </a:t>
            </a:r>
            <a:r>
              <a:rPr lang="el-GR">
                <a:latin typeface="Calibri" charset="0"/>
              </a:rPr>
              <a:t>ώρα ανά συνεδρία</a:t>
            </a:r>
            <a:r>
              <a:rPr lang="es-ES">
                <a:latin typeface="Calibri" charset="0"/>
              </a:rPr>
              <a:t>)</a:t>
            </a:r>
          </a:p>
          <a:p>
            <a:pPr marL="0" indent="0" eaLnBrk="1" hangingPunct="1">
              <a:buFont typeface="Arial" charset="0"/>
              <a:buNone/>
            </a:pPr>
            <a:endParaRPr lang="en-US">
              <a:latin typeface="Calibri"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1 - Τίτλος"/>
          <p:cNvSpPr>
            <a:spLocks noGrp="1"/>
          </p:cNvSpPr>
          <p:nvPr>
            <p:ph type="title"/>
          </p:nvPr>
        </p:nvSpPr>
        <p:spPr/>
        <p:txBody>
          <a:bodyPr/>
          <a:lstStyle/>
          <a:p>
            <a:pPr eaLnBrk="1" hangingPunct="1"/>
            <a:r>
              <a:rPr lang="el-GR" b="1">
                <a:latin typeface="Calibri" charset="0"/>
              </a:rPr>
              <a:t>Το Εκτελώ</a:t>
            </a:r>
            <a:r>
              <a:rPr lang="en-US" b="1">
                <a:latin typeface="Calibri" charset="0"/>
              </a:rPr>
              <a:t> 10!</a:t>
            </a:r>
            <a:endParaRPr lang="el-GR" b="1">
              <a:latin typeface="Calibri" charset="0"/>
            </a:endParaRPr>
          </a:p>
        </p:txBody>
      </p:sp>
      <p:sp>
        <p:nvSpPr>
          <p:cNvPr id="117762" name="2 - Θέση περιεχομένου"/>
          <p:cNvSpPr>
            <a:spLocks noGrp="1"/>
          </p:cNvSpPr>
          <p:nvPr>
            <p:ph idx="1"/>
          </p:nvPr>
        </p:nvSpPr>
        <p:spPr>
          <a:xfrm>
            <a:off x="395288" y="1412875"/>
            <a:ext cx="8229600" cy="4708525"/>
          </a:xfrm>
        </p:spPr>
        <p:txBody>
          <a:bodyPr/>
          <a:lstStyle/>
          <a:p>
            <a:pPr eaLnBrk="1" hangingPunct="1"/>
            <a:r>
              <a:rPr lang="el-GR" sz="2800">
                <a:latin typeface="Calibri" charset="0"/>
              </a:rPr>
              <a:t>Περιλαμβάνει την ενσωμάτωση της κίνησης στο πρόγραμμα των σχολικών μαθημάτων σε τάξεις δημοτικού</a:t>
            </a:r>
          </a:p>
          <a:p>
            <a:pPr eaLnBrk="1" hangingPunct="1"/>
            <a:r>
              <a:rPr lang="el-GR" sz="2800">
                <a:latin typeface="Calibri" charset="0"/>
              </a:rPr>
              <a:t>Αποδεικτικά στοιχεία έδειξαν ότι το ΕΚΤΕΛΩ </a:t>
            </a:r>
            <a:r>
              <a:rPr lang="en-US" sz="2800">
                <a:latin typeface="Calibri" charset="0"/>
              </a:rPr>
              <a:t>10!</a:t>
            </a:r>
          </a:p>
          <a:p>
            <a:pPr lvl="1" eaLnBrk="1" hangingPunct="1"/>
            <a:r>
              <a:rPr lang="el-GR" sz="2400">
                <a:latin typeface="Calibri" charset="0"/>
              </a:rPr>
              <a:t>είναι πραγματοποιήσιμο</a:t>
            </a:r>
            <a:r>
              <a:rPr lang="en-US" sz="2400">
                <a:latin typeface="Calibri" charset="0"/>
              </a:rPr>
              <a:t>, </a:t>
            </a:r>
          </a:p>
          <a:p>
            <a:pPr lvl="1" eaLnBrk="1" hangingPunct="1"/>
            <a:r>
              <a:rPr lang="el-GR" sz="2400">
                <a:latin typeface="Calibri" charset="0"/>
              </a:rPr>
              <a:t>βοηθάει τους μαθητές να συγκεντρωθούν στη μάθηση</a:t>
            </a:r>
            <a:r>
              <a:rPr lang="en-US" sz="2400">
                <a:latin typeface="Calibri" charset="0"/>
              </a:rPr>
              <a:t>,</a:t>
            </a:r>
          </a:p>
          <a:p>
            <a:pPr lvl="1" eaLnBrk="1" hangingPunct="1"/>
            <a:r>
              <a:rPr lang="el-GR" sz="2400">
                <a:latin typeface="Calibri" charset="0"/>
              </a:rPr>
              <a:t>διευκολύνει την προώθηση της σωματικής δραστηριότητας, και</a:t>
            </a:r>
            <a:r>
              <a:rPr lang="en-US" sz="2400">
                <a:latin typeface="Calibri" charset="0"/>
              </a:rPr>
              <a:t> </a:t>
            </a:r>
          </a:p>
          <a:p>
            <a:pPr lvl="1" eaLnBrk="1" hangingPunct="1"/>
            <a:r>
              <a:rPr lang="el-GR" sz="2400">
                <a:latin typeface="Calibri" charset="0"/>
              </a:rPr>
              <a:t>βοηθάει τα σχολεία να εκπληρώνουν πολιτικές σωματικής και ψυχικής ευεξίας</a:t>
            </a:r>
            <a:endParaRPr lang="el-GR">
              <a:latin typeface="Calibri" charset="0"/>
            </a:endParaRPr>
          </a:p>
        </p:txBody>
      </p:sp>
      <p:pic>
        <p:nvPicPr>
          <p:cNvPr id="117763"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42988"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7764"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09" name="2 - Θέση περιεχομένου"/>
          <p:cNvSpPr>
            <a:spLocks noGrp="1"/>
          </p:cNvSpPr>
          <p:nvPr>
            <p:ph idx="1"/>
          </p:nvPr>
        </p:nvSpPr>
        <p:spPr/>
        <p:txBody>
          <a:bodyPr/>
          <a:lstStyle/>
          <a:p>
            <a:pPr eaLnBrk="1" hangingPunct="1"/>
            <a:r>
              <a:rPr lang="el-GR">
                <a:latin typeface="Calibri" charset="0"/>
              </a:rPr>
              <a:t>Ενσωματώνει τη ΦΔ στην τάξη</a:t>
            </a:r>
            <a:r>
              <a:rPr lang="en-US">
                <a:latin typeface="Calibri" charset="0"/>
              </a:rPr>
              <a:t>.</a:t>
            </a:r>
          </a:p>
          <a:p>
            <a:pPr eaLnBrk="1" hangingPunct="1"/>
            <a:r>
              <a:rPr lang="el-GR">
                <a:latin typeface="Calibri" charset="0"/>
              </a:rPr>
              <a:t>Η διάρκεια της ΦΔ είναι περίπου 10 λεπτά</a:t>
            </a:r>
            <a:r>
              <a:rPr lang="en-US">
                <a:latin typeface="Calibri" charset="0"/>
              </a:rPr>
              <a:t> </a:t>
            </a:r>
          </a:p>
          <a:p>
            <a:pPr eaLnBrk="1" hangingPunct="1"/>
            <a:r>
              <a:rPr lang="el-GR">
                <a:latin typeface="Calibri" charset="0"/>
              </a:rPr>
              <a:t>Διδάσκει σχολικά μαθήματα</a:t>
            </a:r>
            <a:r>
              <a:rPr lang="en-US">
                <a:latin typeface="Calibri" charset="0"/>
              </a:rPr>
              <a:t>, </a:t>
            </a:r>
            <a:r>
              <a:rPr lang="el-GR">
                <a:latin typeface="Calibri" charset="0"/>
              </a:rPr>
              <a:t>όπως είναι τα μαθηματικά, η ανάγνωση, οι τέχνες, η γλώσσα, η επιστήμη και η υγεία μέσω της κίνησης. </a:t>
            </a:r>
            <a:endParaRPr lang="en-US">
              <a:latin typeface="Calibri" charset="0"/>
            </a:endParaRPr>
          </a:p>
          <a:p>
            <a:pPr eaLnBrk="1" hangingPunct="1"/>
            <a:r>
              <a:rPr lang="el-GR">
                <a:latin typeface="Calibri" charset="0"/>
              </a:rPr>
              <a:t>Επιλέξτε προσεχτικά το υλικό που θα διδαχθεί μέσω της κίνησης.</a:t>
            </a:r>
          </a:p>
        </p:txBody>
      </p:sp>
      <p:pic>
        <p:nvPicPr>
          <p:cNvPr id="11981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42988"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981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2" name="1 - Τίτλος"/>
          <p:cNvSpPr>
            <a:spLocks noGrp="1"/>
          </p:cNvSpPr>
          <p:nvPr>
            <p:ph type="title"/>
          </p:nvPr>
        </p:nvSpPr>
        <p:spPr>
          <a:xfrm>
            <a:off x="457200" y="341313"/>
            <a:ext cx="8229600" cy="1143000"/>
          </a:xfrm>
        </p:spPr>
        <p:txBody>
          <a:bodyPr/>
          <a:lstStyle/>
          <a:p>
            <a:pPr eaLnBrk="1" hangingPunct="1"/>
            <a:r>
              <a:rPr lang="el-GR" b="1">
                <a:latin typeface="Calibri" charset="0"/>
              </a:rPr>
              <a:t>Το Εκτελώ</a:t>
            </a:r>
            <a:r>
              <a:rPr lang="en-US" b="1">
                <a:latin typeface="Calibri" charset="0"/>
              </a:rPr>
              <a:t> 10!</a:t>
            </a:r>
            <a:endParaRPr lang="el-GR" b="1">
              <a:latin typeface="Calibri"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ctrTitle"/>
          </p:nvPr>
        </p:nvSpPr>
        <p:spPr>
          <a:xfrm>
            <a:off x="827088" y="765175"/>
            <a:ext cx="7772400" cy="1470025"/>
          </a:xfrm>
        </p:spPr>
        <p:txBody>
          <a:bodyPr/>
          <a:lstStyle/>
          <a:p>
            <a:pPr eaLnBrk="1" hangingPunct="1"/>
            <a:r>
              <a:rPr lang="el-GR">
                <a:latin typeface="Calibri" charset="0"/>
              </a:rPr>
              <a:t>Στρατηγικές στα μαθήματα ΦΑ</a:t>
            </a:r>
          </a:p>
        </p:txBody>
      </p:sp>
      <p:sp>
        <p:nvSpPr>
          <p:cNvPr id="121858" name="2 - TextBox"/>
          <p:cNvSpPr txBox="1">
            <a:spLocks noChangeArrowheads="1"/>
          </p:cNvSpPr>
          <p:nvPr/>
        </p:nvSpPr>
        <p:spPr bwMode="auto">
          <a:xfrm>
            <a:off x="755650" y="3068638"/>
            <a:ext cx="7777163"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3600">
                <a:latin typeface="Calibri" charset="0"/>
              </a:rPr>
              <a:t>Καθορισμός στόχων στη φυσική αγωγή</a:t>
            </a:r>
          </a:p>
        </p:txBody>
      </p:sp>
      <p:pic>
        <p:nvPicPr>
          <p:cNvPr id="12185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42988"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1860"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4"/>
          <p:cNvSpPr>
            <a:spLocks noChangeArrowheads="1"/>
          </p:cNvSpPr>
          <p:nvPr/>
        </p:nvSpPr>
        <p:spPr bwMode="auto">
          <a:xfrm>
            <a:off x="0" y="188913"/>
            <a:ext cx="9144000" cy="100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3200" b="1"/>
              <a:t>S.M.A.R.T. </a:t>
            </a:r>
            <a:r>
              <a:rPr lang="el-GR" sz="3200" b="1"/>
              <a:t>Στόχοι φυσικής δραστηριότητας</a:t>
            </a:r>
            <a:endParaRPr lang="el-GR" sz="4400" b="1"/>
          </a:p>
        </p:txBody>
      </p:sp>
      <p:sp>
        <p:nvSpPr>
          <p:cNvPr id="123906" name="Text Box 5"/>
          <p:cNvSpPr txBox="1">
            <a:spLocks noChangeArrowheads="1"/>
          </p:cNvSpPr>
          <p:nvPr/>
        </p:nvSpPr>
        <p:spPr bwMode="auto">
          <a:xfrm>
            <a:off x="179388" y="1268413"/>
            <a:ext cx="3097212" cy="503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3600" b="1">
                <a:solidFill>
                  <a:srgbClr val="FF0000"/>
                </a:solidFill>
              </a:rPr>
              <a:t>S</a:t>
            </a:r>
            <a:r>
              <a:rPr lang="en-US" sz="3600" b="1"/>
              <a:t>pecific</a:t>
            </a:r>
          </a:p>
          <a:p>
            <a:pPr eaLnBrk="1" hangingPunct="1">
              <a:buFontTx/>
              <a:buChar char="•"/>
            </a:pPr>
            <a:endParaRPr lang="en-US" sz="3600" b="1"/>
          </a:p>
          <a:p>
            <a:pPr eaLnBrk="1" hangingPunct="1">
              <a:buFontTx/>
              <a:buChar char="•"/>
            </a:pPr>
            <a:r>
              <a:rPr lang="en-US" sz="3600" b="1">
                <a:solidFill>
                  <a:srgbClr val="FF0000"/>
                </a:solidFill>
              </a:rPr>
              <a:t>M</a:t>
            </a:r>
            <a:r>
              <a:rPr lang="en-US" sz="3600" b="1"/>
              <a:t>easurable</a:t>
            </a:r>
          </a:p>
          <a:p>
            <a:pPr eaLnBrk="1" hangingPunct="1"/>
            <a:endParaRPr lang="en-US" sz="3600" b="1"/>
          </a:p>
          <a:p>
            <a:pPr eaLnBrk="1" hangingPunct="1">
              <a:buFontTx/>
              <a:buChar char="•"/>
            </a:pPr>
            <a:r>
              <a:rPr lang="en-US" sz="3600" b="1">
                <a:solidFill>
                  <a:srgbClr val="FF0000"/>
                </a:solidFill>
              </a:rPr>
              <a:t>A</a:t>
            </a:r>
            <a:r>
              <a:rPr lang="en-US" sz="3600" b="1"/>
              <a:t>chievable</a:t>
            </a:r>
          </a:p>
          <a:p>
            <a:pPr eaLnBrk="1" hangingPunct="1">
              <a:buFontTx/>
              <a:buChar char="•"/>
            </a:pPr>
            <a:endParaRPr lang="en-US" sz="3600" b="1"/>
          </a:p>
          <a:p>
            <a:pPr eaLnBrk="1" hangingPunct="1">
              <a:buFontTx/>
              <a:buChar char="•"/>
            </a:pPr>
            <a:r>
              <a:rPr lang="en-US" sz="3600" b="1">
                <a:solidFill>
                  <a:srgbClr val="FF0000"/>
                </a:solidFill>
              </a:rPr>
              <a:t>R</a:t>
            </a:r>
            <a:r>
              <a:rPr lang="en-US" sz="3600" b="1"/>
              <a:t>ealistic</a:t>
            </a:r>
          </a:p>
          <a:p>
            <a:pPr eaLnBrk="1" hangingPunct="1">
              <a:buFontTx/>
              <a:buChar char="•"/>
            </a:pPr>
            <a:endParaRPr lang="en-US" sz="3600" b="1"/>
          </a:p>
          <a:p>
            <a:pPr eaLnBrk="1" hangingPunct="1">
              <a:buFontTx/>
              <a:buChar char="•"/>
            </a:pPr>
            <a:r>
              <a:rPr lang="en-US" sz="3600" b="1">
                <a:solidFill>
                  <a:srgbClr val="FF0000"/>
                </a:solidFill>
              </a:rPr>
              <a:t>T</a:t>
            </a:r>
            <a:r>
              <a:rPr lang="en-US" sz="3600" b="1"/>
              <a:t>ime-bound</a:t>
            </a:r>
            <a:endParaRPr lang="el-GR" sz="3600" b="1"/>
          </a:p>
        </p:txBody>
      </p:sp>
      <p:sp>
        <p:nvSpPr>
          <p:cNvPr id="11" name="Rectangle 10"/>
          <p:cNvSpPr/>
          <p:nvPr/>
        </p:nvSpPr>
        <p:spPr>
          <a:xfrm>
            <a:off x="3348038" y="1268760"/>
            <a:ext cx="5328418" cy="830997"/>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1600" b="1" smtClean="0">
                <a:solidFill>
                  <a:schemeClr val="bg1"/>
                </a:solidFill>
                <a:latin typeface="Calibri" charset="0"/>
                <a:cs typeface="Calibri" charset="0"/>
              </a:rPr>
              <a:t>Ειδικός</a:t>
            </a:r>
            <a:r>
              <a:rPr lang="el-GR" sz="1600" smtClean="0">
                <a:solidFill>
                  <a:schemeClr val="bg1"/>
                </a:solidFill>
                <a:latin typeface="Calibri" charset="0"/>
                <a:cs typeface="Calibri" charset="0"/>
              </a:rPr>
              <a:t> Καταλήγει κάπου ο στόχος;</a:t>
            </a:r>
            <a:r>
              <a:rPr lang="en-US" sz="1600" smtClean="0">
                <a:solidFill>
                  <a:schemeClr val="bg1"/>
                </a:solidFill>
                <a:latin typeface="Calibri" charset="0"/>
                <a:cs typeface="Calibri" charset="0"/>
              </a:rPr>
              <a:t> </a:t>
            </a:r>
            <a:r>
              <a:rPr lang="el-GR" sz="1600" smtClean="0">
                <a:solidFill>
                  <a:schemeClr val="bg1"/>
                </a:solidFill>
                <a:latin typeface="Calibri" charset="0"/>
                <a:cs typeface="Calibri" charset="0"/>
              </a:rPr>
              <a:t>Αν όχι</a:t>
            </a:r>
            <a:r>
              <a:rPr lang="en-US" sz="1600" smtClean="0">
                <a:solidFill>
                  <a:schemeClr val="bg1"/>
                </a:solidFill>
                <a:latin typeface="Calibri" charset="0"/>
                <a:cs typeface="Calibri" charset="0"/>
              </a:rPr>
              <a:t>, </a:t>
            </a:r>
            <a:r>
              <a:rPr lang="el-GR" sz="1600" smtClean="0">
                <a:solidFill>
                  <a:schemeClr val="bg1"/>
                </a:solidFill>
                <a:latin typeface="Calibri" charset="0"/>
                <a:cs typeface="Calibri" charset="0"/>
              </a:rPr>
              <a:t>δεν είναι εύκολο να συνεχιστεί</a:t>
            </a:r>
            <a:r>
              <a:rPr lang="en-US" sz="1600" smtClean="0">
                <a:solidFill>
                  <a:schemeClr val="bg1"/>
                </a:solidFill>
                <a:latin typeface="Calibri" charset="0"/>
                <a:cs typeface="Calibri" charset="0"/>
              </a:rPr>
              <a:t>. </a:t>
            </a:r>
            <a:r>
              <a:rPr lang="el-GR" sz="1600" smtClean="0">
                <a:solidFill>
                  <a:schemeClr val="bg1"/>
                </a:solidFill>
                <a:latin typeface="Calibri" charset="0"/>
                <a:cs typeface="Calibri" charset="0"/>
              </a:rPr>
              <a:t>Καθορίζοντας μια ημερομηνία ολοκλήρωσης του στόχου σας αυξάνει της πιθανότητες επίτευξής του</a:t>
            </a:r>
            <a:r>
              <a:rPr lang="en-US" sz="1600" smtClean="0">
                <a:solidFill>
                  <a:schemeClr val="bg1"/>
                </a:solidFill>
                <a:latin typeface="Calibri" charset="0"/>
                <a:cs typeface="Calibri" charset="0"/>
              </a:rPr>
              <a:t>. </a:t>
            </a:r>
          </a:p>
        </p:txBody>
      </p:sp>
      <p:sp>
        <p:nvSpPr>
          <p:cNvPr id="13" name="Rectangle 12"/>
          <p:cNvSpPr/>
          <p:nvPr/>
        </p:nvSpPr>
        <p:spPr>
          <a:xfrm>
            <a:off x="3347864" y="2348880"/>
            <a:ext cx="5328591" cy="830997"/>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1600" b="1" smtClean="0">
                <a:solidFill>
                  <a:schemeClr val="bg1"/>
                </a:solidFill>
                <a:latin typeface="Calibri" charset="0"/>
                <a:cs typeface="Calibri" charset="0"/>
              </a:rPr>
              <a:t>Μετρήσιμος: </a:t>
            </a:r>
            <a:r>
              <a:rPr lang="el-GR" sz="1600" smtClean="0">
                <a:solidFill>
                  <a:schemeClr val="bg1"/>
                </a:solidFill>
                <a:latin typeface="Calibri" charset="0"/>
                <a:cs typeface="Calibri" charset="0"/>
              </a:rPr>
              <a:t>Να γνωρίζουμε ποιος  είναι ο στόχος</a:t>
            </a:r>
            <a:r>
              <a:rPr lang="en-US" sz="1600" smtClean="0">
                <a:solidFill>
                  <a:schemeClr val="bg1"/>
                </a:solidFill>
                <a:latin typeface="Calibri" charset="0"/>
                <a:cs typeface="Calibri" charset="0"/>
              </a:rPr>
              <a:t>. </a:t>
            </a:r>
            <a:r>
              <a:rPr lang="el-GR" sz="1600" smtClean="0">
                <a:solidFill>
                  <a:schemeClr val="bg1"/>
                </a:solidFill>
                <a:latin typeface="Calibri" charset="0"/>
                <a:cs typeface="Calibri" charset="0"/>
              </a:rPr>
              <a:t>Είναι σημαντικό να θέτουμε μικρότερους, πιο ειδικούς στόχους και βήμα-βήμα να οδηγούμαστε στον μεγαλύτερο στόχο</a:t>
            </a:r>
            <a:r>
              <a:rPr lang="en-US" sz="1600" smtClean="0">
                <a:solidFill>
                  <a:schemeClr val="bg1"/>
                </a:solidFill>
                <a:latin typeface="Calibri" charset="0"/>
                <a:cs typeface="Calibri" charset="0"/>
              </a:rPr>
              <a:t>. </a:t>
            </a:r>
          </a:p>
        </p:txBody>
      </p:sp>
      <p:sp>
        <p:nvSpPr>
          <p:cNvPr id="12" name="Rectangle 11"/>
          <p:cNvSpPr/>
          <p:nvPr/>
        </p:nvSpPr>
        <p:spPr>
          <a:xfrm>
            <a:off x="3347865" y="3429000"/>
            <a:ext cx="5327824" cy="830997"/>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1600" b="1" smtClean="0">
                <a:solidFill>
                  <a:schemeClr val="bg1"/>
                </a:solidFill>
                <a:latin typeface="Calibri" charset="0"/>
                <a:cs typeface="Calibri" charset="0"/>
              </a:rPr>
              <a:t>Επιτεύξιμος: </a:t>
            </a:r>
            <a:r>
              <a:rPr lang="en-US" sz="1600" smtClean="0">
                <a:solidFill>
                  <a:schemeClr val="bg1"/>
                </a:solidFill>
                <a:latin typeface="Calibri" charset="0"/>
                <a:cs typeface="Calibri" charset="0"/>
              </a:rPr>
              <a:t> </a:t>
            </a:r>
            <a:r>
              <a:rPr lang="el-GR" sz="1600" smtClean="0">
                <a:solidFill>
                  <a:schemeClr val="bg1"/>
                </a:solidFill>
                <a:latin typeface="Calibri" charset="0"/>
                <a:cs typeface="Calibri" charset="0"/>
              </a:rPr>
              <a:t>Ένας στόχος πρέπει να έχει το </a:t>
            </a:r>
            <a:r>
              <a:rPr lang="en-US" sz="1600" smtClean="0">
                <a:solidFill>
                  <a:schemeClr val="bg1"/>
                </a:solidFill>
                <a:latin typeface="Calibri" charset="0"/>
                <a:cs typeface="Calibri" charset="0"/>
              </a:rPr>
              <a:t>goal needs to have the correct amount of time and resources applicable to the individual.</a:t>
            </a:r>
          </a:p>
        </p:txBody>
      </p:sp>
      <p:sp>
        <p:nvSpPr>
          <p:cNvPr id="15" name="Rectangle 14"/>
          <p:cNvSpPr/>
          <p:nvPr/>
        </p:nvSpPr>
        <p:spPr>
          <a:xfrm>
            <a:off x="3348038" y="4459833"/>
            <a:ext cx="5327650" cy="1077218"/>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1600" b="1" smtClean="0">
                <a:solidFill>
                  <a:schemeClr val="bg1"/>
                </a:solidFill>
                <a:latin typeface="Calibri" charset="0"/>
                <a:cs typeface="Calibri" charset="0"/>
              </a:rPr>
              <a:t>Ρεαλιστικός: </a:t>
            </a:r>
            <a:r>
              <a:rPr lang="el-GR" sz="1600" smtClean="0">
                <a:solidFill>
                  <a:schemeClr val="bg1"/>
                </a:solidFill>
                <a:latin typeface="Calibri" charset="0"/>
                <a:cs typeface="Calibri" charset="0"/>
              </a:rPr>
              <a:t>Οι στόχοι πρέπει να είναι εφικτοί για να επιτευχθούν</a:t>
            </a:r>
            <a:r>
              <a:rPr lang="en-US" sz="1600" smtClean="0">
                <a:solidFill>
                  <a:schemeClr val="bg1"/>
                </a:solidFill>
                <a:latin typeface="Calibri" charset="0"/>
                <a:cs typeface="Calibri" charset="0"/>
              </a:rPr>
              <a:t>, </a:t>
            </a:r>
            <a:r>
              <a:rPr lang="el-GR" sz="1600" smtClean="0">
                <a:solidFill>
                  <a:schemeClr val="bg1"/>
                </a:solidFill>
                <a:latin typeface="Calibri" charset="0"/>
                <a:cs typeface="Calibri" charset="0"/>
              </a:rPr>
              <a:t>και να διατηρήσουν τα κίνητρα</a:t>
            </a:r>
            <a:r>
              <a:rPr lang="en-US" sz="1600" smtClean="0">
                <a:solidFill>
                  <a:schemeClr val="bg1"/>
                </a:solidFill>
                <a:latin typeface="Calibri" charset="0"/>
                <a:cs typeface="Calibri" charset="0"/>
              </a:rPr>
              <a:t>. </a:t>
            </a:r>
            <a:r>
              <a:rPr lang="el-GR" sz="1600" smtClean="0">
                <a:solidFill>
                  <a:schemeClr val="bg1"/>
                </a:solidFill>
                <a:latin typeface="Calibri" charset="0"/>
                <a:cs typeface="Calibri" charset="0"/>
              </a:rPr>
              <a:t> Καθορίζοντας στόχους που είναι πολύ μεγάλοι, είναι ανέφικτοι και μη χρήσιμοι</a:t>
            </a:r>
            <a:r>
              <a:rPr lang="en-US" sz="1600" smtClean="0">
                <a:solidFill>
                  <a:schemeClr val="bg1"/>
                </a:solidFill>
                <a:latin typeface="Calibri" charset="0"/>
                <a:cs typeface="Calibri" charset="0"/>
              </a:rPr>
              <a:t>. </a:t>
            </a:r>
          </a:p>
        </p:txBody>
      </p:sp>
      <p:sp>
        <p:nvSpPr>
          <p:cNvPr id="14" name="Rectangle 13"/>
          <p:cNvSpPr/>
          <p:nvPr/>
        </p:nvSpPr>
        <p:spPr>
          <a:xfrm>
            <a:off x="3347864" y="5724545"/>
            <a:ext cx="5329238" cy="58477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l-GR" sz="1600" b="1" smtClean="0">
                <a:solidFill>
                  <a:schemeClr val="bg1"/>
                </a:solidFill>
                <a:latin typeface="Calibri" charset="0"/>
                <a:cs typeface="Calibri" charset="0"/>
              </a:rPr>
              <a:t>Χρονοδιάγραμμα: </a:t>
            </a:r>
            <a:r>
              <a:rPr lang="el-GR" sz="1600" smtClean="0">
                <a:solidFill>
                  <a:schemeClr val="bg1"/>
                </a:solidFill>
                <a:latin typeface="Calibri" charset="0"/>
                <a:cs typeface="Calibri" charset="0"/>
              </a:rPr>
              <a:t>Κάθε στόχος πρέπει να έχει ένα χρονικό πλαίσιο ώστε να γνωρίζουμε εύκολα πότε επιτεύχθηκε.</a:t>
            </a:r>
            <a:endParaRPr lang="en-US" sz="1600" smtClean="0">
              <a:solidFill>
                <a:schemeClr val="bg1"/>
              </a:solidFill>
              <a:latin typeface="Calibri" charset="0"/>
              <a:cs typeface="Calibri" charset="0"/>
            </a:endParaRPr>
          </a:p>
        </p:txBody>
      </p:sp>
      <p:pic>
        <p:nvPicPr>
          <p:cNvPr id="1239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42988" y="6453188"/>
            <a:ext cx="2816225" cy="404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2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451600"/>
            <a:ext cx="1457325" cy="40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5"/>
          <p:cNvSpPr>
            <a:spLocks noChangeArrowheads="1"/>
          </p:cNvSpPr>
          <p:nvPr/>
        </p:nvSpPr>
        <p:spPr bwMode="auto">
          <a:xfrm>
            <a:off x="468313" y="1484313"/>
            <a:ext cx="8459787" cy="475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84250" indent="-660400">
              <a:lnSpc>
                <a:spcPct val="90000"/>
              </a:lnSpc>
              <a:spcBef>
                <a:spcPct val="20000"/>
              </a:spcBef>
            </a:pPr>
            <a:r>
              <a:rPr lang="en-GB">
                <a:solidFill>
                  <a:srgbClr val="4D4D4D"/>
                </a:solidFill>
                <a:latin typeface="Calibri" charset="0"/>
              </a:rPr>
              <a:t>1.	</a:t>
            </a:r>
            <a:r>
              <a:rPr lang="el-GR">
                <a:latin typeface="Calibri" charset="0"/>
              </a:rPr>
              <a:t>Εξηγήστε πώς ο καθορισμός στόχων μπορεί να βοηθήσει ένα άτομο να πετύχει στη ζωή του και γιατί ο καθορισμός στόχων είναι σημαντικός σε ένα άτομο</a:t>
            </a:r>
            <a:r>
              <a:rPr lang="en-GB">
                <a:latin typeface="Calibri" charset="0"/>
              </a:rPr>
              <a:t>.</a:t>
            </a:r>
          </a:p>
          <a:p>
            <a:pPr marL="984250" indent="-660400">
              <a:lnSpc>
                <a:spcPct val="90000"/>
              </a:lnSpc>
              <a:spcBef>
                <a:spcPct val="20000"/>
              </a:spcBef>
              <a:buFontTx/>
              <a:buAutoNum type="arabicPeriod" startAt="2"/>
            </a:pPr>
            <a:r>
              <a:rPr lang="el-GR">
                <a:latin typeface="Calibri" charset="0"/>
              </a:rPr>
              <a:t>Εξηγήστε με σαφήνεια τη διαφορά μεταξύ βραχυπρόθεσμων και μακροπρόθεσμων στόχων. Πώς μπορούν οι βραχυπρόθεσμοι στόχοι να οδηγήσουν στην επίτευξη των μακροπρόθεσμων στόχων;</a:t>
            </a:r>
            <a:r>
              <a:rPr lang="en-GB">
                <a:latin typeface="Calibri" charset="0"/>
              </a:rPr>
              <a:t> </a:t>
            </a:r>
          </a:p>
          <a:p>
            <a:pPr marL="984250" indent="-660400">
              <a:lnSpc>
                <a:spcPct val="90000"/>
              </a:lnSpc>
              <a:spcBef>
                <a:spcPct val="20000"/>
              </a:spcBef>
              <a:buFontTx/>
              <a:buAutoNum type="arabicPeriod" startAt="2"/>
            </a:pPr>
            <a:r>
              <a:rPr lang="el-GR">
                <a:latin typeface="Calibri" charset="0"/>
              </a:rPr>
              <a:t>Δώστε ένα παράδειγμα από</a:t>
            </a:r>
            <a:r>
              <a:rPr lang="en-GB">
                <a:latin typeface="Calibri" charset="0"/>
              </a:rPr>
              <a:t>:</a:t>
            </a:r>
          </a:p>
          <a:p>
            <a:pPr marL="984250" indent="-660400">
              <a:lnSpc>
                <a:spcPct val="90000"/>
              </a:lnSpc>
              <a:spcBef>
                <a:spcPct val="20000"/>
              </a:spcBef>
            </a:pPr>
            <a:r>
              <a:rPr lang="en-GB">
                <a:latin typeface="Calibri" charset="0"/>
              </a:rPr>
              <a:t>	</a:t>
            </a:r>
            <a:r>
              <a:rPr lang="el-GR">
                <a:latin typeface="Calibri" charset="0"/>
              </a:rPr>
              <a:t>α</a:t>
            </a:r>
            <a:r>
              <a:rPr lang="en-GB">
                <a:latin typeface="Calibri" charset="0"/>
              </a:rPr>
              <a:t>) </a:t>
            </a:r>
            <a:r>
              <a:rPr lang="el-GR">
                <a:latin typeface="Calibri" charset="0"/>
              </a:rPr>
              <a:t>έναν στόχο αποτελέσματος</a:t>
            </a:r>
            <a:endParaRPr lang="en-GB">
              <a:latin typeface="Calibri" charset="0"/>
            </a:endParaRPr>
          </a:p>
          <a:p>
            <a:pPr marL="984250" indent="-660400">
              <a:lnSpc>
                <a:spcPct val="90000"/>
              </a:lnSpc>
              <a:spcBef>
                <a:spcPct val="20000"/>
              </a:spcBef>
            </a:pPr>
            <a:r>
              <a:rPr lang="en-GB">
                <a:latin typeface="Calibri" charset="0"/>
              </a:rPr>
              <a:t>	</a:t>
            </a:r>
            <a:r>
              <a:rPr lang="el-GR">
                <a:latin typeface="Calibri" charset="0"/>
              </a:rPr>
              <a:t>β</a:t>
            </a:r>
            <a:r>
              <a:rPr lang="en-GB">
                <a:latin typeface="Calibri" charset="0"/>
              </a:rPr>
              <a:t>) </a:t>
            </a:r>
            <a:r>
              <a:rPr lang="el-GR">
                <a:latin typeface="Calibri" charset="0"/>
              </a:rPr>
              <a:t>έναν στόχο επίδοσης</a:t>
            </a:r>
            <a:endParaRPr lang="en-GB">
              <a:latin typeface="Calibri" charset="0"/>
            </a:endParaRPr>
          </a:p>
          <a:p>
            <a:pPr marL="984250" indent="-660400">
              <a:lnSpc>
                <a:spcPct val="90000"/>
              </a:lnSpc>
              <a:spcBef>
                <a:spcPct val="20000"/>
              </a:spcBef>
              <a:buFontTx/>
              <a:buAutoNum type="arabicPeriod" startAt="4"/>
            </a:pPr>
            <a:r>
              <a:rPr lang="el-GR">
                <a:latin typeface="Calibri" charset="0"/>
              </a:rPr>
              <a:t>Εξηγήστε γιατί</a:t>
            </a:r>
            <a:r>
              <a:rPr lang="en-GB">
                <a:latin typeface="Calibri" charset="0"/>
              </a:rPr>
              <a:t> </a:t>
            </a:r>
            <a:r>
              <a:rPr lang="el-GR">
                <a:latin typeface="Calibri" charset="0"/>
              </a:rPr>
              <a:t>«ο καθορισμός </a:t>
            </a:r>
            <a:r>
              <a:rPr lang="en-GB">
                <a:latin typeface="Calibri" charset="0"/>
              </a:rPr>
              <a:t>SMART </a:t>
            </a:r>
            <a:r>
              <a:rPr lang="el-GR">
                <a:latin typeface="Calibri" charset="0"/>
              </a:rPr>
              <a:t>στόχων είναι σημαντικός για την ανάπτυξη και την πρόοδο στον αθλητισμό</a:t>
            </a:r>
            <a:r>
              <a:rPr lang="en-GB">
                <a:latin typeface="Calibri" charset="0"/>
              </a:rPr>
              <a:t>.</a:t>
            </a:r>
            <a:r>
              <a:rPr lang="el-GR">
                <a:latin typeface="Calibri" charset="0"/>
              </a:rPr>
              <a:t>»</a:t>
            </a:r>
            <a:endParaRPr lang="en-GB">
              <a:latin typeface="Calibri" charset="0"/>
            </a:endParaRPr>
          </a:p>
          <a:p>
            <a:pPr marL="984250" indent="-660400">
              <a:lnSpc>
                <a:spcPct val="90000"/>
              </a:lnSpc>
              <a:spcBef>
                <a:spcPct val="20000"/>
              </a:spcBef>
              <a:buFontTx/>
              <a:buAutoNum type="arabicPeriod" startAt="4"/>
            </a:pPr>
            <a:r>
              <a:rPr lang="el-GR">
                <a:latin typeface="Calibri" charset="0"/>
              </a:rPr>
              <a:t>Χρησιμοποιώντας τις αρχές</a:t>
            </a:r>
            <a:r>
              <a:rPr lang="en-GB">
                <a:latin typeface="Calibri" charset="0"/>
              </a:rPr>
              <a:t> SMART </a:t>
            </a:r>
            <a:r>
              <a:rPr lang="el-GR">
                <a:latin typeface="Calibri" charset="0"/>
              </a:rPr>
              <a:t>για τον καθορισμό στόχων</a:t>
            </a:r>
            <a:r>
              <a:rPr lang="en-GB">
                <a:latin typeface="Calibri" charset="0"/>
              </a:rPr>
              <a:t>, </a:t>
            </a:r>
            <a:r>
              <a:rPr lang="el-GR">
                <a:latin typeface="Calibri" charset="0"/>
              </a:rPr>
              <a:t>εξηγήστε λεπτομερώς τί σημαίνει κάθε όρος σε σχέση με έναν μακροπρόθεσμο στόχο που έχετε θέσει για τον εαυτό σας σε ονομαζόμενη αθλητική δραστηριότητα</a:t>
            </a:r>
            <a:r>
              <a:rPr lang="en-GB">
                <a:latin typeface="Calibri" charset="0"/>
              </a:rPr>
              <a:t>. </a:t>
            </a:r>
          </a:p>
          <a:p>
            <a:pPr marL="984250" indent="-660400">
              <a:lnSpc>
                <a:spcPct val="90000"/>
              </a:lnSpc>
              <a:spcBef>
                <a:spcPct val="20000"/>
              </a:spcBef>
              <a:buFontTx/>
              <a:buAutoNum type="arabicPeriod" startAt="4"/>
            </a:pPr>
            <a:r>
              <a:rPr lang="el-GR"/>
              <a:t>Συμπληρώστε τον πίνακα χρησιμοποιώντας τις επικεφαλίδες που παρέχονται.</a:t>
            </a:r>
            <a:endParaRPr lang="en-GB">
              <a:latin typeface="Calibri" charset="0"/>
            </a:endParaRPr>
          </a:p>
          <a:p>
            <a:pPr marL="984250" indent="-660400">
              <a:lnSpc>
                <a:spcPct val="90000"/>
              </a:lnSpc>
              <a:spcBef>
                <a:spcPct val="20000"/>
              </a:spcBef>
            </a:pPr>
            <a:endParaRPr lang="en-GB" b="1">
              <a:solidFill>
                <a:srgbClr val="4D4D4D"/>
              </a:solidFill>
              <a:latin typeface="Calibri" charset="0"/>
            </a:endParaRPr>
          </a:p>
        </p:txBody>
      </p:sp>
      <p:sp>
        <p:nvSpPr>
          <p:cNvPr id="125954" name="Text Box 6"/>
          <p:cNvSpPr txBox="1">
            <a:spLocks noChangeArrowheads="1"/>
          </p:cNvSpPr>
          <p:nvPr/>
        </p:nvSpPr>
        <p:spPr bwMode="auto">
          <a:xfrm>
            <a:off x="454025" y="404813"/>
            <a:ext cx="8013700" cy="769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l-GR" b="1" dirty="0">
                <a:latin typeface="Calibri" charset="0"/>
              </a:rPr>
              <a:t>Ξεκινώντας τη δραστηριότητα</a:t>
            </a:r>
            <a:r>
              <a:rPr lang="en-US" b="1" dirty="0">
                <a:latin typeface="Calibri" charset="0"/>
              </a:rPr>
              <a:t>: </a:t>
            </a:r>
            <a:r>
              <a:rPr lang="el-GR" b="1" dirty="0">
                <a:latin typeface="Calibri" charset="0"/>
              </a:rPr>
              <a:t>Εξηγήστε στους μαθητές σας</a:t>
            </a:r>
            <a:r>
              <a:rPr lang="en-US" b="1" dirty="0">
                <a:latin typeface="Calibri" charset="0"/>
              </a:rPr>
              <a:t>: </a:t>
            </a:r>
          </a:p>
          <a:p>
            <a:pPr algn="ctr" eaLnBrk="1" hangingPunct="1"/>
            <a:r>
              <a:rPr lang="el-GR" sz="2000" b="1" dirty="0">
                <a:solidFill>
                  <a:srgbClr val="4D4D4D"/>
                </a:solidFill>
                <a:latin typeface="Calibri" charset="0"/>
              </a:rPr>
              <a:t>«Για </a:t>
            </a:r>
            <a:r>
              <a:rPr lang="el-GR" sz="2000" b="1" dirty="0" smtClean="0">
                <a:solidFill>
                  <a:srgbClr val="4D4D4D"/>
                </a:solidFill>
                <a:latin typeface="Calibri" charset="0"/>
              </a:rPr>
              <a:t>να πετύχεις </a:t>
            </a:r>
            <a:r>
              <a:rPr lang="el-GR" sz="2000" b="1" dirty="0">
                <a:solidFill>
                  <a:srgbClr val="4D4D4D"/>
                </a:solidFill>
                <a:latin typeface="Calibri" charset="0"/>
              </a:rPr>
              <a:t>σε ένα σπορ χρειάζεται να θέτεις στόχους</a:t>
            </a:r>
            <a:r>
              <a:rPr lang="en-GB" sz="2000" b="1" dirty="0">
                <a:solidFill>
                  <a:srgbClr val="4D4D4D"/>
                </a:solidFill>
                <a:latin typeface="Calibri" charset="0"/>
              </a:rPr>
              <a:t>.</a:t>
            </a:r>
            <a:r>
              <a:rPr lang="el-GR" sz="2000" b="1" dirty="0">
                <a:solidFill>
                  <a:srgbClr val="4D4D4D"/>
                </a:solidFill>
                <a:latin typeface="Calibri" charset="0"/>
              </a:rPr>
              <a:t>»</a:t>
            </a:r>
          </a:p>
        </p:txBody>
      </p:sp>
      <p:pic>
        <p:nvPicPr>
          <p:cNvPr id="12595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42988"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6"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1" name="Text Box 4"/>
          <p:cNvSpPr txBox="1">
            <a:spLocks noChangeArrowheads="1"/>
          </p:cNvSpPr>
          <p:nvPr/>
        </p:nvSpPr>
        <p:spPr bwMode="auto">
          <a:xfrm>
            <a:off x="263525" y="404813"/>
            <a:ext cx="870108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l-GR" b="1">
                <a:latin typeface="Calibri" charset="0"/>
              </a:rPr>
              <a:t>Δραστηριότητα</a:t>
            </a:r>
            <a:r>
              <a:rPr lang="en-US" b="1">
                <a:latin typeface="Calibri" charset="0"/>
              </a:rPr>
              <a:t>: </a:t>
            </a:r>
            <a:r>
              <a:rPr lang="el-GR" b="1">
                <a:latin typeface="Calibri" charset="0"/>
              </a:rPr>
              <a:t>Συμπληρώνοντας τον πίνακα καθορισμού στόχων</a:t>
            </a:r>
            <a:endParaRPr lang="el-GR" sz="1800" b="1">
              <a:solidFill>
                <a:srgbClr val="4D4D4D"/>
              </a:solidFill>
              <a:latin typeface="Calibri" charset="0"/>
            </a:endParaRPr>
          </a:p>
        </p:txBody>
      </p:sp>
      <p:graphicFrame>
        <p:nvGraphicFramePr>
          <p:cNvPr id="7254" name="Group 86"/>
          <p:cNvGraphicFramePr>
            <a:graphicFrameLocks noGrp="1"/>
          </p:cNvGraphicFramePr>
          <p:nvPr/>
        </p:nvGraphicFramePr>
        <p:xfrm>
          <a:off x="250825" y="1363663"/>
          <a:ext cx="8642350" cy="4833991"/>
        </p:xfrm>
        <a:graphic>
          <a:graphicData uri="http://schemas.openxmlformats.org/drawingml/2006/table">
            <a:tbl>
              <a:tblPr/>
              <a:tblGrid>
                <a:gridCol w="8642350"/>
              </a:tblGrid>
              <a:tr h="4633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bg2"/>
                          </a:solidFill>
                          <a:effectLst/>
                          <a:latin typeface="Arial" charset="0"/>
                          <a:ea typeface="ＭＳ Ｐゴシック" charset="0"/>
                          <a:cs typeface="Arial" charset="0"/>
                        </a:rPr>
                        <a:t>This year I would like to improve my</a:t>
                      </a:r>
                      <a:r>
                        <a:rPr kumimoji="0" lang="en-US" sz="2400" b="1" i="0" u="sng" strike="noStrike" cap="none" normalizeH="0" baseline="0">
                          <a:ln>
                            <a:noFill/>
                          </a:ln>
                          <a:solidFill>
                            <a:schemeClr val="tx1"/>
                          </a:solidFill>
                          <a:effectLst/>
                          <a:latin typeface="Bradley Hand ITC" charset="0"/>
                          <a:ea typeface="ＭＳ Ｐゴシック" charset="0"/>
                          <a:cs typeface="Arial" charset="0"/>
                        </a:rPr>
                        <a:t>“cardiovascular system”</a:t>
                      </a:r>
                      <a:endParaRPr kumimoji="0" lang="el-GR" sz="2400" b="0" i="0" u="none" strike="noStrike" cap="none" normalizeH="0" baseline="0">
                        <a:ln>
                          <a:noFill/>
                        </a:ln>
                        <a:solidFill>
                          <a:schemeClr val="bg2"/>
                        </a:solidFill>
                        <a:effectLst/>
                        <a:latin typeface="Arial" charset="0"/>
                        <a:ea typeface="ＭＳ Ｐゴシック" charset="0"/>
                        <a:cs typeface="Arial" charset="0"/>
                      </a:endParaRPr>
                    </a:p>
                  </a:txBody>
                  <a:tcPr marT="45698" marB="456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8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bg2"/>
                          </a:solidFill>
                          <a:effectLst/>
                          <a:latin typeface="Arial" charset="0"/>
                          <a:ea typeface="ＭＳ Ｐゴシック" charset="0"/>
                          <a:cs typeface="Arial" charset="0"/>
                        </a:rPr>
                        <a:t>To evaluate my</a:t>
                      </a:r>
                      <a:r>
                        <a:rPr kumimoji="0" lang="en-US" sz="2400" b="0" i="0" u="none" strike="noStrike" cap="none" normalizeH="0" baseline="0">
                          <a:ln>
                            <a:noFill/>
                          </a:ln>
                          <a:solidFill>
                            <a:schemeClr val="tx1"/>
                          </a:solidFill>
                          <a:effectLst/>
                          <a:latin typeface="Arial" charset="0"/>
                          <a:ea typeface="ＭＳ Ｐゴシック" charset="0"/>
                          <a:cs typeface="Arial" charset="0"/>
                        </a:rPr>
                        <a:t> </a:t>
                      </a:r>
                      <a:r>
                        <a:rPr kumimoji="0" lang="en-US" sz="2400" b="1" i="0" u="sng" strike="noStrike" cap="none" normalizeH="0" baseline="0">
                          <a:ln>
                            <a:noFill/>
                          </a:ln>
                          <a:solidFill>
                            <a:schemeClr val="tx1"/>
                          </a:solidFill>
                          <a:effectLst/>
                          <a:latin typeface="Bradley Hand ITC" charset="0"/>
                          <a:ea typeface="ＭＳ Ｐゴシック" charset="0"/>
                          <a:cs typeface="Arial" charset="0"/>
                        </a:rPr>
                        <a:t>“cardiovascular system”</a:t>
                      </a:r>
                      <a:r>
                        <a:rPr kumimoji="0" lang="en-US" sz="2400" b="1" i="0" u="none" strike="noStrike" cap="none" normalizeH="0" baseline="0">
                          <a:ln>
                            <a:noFill/>
                          </a:ln>
                          <a:solidFill>
                            <a:schemeClr val="tx1"/>
                          </a:solidFill>
                          <a:effectLst/>
                          <a:latin typeface="Bradley Hand ITC" charset="0"/>
                          <a:ea typeface="ＭＳ Ｐゴシック" charset="0"/>
                          <a:cs typeface="Arial" charset="0"/>
                        </a:rPr>
                        <a:t> </a:t>
                      </a:r>
                      <a:r>
                        <a:rPr kumimoji="0" lang="en-US" sz="2400" b="0" i="0" u="none" strike="noStrike" cap="none" normalizeH="0" baseline="0">
                          <a:ln>
                            <a:noFill/>
                          </a:ln>
                          <a:solidFill>
                            <a:schemeClr val="bg2"/>
                          </a:solidFill>
                          <a:effectLst/>
                          <a:latin typeface="Arial" charset="0"/>
                          <a:ea typeface="ＭＳ Ｐゴシック" charset="0"/>
                          <a:cs typeface="Arial" charset="0"/>
                        </a:rPr>
                        <a:t>I will use the</a:t>
                      </a:r>
                      <a:r>
                        <a:rPr kumimoji="0" lang="en-US" sz="2400" b="0" i="0" u="none" strike="noStrike" cap="none" normalizeH="0" baseline="0">
                          <a:ln>
                            <a:noFill/>
                          </a:ln>
                          <a:solidFill>
                            <a:schemeClr val="tx1"/>
                          </a:solidFill>
                          <a:effectLst/>
                          <a:latin typeface="Arial" charset="0"/>
                          <a:ea typeface="ＭＳ Ｐゴシック" charset="0"/>
                          <a:cs typeface="Arial" charset="0"/>
                        </a:rPr>
                        <a:t> </a:t>
                      </a:r>
                      <a:r>
                        <a:rPr kumimoji="0" lang="en-US" sz="2400" b="1" i="0" u="sng" strike="noStrike" cap="none" normalizeH="0" baseline="0">
                          <a:ln>
                            <a:noFill/>
                          </a:ln>
                          <a:solidFill>
                            <a:schemeClr val="tx1"/>
                          </a:solidFill>
                          <a:effectLst/>
                          <a:latin typeface="Bradley Hand ITC" charset="0"/>
                          <a:ea typeface="ＭＳ Ｐゴシック" charset="0"/>
                          <a:cs typeface="Arial" charset="0"/>
                        </a:rPr>
                        <a:t>“shuttle run” test </a:t>
                      </a:r>
                      <a:endParaRPr kumimoji="0" lang="el-GR" sz="2400" b="1" i="0" u="sng" strike="noStrike" cap="none" normalizeH="0" baseline="0">
                        <a:ln>
                          <a:noFill/>
                        </a:ln>
                        <a:solidFill>
                          <a:schemeClr val="tx1"/>
                        </a:solidFill>
                        <a:effectLst/>
                        <a:latin typeface="Bradley Hand ITC" charset="0"/>
                        <a:ea typeface="ＭＳ Ｐゴシック" charset="0"/>
                        <a:cs typeface="Arial" charset="0"/>
                      </a:endParaRPr>
                    </a:p>
                  </a:txBody>
                  <a:tcPr marT="45698" marB="456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275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bg2"/>
                          </a:solidFill>
                          <a:effectLst/>
                          <a:latin typeface="Arial" charset="0"/>
                          <a:ea typeface="ＭＳ Ｐゴシック" charset="0"/>
                          <a:cs typeface="Arial" charset="0"/>
                        </a:rPr>
                        <a:t>On the</a:t>
                      </a:r>
                      <a:r>
                        <a:rPr kumimoji="0" lang="en-US" sz="2400" b="0" i="0" u="none" strike="noStrike" cap="none" normalizeH="0" baseline="0">
                          <a:ln>
                            <a:noFill/>
                          </a:ln>
                          <a:solidFill>
                            <a:schemeClr val="tx1"/>
                          </a:solidFill>
                          <a:effectLst/>
                          <a:latin typeface="Arial" charset="0"/>
                          <a:ea typeface="ＭＳ Ｐゴシック" charset="0"/>
                          <a:cs typeface="Arial" charset="0"/>
                        </a:rPr>
                        <a:t> </a:t>
                      </a:r>
                      <a:r>
                        <a:rPr kumimoji="0" lang="en-US" sz="2400" b="1" i="0" u="none" strike="noStrike" cap="none" normalizeH="0" baseline="0">
                          <a:ln>
                            <a:noFill/>
                          </a:ln>
                          <a:solidFill>
                            <a:schemeClr val="tx1"/>
                          </a:solidFill>
                          <a:effectLst/>
                          <a:latin typeface="Bradley Hand ITC" charset="0"/>
                          <a:ea typeface="ＭＳ Ｐゴシック" charset="0"/>
                          <a:cs typeface="Arial" charset="0"/>
                        </a:rPr>
                        <a:t>“shuttle run” test</a:t>
                      </a:r>
                      <a:r>
                        <a:rPr kumimoji="0" lang="en-US" sz="2400" b="0" i="0" u="none" strike="noStrike" cap="none" normalizeH="0" baseline="0">
                          <a:ln>
                            <a:noFill/>
                          </a:ln>
                          <a:solidFill>
                            <a:schemeClr val="tx1"/>
                          </a:solidFill>
                          <a:effectLst/>
                          <a:latin typeface="Arial" charset="0"/>
                          <a:ea typeface="ＭＳ Ｐゴシック" charset="0"/>
                          <a:cs typeface="Arial" charset="0"/>
                        </a:rPr>
                        <a:t>, </a:t>
                      </a:r>
                      <a:r>
                        <a:rPr kumimoji="0" lang="en-US" sz="2400" b="0" i="0" u="none" strike="noStrike" cap="none" normalizeH="0" baseline="0">
                          <a:ln>
                            <a:noFill/>
                          </a:ln>
                          <a:solidFill>
                            <a:schemeClr val="bg2"/>
                          </a:solidFill>
                          <a:effectLst/>
                          <a:latin typeface="Arial" charset="0"/>
                          <a:ea typeface="ＭＳ Ｐゴシック" charset="0"/>
                          <a:cs typeface="Arial" charset="0"/>
                        </a:rPr>
                        <a:t>someone of my age ( </a:t>
                      </a:r>
                      <a:r>
                        <a:rPr kumimoji="0" lang="en-US" sz="2400" b="1" i="0" u="sng" strike="noStrike" cap="none" normalizeH="0" baseline="0">
                          <a:ln>
                            <a:noFill/>
                          </a:ln>
                          <a:solidFill>
                            <a:schemeClr val="tx1"/>
                          </a:solidFill>
                          <a:effectLst/>
                          <a:latin typeface="Bradley Hand ITC" charset="0"/>
                          <a:ea typeface="ＭＳ Ｐゴシック" charset="0"/>
                          <a:cs typeface="Arial" charset="0"/>
                        </a:rPr>
                        <a:t>11</a:t>
                      </a:r>
                      <a:r>
                        <a:rPr kumimoji="0" lang="en-US" sz="2400" b="1" i="0" u="sng" strike="noStrike" cap="none" normalizeH="0" baseline="0">
                          <a:ln>
                            <a:noFill/>
                          </a:ln>
                          <a:solidFill>
                            <a:schemeClr val="bg2"/>
                          </a:solidFill>
                          <a:effectLst/>
                          <a:latin typeface="Arial" charset="0"/>
                          <a:ea typeface="ＭＳ Ｐゴシック" charset="0"/>
                          <a:cs typeface="Arial" charset="0"/>
                        </a:rPr>
                        <a:t> </a:t>
                      </a:r>
                      <a:r>
                        <a:rPr kumimoji="0" lang="en-US" sz="2400" b="0" i="0" u="none" strike="noStrike" cap="none" normalizeH="0" baseline="0">
                          <a:ln>
                            <a:noFill/>
                          </a:ln>
                          <a:solidFill>
                            <a:schemeClr val="bg2"/>
                          </a:solidFill>
                          <a:effectLst/>
                          <a:latin typeface="Arial" charset="0"/>
                          <a:ea typeface="ＭＳ Ｐゴシック" charset="0"/>
                          <a:cs typeface="Arial" charset="0"/>
                        </a:rPr>
                        <a:t>years) has to </a:t>
                      </a:r>
                      <a:r>
                        <a:rPr kumimoji="0" lang="en-US" sz="2400" b="1" i="0" u="sng" strike="noStrike" cap="none" normalizeH="0" baseline="0">
                          <a:ln>
                            <a:noFill/>
                          </a:ln>
                          <a:solidFill>
                            <a:schemeClr val="tx1"/>
                          </a:solidFill>
                          <a:effectLst/>
                          <a:latin typeface="Bradley Hand ITC" charset="0"/>
                          <a:ea typeface="ＭＳ Ｐゴシック" charset="0"/>
                          <a:cs typeface="Arial" charset="0"/>
                        </a:rPr>
                        <a:t>reach stage 5</a:t>
                      </a:r>
                      <a:r>
                        <a:rPr kumimoji="0" lang="en-US" sz="2400" b="0" i="0" u="none" strike="noStrike" cap="none" normalizeH="0" baseline="0">
                          <a:ln>
                            <a:noFill/>
                          </a:ln>
                          <a:solidFill>
                            <a:schemeClr val="bg2"/>
                          </a:solidFill>
                          <a:effectLst/>
                          <a:latin typeface="Arial" charset="0"/>
                          <a:ea typeface="ＭＳ Ｐゴシック" charset="0"/>
                          <a:cs typeface="Arial" charset="0"/>
                        </a:rPr>
                        <a:t> to be at a healthy level.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bg2"/>
                          </a:solidFill>
                          <a:effectLst/>
                          <a:latin typeface="Arial" charset="0"/>
                          <a:ea typeface="ＭＳ Ｐゴシック" charset="0"/>
                          <a:cs typeface="Arial" charset="0"/>
                        </a:rPr>
                        <a:t>Last year I </a:t>
                      </a:r>
                      <a:r>
                        <a:rPr kumimoji="0" lang="en-US" sz="2400" b="1" i="0" u="sng" strike="noStrike" cap="none" normalizeH="0" baseline="0">
                          <a:ln>
                            <a:noFill/>
                          </a:ln>
                          <a:solidFill>
                            <a:schemeClr val="tx1"/>
                          </a:solidFill>
                          <a:effectLst/>
                          <a:latin typeface="Bradley Hand ITC" charset="0"/>
                          <a:ea typeface="ＭＳ Ｐゴシック" charset="0"/>
                          <a:cs typeface="Arial" charset="0"/>
                        </a:rPr>
                        <a:t>reached stage 2</a:t>
                      </a:r>
                      <a:r>
                        <a:rPr kumimoji="0" lang="en-US" sz="2400" b="0" i="0" u="none" strike="noStrike" cap="none" normalizeH="0" baseline="0">
                          <a:ln>
                            <a:noFill/>
                          </a:ln>
                          <a:solidFill>
                            <a:schemeClr val="bg2"/>
                          </a:solidFill>
                          <a:effectLst/>
                          <a:latin typeface="Arial" charset="0"/>
                          <a:ea typeface="ＭＳ Ｐゴシック" charset="0"/>
                          <a:cs typeface="Arial" charset="0"/>
                        </a:rPr>
                        <a:t> on the test. This year my goal is to reach </a:t>
                      </a:r>
                      <a:r>
                        <a:rPr kumimoji="0" lang="en-US" sz="2400" b="1" i="0" u="sng" strike="noStrike" cap="none" normalizeH="0" baseline="0">
                          <a:ln>
                            <a:noFill/>
                          </a:ln>
                          <a:solidFill>
                            <a:schemeClr val="tx1"/>
                          </a:solidFill>
                          <a:effectLst/>
                          <a:latin typeface="Bradley Hand ITC" charset="0"/>
                          <a:ea typeface="ＭＳ Ｐゴシック" charset="0"/>
                          <a:cs typeface="Arial" charset="0"/>
                        </a:rPr>
                        <a:t>stage 4</a:t>
                      </a:r>
                      <a:endParaRPr kumimoji="0" lang="el-GR" sz="2400" b="0" i="0" u="none" strike="noStrike" cap="none" normalizeH="0" baseline="0">
                        <a:ln>
                          <a:noFill/>
                        </a:ln>
                        <a:solidFill>
                          <a:schemeClr val="bg2"/>
                        </a:solidFill>
                        <a:effectLst/>
                        <a:latin typeface="Arial" charset="0"/>
                        <a:ea typeface="ＭＳ Ｐゴシック" charset="0"/>
                        <a:cs typeface="Arial" charset="0"/>
                      </a:endParaRPr>
                    </a:p>
                  </a:txBody>
                  <a:tcPr marT="45698" marB="456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201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bg2"/>
                          </a:solidFill>
                          <a:effectLst/>
                          <a:latin typeface="Arial" charset="0"/>
                          <a:ea typeface="ＭＳ Ｐゴシック" charset="0"/>
                          <a:cs typeface="Arial" charset="0"/>
                        </a:rPr>
                        <a:t>In order to succeed, </a:t>
                      </a:r>
                      <a:r>
                        <a:rPr kumimoji="0" lang="en-US" sz="2400" b="1" i="0" u="sng" strike="noStrike" cap="none" normalizeH="0" baseline="0">
                          <a:ln>
                            <a:noFill/>
                          </a:ln>
                          <a:solidFill>
                            <a:schemeClr val="tx1"/>
                          </a:solidFill>
                          <a:effectLst/>
                          <a:latin typeface="Bradley Hand ITC" charset="0"/>
                          <a:ea typeface="ＭＳ Ｐゴシック" charset="0"/>
                          <a:cs typeface="Arial" charset="0"/>
                        </a:rPr>
                        <a:t>I plan to exercise 40 min two times every week until Christmas in order to reach stage 3</a:t>
                      </a:r>
                      <a:r>
                        <a:rPr kumimoji="0" lang="en-US" sz="2400" b="1" i="0" u="none" strike="noStrike" cap="none" normalizeH="0" baseline="0">
                          <a:ln>
                            <a:noFill/>
                          </a:ln>
                          <a:solidFill>
                            <a:schemeClr val="tx1"/>
                          </a:solidFill>
                          <a:effectLst/>
                          <a:latin typeface="Arial" charset="0"/>
                          <a:ea typeface="ＭＳ Ｐゴシック" charset="0"/>
                          <a:cs typeface="Arial" charset="0"/>
                        </a:rPr>
                        <a:t>.</a:t>
                      </a:r>
                      <a:r>
                        <a:rPr kumimoji="0" lang="en-US" sz="2400" b="1" i="0" u="none" strike="noStrike" cap="none" normalizeH="0" baseline="0">
                          <a:ln>
                            <a:noFill/>
                          </a:ln>
                          <a:solidFill>
                            <a:schemeClr val="bg2"/>
                          </a:solidFill>
                          <a:effectLst/>
                          <a:latin typeface="Arial" charset="0"/>
                          <a:ea typeface="ＭＳ Ｐゴシック" charset="0"/>
                          <a:cs typeface="Arial" charset="0"/>
                        </a:rPr>
                        <a:t> </a:t>
                      </a:r>
                      <a:r>
                        <a:rPr kumimoji="0" lang="en-US" sz="2400" b="1" i="0" u="sng" strike="noStrike" cap="none" normalizeH="0" baseline="0">
                          <a:ln>
                            <a:noFill/>
                          </a:ln>
                          <a:solidFill>
                            <a:schemeClr val="tx1"/>
                          </a:solidFill>
                          <a:effectLst/>
                          <a:latin typeface="Bradley Hand ITC" charset="0"/>
                          <a:ea typeface="ＭＳ Ｐゴシック" charset="0"/>
                          <a:cs typeface="Arial" charset="0"/>
                        </a:rPr>
                        <a:t>If I achieve this goal I will increase my exercise units to 3 times every week until the end of the school year in order to reach stage 4 or more.</a:t>
                      </a:r>
                      <a:endParaRPr kumimoji="0" lang="el-GR" sz="2400" b="1" i="0" u="sng" strike="noStrike" cap="none" normalizeH="0" baseline="0">
                        <a:ln>
                          <a:noFill/>
                        </a:ln>
                        <a:solidFill>
                          <a:schemeClr val="tx1"/>
                        </a:solidFill>
                        <a:effectLst/>
                        <a:latin typeface="Bradley Hand ITC" charset="0"/>
                        <a:ea typeface="ＭＳ Ｐゴシック" charset="0"/>
                        <a:cs typeface="Arial" charset="0"/>
                      </a:endParaRPr>
                    </a:p>
                  </a:txBody>
                  <a:tcPr marT="45698" marB="456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246" name="AutoShape 78"/>
          <p:cNvSpPr>
            <a:spLocks noChangeArrowheads="1"/>
          </p:cNvSpPr>
          <p:nvPr/>
        </p:nvSpPr>
        <p:spPr bwMode="auto">
          <a:xfrm>
            <a:off x="7199313" y="2420938"/>
            <a:ext cx="1944687" cy="863600"/>
          </a:xfrm>
          <a:prstGeom prst="wedgeEllipseCallout">
            <a:avLst>
              <a:gd name="adj1" fmla="val -80412"/>
              <a:gd name="adj2" fmla="val -128977"/>
            </a:avLst>
          </a:prstGeom>
          <a:solidFill>
            <a:schemeClr val="accent1"/>
          </a:solidFill>
          <a:ln w="9525">
            <a:solidFill>
              <a:schemeClr val="tx1"/>
            </a:solidFill>
            <a:miter lim="800000"/>
            <a:headEnd/>
            <a:tailEnd/>
          </a:ln>
        </p:spPr>
        <p:txBody>
          <a:bodyPr/>
          <a:lstStyle/>
          <a:p>
            <a:pPr algn="ctr"/>
            <a:r>
              <a:rPr lang="el-GR" sz="1600"/>
              <a:t>Μακροπρόθεσμος στόχος</a:t>
            </a:r>
          </a:p>
        </p:txBody>
      </p:sp>
      <p:sp>
        <p:nvSpPr>
          <p:cNvPr id="7247" name="AutoShape 79"/>
          <p:cNvSpPr>
            <a:spLocks noChangeArrowheads="1"/>
          </p:cNvSpPr>
          <p:nvPr/>
        </p:nvSpPr>
        <p:spPr bwMode="auto">
          <a:xfrm flipH="1">
            <a:off x="179388" y="1412875"/>
            <a:ext cx="2374900" cy="719138"/>
          </a:xfrm>
          <a:prstGeom prst="wedgeEllipseCallout">
            <a:avLst>
              <a:gd name="adj1" fmla="val -60125"/>
              <a:gd name="adj2" fmla="val 67676"/>
            </a:avLst>
          </a:prstGeom>
          <a:solidFill>
            <a:schemeClr val="accent1"/>
          </a:solidFill>
          <a:ln w="9525">
            <a:solidFill>
              <a:schemeClr val="tx1"/>
            </a:solidFill>
            <a:miter lim="800000"/>
            <a:headEnd/>
            <a:tailEnd/>
          </a:ln>
        </p:spPr>
        <p:txBody>
          <a:bodyPr/>
          <a:lstStyle/>
          <a:p>
            <a:pPr algn="ctr"/>
            <a:r>
              <a:rPr lang="el-GR"/>
              <a:t>μετρήσιμος</a:t>
            </a:r>
          </a:p>
        </p:txBody>
      </p:sp>
      <p:sp>
        <p:nvSpPr>
          <p:cNvPr id="7248" name="AutoShape 80"/>
          <p:cNvSpPr>
            <a:spLocks noChangeArrowheads="1"/>
          </p:cNvSpPr>
          <p:nvPr/>
        </p:nvSpPr>
        <p:spPr bwMode="auto">
          <a:xfrm>
            <a:off x="5076825" y="2997200"/>
            <a:ext cx="2087563" cy="863600"/>
          </a:xfrm>
          <a:prstGeom prst="wedgeEllipseCallout">
            <a:avLst>
              <a:gd name="adj1" fmla="val -43764"/>
              <a:gd name="adj2" fmla="val 63421"/>
            </a:avLst>
          </a:prstGeom>
          <a:solidFill>
            <a:schemeClr val="accent1"/>
          </a:solidFill>
          <a:ln w="9525">
            <a:solidFill>
              <a:schemeClr val="tx1"/>
            </a:solidFill>
            <a:miter lim="800000"/>
            <a:headEnd/>
            <a:tailEnd/>
          </a:ln>
        </p:spPr>
        <p:txBody>
          <a:bodyPr/>
          <a:lstStyle/>
          <a:p>
            <a:pPr algn="ctr"/>
            <a:r>
              <a:rPr lang="el-GR"/>
              <a:t>Ειδικός-ρεαλιστικός</a:t>
            </a:r>
          </a:p>
        </p:txBody>
      </p:sp>
      <p:sp>
        <p:nvSpPr>
          <p:cNvPr id="7249" name="AutoShape 81"/>
          <p:cNvSpPr>
            <a:spLocks noChangeArrowheads="1"/>
          </p:cNvSpPr>
          <p:nvPr/>
        </p:nvSpPr>
        <p:spPr bwMode="auto">
          <a:xfrm flipH="1">
            <a:off x="2051050" y="3573463"/>
            <a:ext cx="2159000" cy="649287"/>
          </a:xfrm>
          <a:prstGeom prst="wedgeEllipseCallout">
            <a:avLst>
              <a:gd name="adj1" fmla="val -117208"/>
              <a:gd name="adj2" fmla="val 126037"/>
            </a:avLst>
          </a:prstGeom>
          <a:solidFill>
            <a:schemeClr val="accent1"/>
          </a:solidFill>
          <a:ln w="9525">
            <a:solidFill>
              <a:schemeClr val="tx1"/>
            </a:solidFill>
            <a:miter lim="800000"/>
            <a:headEnd/>
            <a:tailEnd/>
          </a:ln>
        </p:spPr>
        <p:txBody>
          <a:bodyPr/>
          <a:lstStyle/>
          <a:p>
            <a:pPr algn="ctr"/>
            <a:r>
              <a:rPr lang="el-GR"/>
              <a:t>επιτεύξιμος</a:t>
            </a:r>
          </a:p>
        </p:txBody>
      </p:sp>
      <p:sp>
        <p:nvSpPr>
          <p:cNvPr id="7250" name="AutoShape 82"/>
          <p:cNvSpPr>
            <a:spLocks noChangeArrowheads="1"/>
          </p:cNvSpPr>
          <p:nvPr/>
        </p:nvSpPr>
        <p:spPr bwMode="auto">
          <a:xfrm>
            <a:off x="6300788" y="3789363"/>
            <a:ext cx="2663825" cy="1008062"/>
          </a:xfrm>
          <a:prstGeom prst="wedgeEllipseCallout">
            <a:avLst>
              <a:gd name="adj1" fmla="val -50477"/>
              <a:gd name="adj2" fmla="val 74407"/>
            </a:avLst>
          </a:prstGeom>
          <a:solidFill>
            <a:schemeClr val="accent1"/>
          </a:solidFill>
          <a:ln w="9525">
            <a:solidFill>
              <a:schemeClr val="tx1"/>
            </a:solidFill>
            <a:miter lim="800000"/>
            <a:headEnd/>
            <a:tailEnd/>
          </a:ln>
        </p:spPr>
        <p:txBody>
          <a:bodyPr/>
          <a:lstStyle/>
          <a:p>
            <a:pPr algn="ctr"/>
            <a:r>
              <a:rPr lang="el-GR" sz="1700"/>
              <a:t>Βραχυπρόθεσμοι στόχοι</a:t>
            </a:r>
          </a:p>
        </p:txBody>
      </p:sp>
      <p:sp>
        <p:nvSpPr>
          <p:cNvPr id="7251" name="AutoShape 83"/>
          <p:cNvSpPr>
            <a:spLocks noChangeArrowheads="1"/>
          </p:cNvSpPr>
          <p:nvPr/>
        </p:nvSpPr>
        <p:spPr bwMode="auto">
          <a:xfrm flipH="1" flipV="1">
            <a:off x="250825" y="5300663"/>
            <a:ext cx="2449513" cy="720725"/>
          </a:xfrm>
          <a:prstGeom prst="wedgeEllipseCallout">
            <a:avLst>
              <a:gd name="adj1" fmla="val -43231"/>
              <a:gd name="adj2" fmla="val 86741"/>
            </a:avLst>
          </a:prstGeom>
          <a:solidFill>
            <a:schemeClr val="accent1"/>
          </a:solidFill>
          <a:ln w="9525">
            <a:solidFill>
              <a:schemeClr val="tx1"/>
            </a:solidFill>
            <a:miter lim="800000"/>
            <a:headEnd/>
            <a:tailEnd/>
          </a:ln>
        </p:spPr>
        <p:txBody>
          <a:bodyPr rot="10800000"/>
          <a:lstStyle/>
          <a:p>
            <a:pPr algn="ctr"/>
            <a:r>
              <a:rPr lang="el-GR" sz="1600"/>
              <a:t>Χρονοδιάγραμμα</a:t>
            </a:r>
          </a:p>
        </p:txBody>
      </p:sp>
      <p:sp>
        <p:nvSpPr>
          <p:cNvPr id="7252" name="AutoShape 84"/>
          <p:cNvSpPr>
            <a:spLocks noChangeArrowheads="1"/>
          </p:cNvSpPr>
          <p:nvPr/>
        </p:nvSpPr>
        <p:spPr bwMode="auto">
          <a:xfrm flipH="1" flipV="1">
            <a:off x="3708400" y="5805488"/>
            <a:ext cx="2663825" cy="647700"/>
          </a:xfrm>
          <a:prstGeom prst="wedgeEllipseCallout">
            <a:avLst>
              <a:gd name="adj1" fmla="val 81102"/>
              <a:gd name="adj2" fmla="val 84468"/>
            </a:avLst>
          </a:prstGeom>
          <a:solidFill>
            <a:schemeClr val="accent1"/>
          </a:solidFill>
          <a:ln w="9525">
            <a:solidFill>
              <a:schemeClr val="tx1"/>
            </a:solidFill>
            <a:miter lim="800000"/>
            <a:headEnd/>
            <a:tailEnd/>
          </a:ln>
        </p:spPr>
        <p:txBody>
          <a:bodyPr rot="10800000"/>
          <a:lstStyle/>
          <a:p>
            <a:pPr algn="ctr"/>
            <a:r>
              <a:rPr lang="el-GR"/>
              <a:t>χρονοδιάγραμμα</a:t>
            </a:r>
          </a:p>
        </p:txBody>
      </p:sp>
      <p:pic>
        <p:nvPicPr>
          <p:cNvPr id="128021"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42988"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8022"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246"/>
                                        </p:tgtEl>
                                        <p:attrNameLst>
                                          <p:attrName>style.visibility</p:attrName>
                                        </p:attrNameLst>
                                      </p:cBhvr>
                                      <p:to>
                                        <p:strVal val="visible"/>
                                      </p:to>
                                    </p:set>
                                    <p:animEffect transition="in" filter="checkerboard(across)">
                                      <p:cBhvr>
                                        <p:cTn id="7" dur="500"/>
                                        <p:tgtEl>
                                          <p:spTgt spid="72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250"/>
                                        </p:tgtEl>
                                        <p:attrNameLst>
                                          <p:attrName>style.visibility</p:attrName>
                                        </p:attrNameLst>
                                      </p:cBhvr>
                                      <p:to>
                                        <p:strVal val="visible"/>
                                      </p:to>
                                    </p:set>
                                    <p:animEffect transition="in" filter="checkerboard(across)">
                                      <p:cBhvr>
                                        <p:cTn id="12" dur="500"/>
                                        <p:tgtEl>
                                          <p:spTgt spid="72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248"/>
                                        </p:tgtEl>
                                        <p:attrNameLst>
                                          <p:attrName>style.visibility</p:attrName>
                                        </p:attrNameLst>
                                      </p:cBhvr>
                                      <p:to>
                                        <p:strVal val="visible"/>
                                      </p:to>
                                    </p:set>
                                    <p:animEffect transition="in" filter="checkerboard(across)">
                                      <p:cBhvr>
                                        <p:cTn id="17" dur="500"/>
                                        <p:tgtEl>
                                          <p:spTgt spid="724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247"/>
                                        </p:tgtEl>
                                        <p:attrNameLst>
                                          <p:attrName>style.visibility</p:attrName>
                                        </p:attrNameLst>
                                      </p:cBhvr>
                                      <p:to>
                                        <p:strVal val="visible"/>
                                      </p:to>
                                    </p:set>
                                    <p:animEffect transition="in" filter="checkerboard(across)">
                                      <p:cBhvr>
                                        <p:cTn id="22" dur="500"/>
                                        <p:tgtEl>
                                          <p:spTgt spid="72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249"/>
                                        </p:tgtEl>
                                        <p:attrNameLst>
                                          <p:attrName>style.visibility</p:attrName>
                                        </p:attrNameLst>
                                      </p:cBhvr>
                                      <p:to>
                                        <p:strVal val="visible"/>
                                      </p:to>
                                    </p:set>
                                    <p:animEffect transition="in" filter="checkerboard(across)">
                                      <p:cBhvr>
                                        <p:cTn id="27" dur="500"/>
                                        <p:tgtEl>
                                          <p:spTgt spid="72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7251"/>
                                        </p:tgtEl>
                                        <p:attrNameLst>
                                          <p:attrName>style.visibility</p:attrName>
                                        </p:attrNameLst>
                                      </p:cBhvr>
                                      <p:to>
                                        <p:strVal val="visible"/>
                                      </p:to>
                                    </p:set>
                                    <p:animEffect transition="in" filter="checkerboard(across)">
                                      <p:cBhvr>
                                        <p:cTn id="32" dur="500"/>
                                        <p:tgtEl>
                                          <p:spTgt spid="725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7252"/>
                                        </p:tgtEl>
                                        <p:attrNameLst>
                                          <p:attrName>style.visibility</p:attrName>
                                        </p:attrNameLst>
                                      </p:cBhvr>
                                      <p:to>
                                        <p:strVal val="visible"/>
                                      </p:to>
                                    </p:set>
                                    <p:animEffect transition="in" filter="checkerboard(across)">
                                      <p:cBhvr>
                                        <p:cTn id="37" dur="500"/>
                                        <p:tgtEl>
                                          <p:spTgt spid="7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46" grpId="0" animBg="1"/>
      <p:bldP spid="7247" grpId="0" animBg="1"/>
      <p:bldP spid="7248" grpId="0" animBg="1"/>
      <p:bldP spid="7249" grpId="0" animBg="1"/>
      <p:bldP spid="7250" grpId="0" animBg="1"/>
      <p:bldP spid="7251" grpId="0" animBg="1"/>
      <p:bldP spid="725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p:cNvSpPr>
            <a:spLocks noGrp="1"/>
          </p:cNvSpPr>
          <p:nvPr>
            <p:ph type="title"/>
          </p:nvPr>
        </p:nvSpPr>
        <p:spPr/>
        <p:txBody>
          <a:bodyPr/>
          <a:lstStyle/>
          <a:p>
            <a:pPr eaLnBrk="1" hangingPunct="1"/>
            <a:r>
              <a:rPr lang="el-GR" b="1">
                <a:latin typeface="Calibri" charset="0"/>
              </a:rPr>
              <a:t>Ημερήσιο Μάθημα</a:t>
            </a:r>
            <a:endParaRPr lang="en-US" b="1">
              <a:latin typeface="Calibri" charset="0"/>
            </a:endParaRPr>
          </a:p>
        </p:txBody>
      </p:sp>
      <p:sp>
        <p:nvSpPr>
          <p:cNvPr id="130050" name="Content Placeholder 2"/>
          <p:cNvSpPr>
            <a:spLocks noGrp="1"/>
          </p:cNvSpPr>
          <p:nvPr>
            <p:ph idx="1"/>
          </p:nvPr>
        </p:nvSpPr>
        <p:spPr>
          <a:xfrm>
            <a:off x="519113" y="1412875"/>
            <a:ext cx="8229600" cy="4525963"/>
          </a:xfrm>
        </p:spPr>
        <p:txBody>
          <a:bodyPr/>
          <a:lstStyle/>
          <a:p>
            <a:pPr eaLnBrk="1" hangingPunct="1"/>
            <a:r>
              <a:rPr lang="el-GR" dirty="0">
                <a:latin typeface="Calibri" charset="0"/>
              </a:rPr>
              <a:t>Εισαγωγή</a:t>
            </a:r>
            <a:endParaRPr lang="en-GB" dirty="0">
              <a:latin typeface="Calibri" charset="0"/>
            </a:endParaRPr>
          </a:p>
          <a:p>
            <a:pPr lvl="1" eaLnBrk="1" hangingPunct="1"/>
            <a:r>
              <a:rPr lang="el-GR" dirty="0">
                <a:latin typeface="Calibri" charset="0"/>
              </a:rPr>
              <a:t>Καθορισμός στόχου</a:t>
            </a:r>
            <a:endParaRPr lang="en-GB" dirty="0">
              <a:latin typeface="Calibri" charset="0"/>
            </a:endParaRPr>
          </a:p>
          <a:p>
            <a:pPr eaLnBrk="1" hangingPunct="1"/>
            <a:r>
              <a:rPr lang="el-GR" dirty="0">
                <a:latin typeface="Calibri" charset="0"/>
              </a:rPr>
              <a:t>Κύριο μέρος μαθήματος</a:t>
            </a:r>
            <a:endParaRPr lang="en-US" dirty="0">
              <a:latin typeface="Calibri" charset="0"/>
            </a:endParaRPr>
          </a:p>
          <a:p>
            <a:pPr lvl="1" eaLnBrk="1" hangingPunct="1"/>
            <a:r>
              <a:rPr lang="el-GR" dirty="0">
                <a:latin typeface="Calibri" charset="0"/>
              </a:rPr>
              <a:t>Χρησιμοποιήστε ασκήσεις για να διδάξετε δεξιότητες</a:t>
            </a:r>
            <a:endParaRPr lang="en-US" dirty="0">
              <a:latin typeface="Calibri" charset="0"/>
            </a:endParaRPr>
          </a:p>
          <a:p>
            <a:pPr lvl="1" eaLnBrk="1" hangingPunct="1"/>
            <a:r>
              <a:rPr lang="el-GR" dirty="0">
                <a:latin typeface="Calibri" charset="0"/>
              </a:rPr>
              <a:t>Αφιερώστε χρόνο για εργασία στον στόχο</a:t>
            </a:r>
          </a:p>
          <a:p>
            <a:pPr eaLnBrk="1" hangingPunct="1"/>
            <a:r>
              <a:rPr lang="el-GR" dirty="0">
                <a:latin typeface="Calibri" charset="0"/>
              </a:rPr>
              <a:t>Κλείσιμο μαθήματος</a:t>
            </a:r>
            <a:endParaRPr lang="en-GB" dirty="0">
              <a:latin typeface="Calibri" charset="0"/>
            </a:endParaRPr>
          </a:p>
          <a:p>
            <a:pPr lvl="1" eaLnBrk="1" hangingPunct="1"/>
            <a:r>
              <a:rPr lang="el-GR" dirty="0">
                <a:latin typeface="Calibri" charset="0"/>
              </a:rPr>
              <a:t>Αξιολογείστε την επίτευξη του στόχου</a:t>
            </a:r>
            <a:endParaRPr lang="en-GB" dirty="0">
              <a:latin typeface="Calibri" charset="0"/>
            </a:endParaRPr>
          </a:p>
          <a:p>
            <a:pPr lvl="1" eaLnBrk="1" hangingPunct="1"/>
            <a:r>
              <a:rPr lang="el-GR" dirty="0">
                <a:latin typeface="Calibri" charset="0"/>
              </a:rPr>
              <a:t>Προβληματιστείτε σχετικά με τον στόχο</a:t>
            </a:r>
          </a:p>
          <a:p>
            <a:pPr eaLnBrk="1" hangingPunct="1"/>
            <a:endParaRPr lang="en-GB" dirty="0">
              <a:latin typeface="Calibri" charset="0"/>
            </a:endParaRPr>
          </a:p>
        </p:txBody>
      </p:sp>
      <p:pic>
        <p:nvPicPr>
          <p:cNvPr id="130051"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0052"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p:cNvSpPr>
            <a:spLocks noGrp="1"/>
          </p:cNvSpPr>
          <p:nvPr>
            <p:ph type="ctrTitle"/>
          </p:nvPr>
        </p:nvSpPr>
        <p:spPr>
          <a:xfrm>
            <a:off x="685800" y="1562100"/>
            <a:ext cx="7772400" cy="1470025"/>
          </a:xfrm>
        </p:spPr>
        <p:txBody>
          <a:bodyPr/>
          <a:lstStyle/>
          <a:p>
            <a:pPr eaLnBrk="1" hangingPunct="1"/>
            <a:r>
              <a:rPr lang="el-GR">
                <a:latin typeface="Calibri" charset="0"/>
              </a:rPr>
              <a:t>Υγεία και Ευεξία Μαθητών/τριών</a:t>
            </a:r>
            <a:endParaRPr lang="en-US">
              <a:latin typeface="Calibri" charset="0"/>
            </a:endParaRPr>
          </a:p>
        </p:txBody>
      </p:sp>
      <p:sp>
        <p:nvSpPr>
          <p:cNvPr id="132098" name="Subtitle 2"/>
          <p:cNvSpPr>
            <a:spLocks noGrp="1"/>
          </p:cNvSpPr>
          <p:nvPr>
            <p:ph type="subTitle" idx="1"/>
          </p:nvPr>
        </p:nvSpPr>
        <p:spPr/>
        <p:txBody>
          <a:bodyPr/>
          <a:lstStyle/>
          <a:p>
            <a:pPr eaLnBrk="1" hangingPunct="1"/>
            <a:r>
              <a:rPr lang="en-US">
                <a:solidFill>
                  <a:srgbClr val="898989"/>
                </a:solidFill>
                <a:latin typeface="Calibri" charset="0"/>
              </a:rPr>
              <a:t> </a:t>
            </a:r>
          </a:p>
        </p:txBody>
      </p:sp>
      <p:pic>
        <p:nvPicPr>
          <p:cNvPr id="13209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4025" y="6149975"/>
            <a:ext cx="1457325" cy="64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2100"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l="59912"/>
          <a:stretch>
            <a:fillRect/>
          </a:stretch>
        </p:blipFill>
        <p:spPr bwMode="auto">
          <a:xfrm>
            <a:off x="2811463" y="6149975"/>
            <a:ext cx="2814637" cy="77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2101"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422525" y="5873750"/>
            <a:ext cx="42989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102" name="TextBox 4"/>
          <p:cNvSpPr txBox="1">
            <a:spLocks noChangeArrowheads="1"/>
          </p:cNvSpPr>
          <p:nvPr/>
        </p:nvSpPr>
        <p:spPr bwMode="auto">
          <a:xfrm>
            <a:off x="2422525" y="2930525"/>
            <a:ext cx="3763963"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l-GR" sz="2800" b="1" dirty="0" smtClean="0">
                <a:latin typeface="Calibri" charset="0"/>
              </a:rPr>
              <a:t>ΘΕΜΑΤΙΚΗ ΕΝΟΤΗΤΑ </a:t>
            </a:r>
            <a:r>
              <a:rPr lang="es-ES" sz="2800" b="1" dirty="0" smtClean="0">
                <a:latin typeface="Calibri" charset="0"/>
              </a:rPr>
              <a:t>4</a:t>
            </a:r>
            <a:endParaRPr lang="es-ES" sz="2800" b="1" dirty="0">
              <a:latin typeface="Calibri" charset="0"/>
            </a:endParaRPr>
          </a:p>
          <a:p>
            <a:pPr algn="ctr" eaLnBrk="1" hangingPunct="1"/>
            <a:r>
              <a:rPr lang="el-GR" sz="2800" b="1" dirty="0">
                <a:latin typeface="Calibri" charset="0"/>
              </a:rPr>
              <a:t>ΣΥΝΕΔΡΙΑ </a:t>
            </a:r>
            <a:r>
              <a:rPr lang="es-ES" sz="2800" b="1" dirty="0">
                <a:latin typeface="Calibri" charset="0"/>
              </a:rPr>
              <a:t>– 4</a:t>
            </a:r>
          </a:p>
        </p:txBody>
      </p:sp>
      <p:sp>
        <p:nvSpPr>
          <p:cNvPr id="132103" name="TextBox 6"/>
          <p:cNvSpPr txBox="1">
            <a:spLocks noChangeArrowheads="1"/>
          </p:cNvSpPr>
          <p:nvPr/>
        </p:nvSpPr>
        <p:spPr bwMode="auto">
          <a:xfrm>
            <a:off x="2168525" y="4581525"/>
            <a:ext cx="50673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latin typeface="Calibri" charset="0"/>
            </a:endParaRPr>
          </a:p>
        </p:txBody>
      </p:sp>
      <p:sp>
        <p:nvSpPr>
          <p:cNvPr id="132104" name="TextBox 7"/>
          <p:cNvSpPr txBox="1">
            <a:spLocks noChangeArrowheads="1"/>
          </p:cNvSpPr>
          <p:nvPr/>
        </p:nvSpPr>
        <p:spPr bwMode="auto">
          <a:xfrm>
            <a:off x="971550" y="4275138"/>
            <a:ext cx="7345363"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l-GR" sz="2800">
                <a:latin typeface="Calibri" charset="0"/>
              </a:rPr>
              <a:t>Χρησιμοποιώντας μικροδιδασκαλία για την επίδειξη της κατανόησης του διδακτικού υλικού</a:t>
            </a:r>
            <a:endParaRPr lang="en-US">
              <a:latin typeface="Calibri"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145" name="Title 1"/>
          <p:cNvSpPr>
            <a:spLocks noGrp="1"/>
          </p:cNvSpPr>
          <p:nvPr>
            <p:ph type="title"/>
          </p:nvPr>
        </p:nvSpPr>
        <p:spPr/>
        <p:txBody>
          <a:bodyPr/>
          <a:lstStyle/>
          <a:p>
            <a:pPr eaLnBrk="1" hangingPunct="1"/>
            <a:r>
              <a:rPr lang="en-US" b="1">
                <a:latin typeface="Calibri" charset="0"/>
              </a:rPr>
              <a:t>6. </a:t>
            </a:r>
            <a:r>
              <a:rPr lang="el-GR" b="1">
                <a:latin typeface="Calibri" charset="0"/>
              </a:rPr>
              <a:t>Συνεδρία </a:t>
            </a:r>
            <a:r>
              <a:rPr lang="en-US" b="1">
                <a:latin typeface="Calibri" charset="0"/>
              </a:rPr>
              <a:t>4.4. </a:t>
            </a:r>
            <a:r>
              <a:rPr lang="el-GR" b="1">
                <a:latin typeface="Calibri" charset="0"/>
              </a:rPr>
              <a:t>Στόχοι</a:t>
            </a:r>
            <a:endParaRPr lang="en-US" b="1">
              <a:latin typeface="Calibri" charset="0"/>
            </a:endParaRPr>
          </a:p>
        </p:txBody>
      </p:sp>
      <p:sp>
        <p:nvSpPr>
          <p:cNvPr id="134146" name="Content Placeholder 2"/>
          <p:cNvSpPr>
            <a:spLocks noGrp="1"/>
          </p:cNvSpPr>
          <p:nvPr>
            <p:ph idx="1"/>
          </p:nvPr>
        </p:nvSpPr>
        <p:spPr>
          <a:xfrm>
            <a:off x="749300" y="1484313"/>
            <a:ext cx="7854950" cy="4525962"/>
          </a:xfrm>
        </p:spPr>
        <p:txBody>
          <a:bodyPr/>
          <a:lstStyle/>
          <a:p>
            <a:pPr eaLnBrk="1" hangingPunct="1"/>
            <a:r>
              <a:rPr lang="el-GR">
                <a:latin typeface="Calibri" charset="0"/>
              </a:rPr>
              <a:t>Εξασκηθείτε στο υλικό του σχεδίου μαθήματος</a:t>
            </a:r>
            <a:endParaRPr lang="en-US">
              <a:latin typeface="Calibri" charset="0"/>
            </a:endParaRPr>
          </a:p>
          <a:p>
            <a:pPr eaLnBrk="1" hangingPunct="1"/>
            <a:r>
              <a:rPr lang="el-GR">
                <a:latin typeface="Calibri" charset="0"/>
              </a:rPr>
              <a:t>Προβληματιστείτε για τη δική σας και των άλλων την διδασκαλία</a:t>
            </a:r>
            <a:endParaRPr lang="en-US">
              <a:latin typeface="Calibri" charset="0"/>
            </a:endParaRPr>
          </a:p>
          <a:p>
            <a:pPr eaLnBrk="1" hangingPunct="1"/>
            <a:r>
              <a:rPr lang="el-GR">
                <a:latin typeface="Calibri" charset="0"/>
              </a:rPr>
              <a:t>Λάβετε ανατροφοδότηση για τη δική σας διδασκαλία</a:t>
            </a:r>
            <a:endParaRPr lang="en-US">
              <a:latin typeface="Calibri" charset="0"/>
            </a:endParaRPr>
          </a:p>
          <a:p>
            <a:pPr eaLnBrk="1" hangingPunct="1"/>
            <a:r>
              <a:rPr lang="el-GR">
                <a:latin typeface="Calibri" charset="0"/>
              </a:rPr>
              <a:t>Βελτιώστε τις διδακτικές δεξιότητες</a:t>
            </a:r>
            <a:endParaRPr lang="en-US">
              <a:latin typeface="Calibri" charset="0"/>
            </a:endParaRPr>
          </a:p>
        </p:txBody>
      </p:sp>
      <p:pic>
        <p:nvPicPr>
          <p:cNvPr id="134147"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4148"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193" name="1 - Τίτλος"/>
          <p:cNvSpPr>
            <a:spLocks noGrp="1"/>
          </p:cNvSpPr>
          <p:nvPr>
            <p:ph type="title"/>
          </p:nvPr>
        </p:nvSpPr>
        <p:spPr/>
        <p:txBody>
          <a:bodyPr/>
          <a:lstStyle/>
          <a:p>
            <a:r>
              <a:rPr lang="el-GR" b="1">
                <a:latin typeface="Calibri" charset="0"/>
              </a:rPr>
              <a:t>Μικροδιδασκαλία</a:t>
            </a:r>
          </a:p>
        </p:txBody>
      </p:sp>
      <p:sp>
        <p:nvSpPr>
          <p:cNvPr id="136194" name="2 - Θέση περιεχομένου"/>
          <p:cNvSpPr>
            <a:spLocks noGrp="1"/>
          </p:cNvSpPr>
          <p:nvPr>
            <p:ph idx="1"/>
          </p:nvPr>
        </p:nvSpPr>
        <p:spPr>
          <a:xfrm>
            <a:off x="457200" y="1423988"/>
            <a:ext cx="8229600" cy="4525962"/>
          </a:xfrm>
        </p:spPr>
        <p:txBody>
          <a:bodyPr/>
          <a:lstStyle/>
          <a:p>
            <a:r>
              <a:rPr lang="el-GR" b="1">
                <a:latin typeface="Calibri" charset="0"/>
              </a:rPr>
              <a:t>Η Μικροδιδασκαλία </a:t>
            </a:r>
            <a:r>
              <a:rPr lang="el-GR">
                <a:latin typeface="Calibri" charset="0"/>
              </a:rPr>
              <a:t>είναι μια τεχνική κατάρτιση των εκπαιδευτικών σύμφωνα με την οποία ο δάσκαλος εκτελεί ένα μέρος μιας συνεδρίας διδασκαλίας, προκειμένου να πάρει εποικοδομητική ανατροφοδότηση από τους συναδέλφους ή/και τους μαθητές σχετικά με το περιεχόμενο που έχει εργαστεί και ποιες βελτιώσεις μπορούν να γίνουν στη τεχνική της διδασκαλίας του. </a:t>
            </a:r>
          </a:p>
        </p:txBody>
      </p:sp>
      <p:pic>
        <p:nvPicPr>
          <p:cNvPr id="13619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6"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Content Placeholder 2"/>
          <p:cNvSpPr>
            <a:spLocks noGrp="1"/>
          </p:cNvSpPr>
          <p:nvPr>
            <p:ph idx="1"/>
          </p:nvPr>
        </p:nvSpPr>
        <p:spPr>
          <a:xfrm>
            <a:off x="388938" y="1484313"/>
            <a:ext cx="8612187" cy="4525962"/>
          </a:xfrm>
        </p:spPr>
        <p:txBody>
          <a:bodyPr/>
          <a:lstStyle/>
          <a:p>
            <a:pPr eaLnBrk="1" hangingPunct="1"/>
            <a:r>
              <a:rPr lang="el-GR">
                <a:latin typeface="Calibri" charset="0"/>
              </a:rPr>
              <a:t>α</a:t>
            </a:r>
            <a:r>
              <a:rPr lang="en-US">
                <a:latin typeface="Calibri" charset="0"/>
              </a:rPr>
              <a:t>) </a:t>
            </a:r>
            <a:r>
              <a:rPr lang="el-GR">
                <a:latin typeface="Calibri" charset="0"/>
              </a:rPr>
              <a:t>Ποιες είναι οι βασικές θεωρητικές προσεγγίσεις σχετικά με την αλλαγή συμπεριφοράς και την προαγωγή της υγείας;</a:t>
            </a:r>
          </a:p>
          <a:p>
            <a:pPr eaLnBrk="1" hangingPunct="1"/>
            <a:r>
              <a:rPr lang="el-GR">
                <a:latin typeface="Calibri" charset="0"/>
              </a:rPr>
              <a:t>β</a:t>
            </a:r>
            <a:r>
              <a:rPr lang="en-US">
                <a:latin typeface="Calibri" charset="0"/>
              </a:rPr>
              <a:t>) </a:t>
            </a:r>
            <a:r>
              <a:rPr lang="el-GR">
                <a:latin typeface="Calibri" charset="0"/>
              </a:rPr>
              <a:t>Πώς μπορούν αυτές οι θεωρητικές προσεγγίσεις να μεταφραστούν σε πράξη;</a:t>
            </a:r>
            <a:endParaRPr lang="en-US">
              <a:latin typeface="Calibri" charset="0"/>
            </a:endParaRPr>
          </a:p>
          <a:p>
            <a:pPr eaLnBrk="1" hangingPunct="1"/>
            <a:r>
              <a:rPr lang="el-GR">
                <a:latin typeface="Calibri" charset="0"/>
              </a:rPr>
              <a:t>γ</a:t>
            </a:r>
            <a:r>
              <a:rPr lang="en-US">
                <a:latin typeface="Calibri" charset="0"/>
              </a:rPr>
              <a:t>) </a:t>
            </a:r>
            <a:r>
              <a:rPr lang="el-GR">
                <a:latin typeface="Calibri" charset="0"/>
              </a:rPr>
              <a:t>Ποιες στρατηγικές μπορεί να εφαρμόσει ο εκπαιδευτικός για  να αλλάξει τη συμπεριφορά των μαθητών</a:t>
            </a:r>
            <a:r>
              <a:rPr lang="en-US">
                <a:latin typeface="Calibri" charset="0"/>
              </a:rPr>
              <a:t>? </a:t>
            </a:r>
            <a:endParaRPr lang="en-US" b="1">
              <a:latin typeface="Calibri" charset="0"/>
            </a:endParaRPr>
          </a:p>
        </p:txBody>
      </p:sp>
      <p:pic>
        <p:nvPicPr>
          <p:cNvPr id="286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5"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6" name="Title 1"/>
          <p:cNvSpPr>
            <a:spLocks noGrp="1"/>
          </p:cNvSpPr>
          <p:nvPr>
            <p:ph type="title"/>
          </p:nvPr>
        </p:nvSpPr>
        <p:spPr/>
        <p:txBody>
          <a:bodyPr/>
          <a:lstStyle/>
          <a:p>
            <a:r>
              <a:rPr lang="en-US" b="1">
                <a:latin typeface="Calibri" charset="0"/>
              </a:rPr>
              <a:t>3. </a:t>
            </a:r>
            <a:r>
              <a:rPr lang="el-GR" b="1">
                <a:latin typeface="Calibri" charset="0"/>
              </a:rPr>
              <a:t>Βασικά Ερωτήματα</a:t>
            </a:r>
            <a:endParaRPr lang="en-US" b="1">
              <a:latin typeface="Calibri"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8241" name="1 - Τίτλος"/>
          <p:cNvSpPr>
            <a:spLocks noGrp="1"/>
          </p:cNvSpPr>
          <p:nvPr>
            <p:ph type="title"/>
          </p:nvPr>
        </p:nvSpPr>
        <p:spPr/>
        <p:txBody>
          <a:bodyPr/>
          <a:lstStyle/>
          <a:p>
            <a:r>
              <a:rPr lang="el-GR" b="1">
                <a:latin typeface="Calibri" charset="0"/>
              </a:rPr>
              <a:t>Πώς οργανώνεται;</a:t>
            </a:r>
          </a:p>
        </p:txBody>
      </p:sp>
      <p:sp>
        <p:nvSpPr>
          <p:cNvPr id="138242" name="2 - Θέση περιεχομένου"/>
          <p:cNvSpPr>
            <a:spLocks noGrp="1"/>
          </p:cNvSpPr>
          <p:nvPr>
            <p:ph idx="1"/>
          </p:nvPr>
        </p:nvSpPr>
        <p:spPr>
          <a:xfrm>
            <a:off x="519113" y="1484313"/>
            <a:ext cx="8229600" cy="4525962"/>
          </a:xfrm>
        </p:spPr>
        <p:txBody>
          <a:bodyPr/>
          <a:lstStyle/>
          <a:p>
            <a:r>
              <a:rPr lang="el-GR" sz="2800">
                <a:latin typeface="Calibri" charset="0"/>
              </a:rPr>
              <a:t>Ζητείστε από τους ασκούμενους να ετοιμάσουν ένα σύντομο μάθημα για μια μικρή ομάδα εκπαιδευόμενων</a:t>
            </a:r>
            <a:endParaRPr lang="en-US" sz="2800">
              <a:latin typeface="Calibri" charset="0"/>
            </a:endParaRPr>
          </a:p>
          <a:p>
            <a:pPr marL="742950" lvl="2" indent="-342900"/>
            <a:r>
              <a:rPr lang="el-GR" sz="2000">
                <a:latin typeface="Calibri" charset="0"/>
              </a:rPr>
              <a:t>Αν είναι πολλοί</a:t>
            </a:r>
            <a:r>
              <a:rPr lang="en-US" sz="2000">
                <a:latin typeface="Calibri" charset="0"/>
              </a:rPr>
              <a:t>, </a:t>
            </a:r>
            <a:r>
              <a:rPr lang="el-GR" sz="2000">
                <a:latin typeface="Calibri" charset="0"/>
              </a:rPr>
              <a:t>χωρίστε τους ασκούμενους σε ομάδες</a:t>
            </a:r>
            <a:r>
              <a:rPr lang="en-US" sz="2000">
                <a:latin typeface="Calibri" charset="0"/>
              </a:rPr>
              <a:t> (</a:t>
            </a:r>
            <a:r>
              <a:rPr lang="el-GR" sz="2000">
                <a:latin typeface="Calibri" charset="0"/>
              </a:rPr>
              <a:t>κάθε ομάδα ετοιμάζει ένα σύντομο μάθημα</a:t>
            </a:r>
            <a:r>
              <a:rPr lang="en-US" sz="2000">
                <a:latin typeface="Calibri" charset="0"/>
              </a:rPr>
              <a:t>)</a:t>
            </a:r>
            <a:endParaRPr lang="el-GR" sz="2000">
              <a:latin typeface="Calibri" charset="0"/>
            </a:endParaRPr>
          </a:p>
          <a:p>
            <a:r>
              <a:rPr lang="el-GR" sz="2800">
                <a:latin typeface="Calibri" charset="0"/>
              </a:rPr>
              <a:t>Ζητείστε από τους ασκούμενους να</a:t>
            </a:r>
            <a:r>
              <a:rPr lang="en-US" sz="2800">
                <a:latin typeface="Calibri" charset="0"/>
              </a:rPr>
              <a:t> </a:t>
            </a:r>
            <a:r>
              <a:rPr lang="el-GR" sz="2800">
                <a:latin typeface="Calibri" charset="0"/>
              </a:rPr>
              <a:t>διδάξουν το μάθημα στους άλλους συμμετέχοντες</a:t>
            </a:r>
            <a:endParaRPr lang="en-US" sz="2800">
              <a:latin typeface="Calibri" charset="0"/>
            </a:endParaRPr>
          </a:p>
          <a:p>
            <a:r>
              <a:rPr lang="el-GR" sz="2800">
                <a:latin typeface="Calibri" charset="0"/>
              </a:rPr>
              <a:t>Ζητείστε από τους συμμετέχοντες να δώσουν ανατροφοδότηση στο μάθημα που διδάχτηκε</a:t>
            </a:r>
            <a:endParaRPr lang="en-US" sz="2800">
              <a:latin typeface="Calibri" charset="0"/>
            </a:endParaRPr>
          </a:p>
          <a:p>
            <a:r>
              <a:rPr lang="el-GR" sz="2800">
                <a:latin typeface="Calibri" charset="0"/>
              </a:rPr>
              <a:t>Συνοψίστε τα σχόλια</a:t>
            </a:r>
            <a:endParaRPr lang="en-US" sz="2800">
              <a:latin typeface="Calibri" charset="0"/>
            </a:endParaRPr>
          </a:p>
          <a:p>
            <a:endParaRPr lang="en-US" sz="2800">
              <a:latin typeface="Calibri" charset="0"/>
            </a:endParaRPr>
          </a:p>
        </p:txBody>
      </p:sp>
      <p:pic>
        <p:nvPicPr>
          <p:cNvPr id="138243"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8244"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ubtitle 2"/>
          <p:cNvSpPr>
            <a:spLocks noGrp="1"/>
          </p:cNvSpPr>
          <p:nvPr>
            <p:ph type="subTitle" idx="1"/>
          </p:nvPr>
        </p:nvSpPr>
        <p:spPr/>
        <p:txBody>
          <a:bodyPr/>
          <a:lstStyle/>
          <a:p>
            <a:pPr eaLnBrk="1" hangingPunct="1"/>
            <a:r>
              <a:rPr lang="en-US">
                <a:solidFill>
                  <a:srgbClr val="898989"/>
                </a:solidFill>
                <a:latin typeface="Calibri" charset="0"/>
              </a:rPr>
              <a:t> </a:t>
            </a:r>
          </a:p>
        </p:txBody>
      </p:sp>
      <p:pic>
        <p:nvPicPr>
          <p:cNvPr id="307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4025" y="6149975"/>
            <a:ext cx="1457325" cy="64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l="59912"/>
          <a:stretch>
            <a:fillRect/>
          </a:stretch>
        </p:blipFill>
        <p:spPr bwMode="auto">
          <a:xfrm>
            <a:off x="2811463" y="6149975"/>
            <a:ext cx="2814637" cy="77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4"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422525" y="5873750"/>
            <a:ext cx="42989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5" name="TextBox 6"/>
          <p:cNvSpPr txBox="1">
            <a:spLocks noChangeArrowheads="1"/>
          </p:cNvSpPr>
          <p:nvPr/>
        </p:nvSpPr>
        <p:spPr bwMode="auto">
          <a:xfrm>
            <a:off x="2168525" y="4581525"/>
            <a:ext cx="50673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latin typeface="Calibri" charset="0"/>
            </a:endParaRPr>
          </a:p>
        </p:txBody>
      </p:sp>
      <p:sp>
        <p:nvSpPr>
          <p:cNvPr id="30726" name="TextBox 7"/>
          <p:cNvSpPr txBox="1">
            <a:spLocks noChangeArrowheads="1"/>
          </p:cNvSpPr>
          <p:nvPr/>
        </p:nvSpPr>
        <p:spPr bwMode="auto">
          <a:xfrm>
            <a:off x="1471613" y="4195763"/>
            <a:ext cx="6588125"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a:latin typeface="Calibri" charset="0"/>
              </a:rPr>
              <a:t> </a:t>
            </a:r>
            <a:r>
              <a:rPr lang="el-GR" sz="2800">
                <a:latin typeface="Calibri" charset="0"/>
              </a:rPr>
              <a:t>Θεωρίες και Μοντέλα αλλαγής συμπεριφοράς</a:t>
            </a:r>
            <a:endParaRPr lang="en-US" sz="3600">
              <a:latin typeface="Calibri" charset="0"/>
            </a:endParaRPr>
          </a:p>
        </p:txBody>
      </p:sp>
      <p:sp>
        <p:nvSpPr>
          <p:cNvPr id="30727" name="Title 1"/>
          <p:cNvSpPr>
            <a:spLocks noGrp="1"/>
          </p:cNvSpPr>
          <p:nvPr>
            <p:ph type="ctrTitle"/>
          </p:nvPr>
        </p:nvSpPr>
        <p:spPr>
          <a:xfrm>
            <a:off x="685800" y="1412875"/>
            <a:ext cx="7772400" cy="1470025"/>
          </a:xfrm>
        </p:spPr>
        <p:txBody>
          <a:bodyPr/>
          <a:lstStyle/>
          <a:p>
            <a:pPr eaLnBrk="1" hangingPunct="1"/>
            <a:r>
              <a:rPr lang="el-GR">
                <a:latin typeface="Calibri" charset="0"/>
              </a:rPr>
              <a:t>Υγεία και Ευεξία Μαθητών/τριών</a:t>
            </a:r>
            <a:endParaRPr lang="en-US">
              <a:latin typeface="Calibri" charset="0"/>
            </a:endParaRPr>
          </a:p>
        </p:txBody>
      </p:sp>
      <p:sp>
        <p:nvSpPr>
          <p:cNvPr id="30728" name="TextBox 4"/>
          <p:cNvSpPr txBox="1">
            <a:spLocks noChangeArrowheads="1"/>
          </p:cNvSpPr>
          <p:nvPr/>
        </p:nvSpPr>
        <p:spPr bwMode="auto">
          <a:xfrm>
            <a:off x="2422525" y="2930525"/>
            <a:ext cx="3763963"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l-GR" sz="2800" b="1" dirty="0">
                <a:latin typeface="Calibri" charset="0"/>
              </a:rPr>
              <a:t>ΘΕΜΑΤΙΚΗ ΕΝΟΤΗΤΑ 4</a:t>
            </a:r>
            <a:endParaRPr lang="es-ES" sz="2800" b="1" dirty="0">
              <a:latin typeface="Calibri" charset="0"/>
            </a:endParaRPr>
          </a:p>
          <a:p>
            <a:pPr algn="ctr" eaLnBrk="1" hangingPunct="1"/>
            <a:r>
              <a:rPr lang="el-GR" sz="2800" b="1" dirty="0" smtClean="0">
                <a:latin typeface="Calibri" charset="0"/>
              </a:rPr>
              <a:t>ΣΥΝΕΔΡΙΑ</a:t>
            </a:r>
            <a:r>
              <a:rPr lang="es-ES" sz="2800" b="1" dirty="0" smtClean="0">
                <a:latin typeface="Calibri" charset="0"/>
              </a:rPr>
              <a:t>– </a:t>
            </a:r>
            <a:r>
              <a:rPr lang="es-ES" sz="2800" b="1" dirty="0">
                <a:latin typeface="Calibri" charset="0"/>
              </a:rPr>
              <a:t>1</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b="1">
                <a:latin typeface="Calibri" charset="0"/>
              </a:rPr>
              <a:t>4. </a:t>
            </a:r>
            <a:r>
              <a:rPr lang="el-GR" b="1">
                <a:latin typeface="Calibri" charset="0"/>
              </a:rPr>
              <a:t>Συνεδρία </a:t>
            </a:r>
            <a:r>
              <a:rPr lang="en-US" b="1">
                <a:latin typeface="Calibri" charset="0"/>
              </a:rPr>
              <a:t>4.1. </a:t>
            </a:r>
            <a:r>
              <a:rPr lang="el-GR" b="1">
                <a:latin typeface="Calibri" charset="0"/>
              </a:rPr>
              <a:t>Στόχοι</a:t>
            </a:r>
            <a:endParaRPr lang="en-US" b="1">
              <a:latin typeface="Calibri" charset="0"/>
            </a:endParaRPr>
          </a:p>
        </p:txBody>
      </p:sp>
      <p:sp>
        <p:nvSpPr>
          <p:cNvPr id="32770" name="Content Placeholder 2"/>
          <p:cNvSpPr>
            <a:spLocks noGrp="1"/>
          </p:cNvSpPr>
          <p:nvPr>
            <p:ph idx="1"/>
          </p:nvPr>
        </p:nvSpPr>
        <p:spPr>
          <a:xfrm>
            <a:off x="388938" y="1484313"/>
            <a:ext cx="8229600" cy="4525962"/>
          </a:xfrm>
        </p:spPr>
        <p:txBody>
          <a:bodyPr/>
          <a:lstStyle/>
          <a:p>
            <a:r>
              <a:rPr lang="el-GR">
                <a:latin typeface="Calibri" charset="0"/>
              </a:rPr>
              <a:t>Εξοικείωση με βασικές θεωρητικές προσεγγίσεις σχετικά με την αλλαγή συμπεριφοράς και την προαγωγής της υγείας.</a:t>
            </a:r>
          </a:p>
          <a:p>
            <a:r>
              <a:rPr lang="el-GR">
                <a:latin typeface="Calibri" charset="0"/>
              </a:rPr>
              <a:t>Ενασχόληση με κριτική αξιολόγηση βασικών θεωρητικών προσεγγίσεων.</a:t>
            </a:r>
          </a:p>
          <a:p>
            <a:r>
              <a:rPr lang="el-GR">
                <a:latin typeface="Calibri" charset="0"/>
              </a:rPr>
              <a:t>Αναπτύξτε μία σύγχρονη και κριτική άποψη για την αλλαγή συμπεριφοράς και την προαγωγή της υγείας στο σχολείο.</a:t>
            </a:r>
            <a:endParaRPr lang="en-US">
              <a:solidFill>
                <a:srgbClr val="FF0000"/>
              </a:solidFill>
              <a:latin typeface="Calibri" charset="0"/>
            </a:endParaRPr>
          </a:p>
        </p:txBody>
      </p:sp>
      <p:pic>
        <p:nvPicPr>
          <p:cNvPr id="32771"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0125" y="6215063"/>
            <a:ext cx="2816225" cy="64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2"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6211888"/>
            <a:ext cx="14573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1 - Τίτλος"/>
          <p:cNvSpPr>
            <a:spLocks noGrp="1"/>
          </p:cNvSpPr>
          <p:nvPr>
            <p:ph type="title"/>
          </p:nvPr>
        </p:nvSpPr>
        <p:spPr>
          <a:xfrm>
            <a:off x="539750" y="0"/>
            <a:ext cx="8064500" cy="836613"/>
          </a:xfrm>
        </p:spPr>
        <p:txBody>
          <a:bodyPr/>
          <a:lstStyle/>
          <a:p>
            <a:pPr eaLnBrk="1" hangingPunct="1"/>
            <a:r>
              <a:rPr lang="el-GR" sz="2800" b="1">
                <a:latin typeface="Calibri" charset="0"/>
              </a:rPr>
              <a:t>Μοντέλο Ανάπτυξης Προγραμμάτων Αγωγής Υγείας</a:t>
            </a:r>
          </a:p>
        </p:txBody>
      </p:sp>
      <p:pic>
        <p:nvPicPr>
          <p:cNvPr id="34818" name="Content Placeholder 3"/>
          <p:cNvPicPr>
            <a:picLocks noGrp="1" noChangeAspect="1"/>
          </p:cNvPicPr>
          <p:nvPr>
            <p:ph idx="1"/>
          </p:nvPr>
        </p:nvPicPr>
        <p:blipFill>
          <a:blip r:embed="rId3" cstate="print">
            <a:extLst>
              <a:ext uri="{28A0092B-C50C-407E-A947-70E740481C1C}">
                <a14:useLocalDpi xmlns="" xmlns:a14="http://schemas.microsoft.com/office/drawing/2010/main" val="0"/>
              </a:ext>
            </a:extLst>
          </a:blip>
          <a:srcRect l="253" t="957" r="-253" b="3922"/>
          <a:stretch>
            <a:fillRect/>
          </a:stretch>
        </p:blipFill>
        <p:spPr>
          <a:xfrm>
            <a:off x="0" y="981075"/>
            <a:ext cx="9144000" cy="5876925"/>
          </a:xfr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3154</TotalTime>
  <Words>4064</Words>
  <Application>Microsoft Office PowerPoint</Application>
  <PresentationFormat>Προβολή στην οθόνη (4:3)</PresentationFormat>
  <Paragraphs>476</Paragraphs>
  <Slides>60</Slides>
  <Notes>59</Notes>
  <HiddenSlides>31</HiddenSlides>
  <MMClips>1</MMClips>
  <ScaleCrop>false</ScaleCrop>
  <HeadingPairs>
    <vt:vector size="4" baseType="variant">
      <vt:variant>
        <vt:lpstr>Θέμα</vt:lpstr>
      </vt:variant>
      <vt:variant>
        <vt:i4>1</vt:i4>
      </vt:variant>
      <vt:variant>
        <vt:lpstr>Τίτλοι διαφανειών</vt:lpstr>
      </vt:variant>
      <vt:variant>
        <vt:i4>60</vt:i4>
      </vt:variant>
    </vt:vector>
  </HeadingPairs>
  <TitlesOfParts>
    <vt:vector size="61" baseType="lpstr">
      <vt:lpstr>Θέμα του Office</vt:lpstr>
      <vt:lpstr>Υγεία και Ευεξία Μαθητών/τριών</vt:lpstr>
      <vt:lpstr>Διαφάνεια 2</vt:lpstr>
      <vt:lpstr>1. Στόχοι</vt:lpstr>
      <vt:lpstr>1. Στόχοι</vt:lpstr>
      <vt:lpstr>2. Χρόνος</vt:lpstr>
      <vt:lpstr>3. Βασικά Ερωτήματα</vt:lpstr>
      <vt:lpstr>Υγεία και Ευεξία Μαθητών/τριών</vt:lpstr>
      <vt:lpstr>4. Συνεδρία 4.1. Στόχοι</vt:lpstr>
      <vt:lpstr>Μοντέλο Ανάπτυξης Προγραμμάτων Αγωγής Υγείας</vt:lpstr>
      <vt:lpstr>Διαφάνεια 10</vt:lpstr>
      <vt:lpstr>Μοντέλα αλλαγής συμπεριφοράς</vt:lpstr>
      <vt:lpstr>Διαθεωρητικό μοντέλο</vt:lpstr>
      <vt:lpstr>Διαδικασίες αλλαγής</vt:lpstr>
      <vt:lpstr>Ισορροπία στη λήψη αποφάσεων</vt:lpstr>
      <vt:lpstr>Ανασταλτικοί παράγοντες άσκησης</vt:lpstr>
      <vt:lpstr>Αντιμετώπιση των ανασταλτικών παραγόντων άσκησης</vt:lpstr>
      <vt:lpstr>Μοντέλο πεποιθήσεων για την υγεία</vt:lpstr>
      <vt:lpstr>Μοντέλο πεποιθήσεων για την υγεία</vt:lpstr>
      <vt:lpstr>Πεποιθήσεις για την υγεία</vt:lpstr>
      <vt:lpstr>Θεωρία της τριαδικής επίδρασης</vt:lpstr>
      <vt:lpstr>Διαφάνεια 21</vt:lpstr>
      <vt:lpstr>Σύνοψη</vt:lpstr>
      <vt:lpstr>Υγεία και Ευεξία Μαθητών/τριών</vt:lpstr>
      <vt:lpstr>5. Συνεδρία 4.2. Στόχοι</vt:lpstr>
      <vt:lpstr>Προσεγγίσεις σε ατομικό επίπεδο</vt:lpstr>
      <vt:lpstr>Οικολογικές προσεγγίσεις</vt:lpstr>
      <vt:lpstr>Ανάπτυξη Δεξιοτήτων Ζωής</vt:lpstr>
      <vt:lpstr>Τι είναι οι δεξιότητες ζωής;</vt:lpstr>
      <vt:lpstr>Διαδικασία</vt:lpstr>
      <vt:lpstr>Διαδικασία</vt:lpstr>
      <vt:lpstr>Διαδικασία</vt:lpstr>
      <vt:lpstr>Διαδικασία</vt:lpstr>
      <vt:lpstr>Ποιες είναι μερικές από τις δεξιότητες ζωής που μπορούν να αναπτυχθούν μέσα από τα σπορ;</vt:lpstr>
      <vt:lpstr>Ομαδικότητα</vt:lpstr>
      <vt:lpstr>Παιχνίδι ομαδικότητας</vt:lpstr>
      <vt:lpstr>Αυτοπεποίθηση</vt:lpstr>
      <vt:lpstr>Παιχνίδι αυτοπεποίθησης</vt:lpstr>
      <vt:lpstr>Επικοινωνία</vt:lpstr>
      <vt:lpstr>Παιχνίδι επικοινωνίας</vt:lpstr>
      <vt:lpstr>Διαχείριση θυμού</vt:lpstr>
      <vt:lpstr>Παιχνίδι διαχείρισης θυμού</vt:lpstr>
      <vt:lpstr>Θετική στάση</vt:lpstr>
      <vt:lpstr>Παιχνίδι θετικής στάσης</vt:lpstr>
      <vt:lpstr>Διαφάνεια 44</vt:lpstr>
      <vt:lpstr>Σύνοψη</vt:lpstr>
      <vt:lpstr>Υγεία και Ευεξία Μαθητών/τριών</vt:lpstr>
      <vt:lpstr>6. Συνεδρία 4.3. Στόχοι</vt:lpstr>
      <vt:lpstr>Στρατηγικές στα μαθήματα του σχολείου</vt:lpstr>
      <vt:lpstr>Ενεργητικό διάλειμμα</vt:lpstr>
      <vt:lpstr>Το Εκτελώ 10!</vt:lpstr>
      <vt:lpstr>Το Εκτελώ 10!</vt:lpstr>
      <vt:lpstr>Στρατηγικές στα μαθήματα ΦΑ</vt:lpstr>
      <vt:lpstr>Διαφάνεια 53</vt:lpstr>
      <vt:lpstr>Διαφάνεια 54</vt:lpstr>
      <vt:lpstr>Διαφάνεια 55</vt:lpstr>
      <vt:lpstr>Ημερήσιο Μάθημα</vt:lpstr>
      <vt:lpstr>Υγεία και Ευεξία Μαθητών/τριών</vt:lpstr>
      <vt:lpstr>6. Συνεδρία 4.4. Στόχοι</vt:lpstr>
      <vt:lpstr>Μικροδιδασκαλία</vt:lpstr>
      <vt:lpstr>Πώς οργανώνεται;</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Theories and Models of behaviour change</dc:title>
  <dc:creator>user</dc:creator>
  <cp:lastModifiedBy>Anatoli Petridou</cp:lastModifiedBy>
  <cp:revision>125</cp:revision>
  <dcterms:created xsi:type="dcterms:W3CDTF">2016-05-28T20:36:40Z</dcterms:created>
  <dcterms:modified xsi:type="dcterms:W3CDTF">2016-11-07T12:14:33Z</dcterms:modified>
</cp:coreProperties>
</file>