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2" r:id="rId2"/>
    <p:sldId id="303" r:id="rId3"/>
    <p:sldId id="297" r:id="rId4"/>
    <p:sldId id="308" r:id="rId5"/>
    <p:sldId id="299" r:id="rId6"/>
    <p:sldId id="298" r:id="rId7"/>
    <p:sldId id="302" r:id="rId8"/>
    <p:sldId id="283" r:id="rId9"/>
    <p:sldId id="311" r:id="rId10"/>
    <p:sldId id="309" r:id="rId11"/>
    <p:sldId id="284" r:id="rId12"/>
    <p:sldId id="310" r:id="rId13"/>
    <p:sldId id="285" r:id="rId14"/>
    <p:sldId id="290" r:id="rId15"/>
    <p:sldId id="291" r:id="rId16"/>
    <p:sldId id="292" r:id="rId17"/>
    <p:sldId id="286" r:id="rId18"/>
    <p:sldId id="287" r:id="rId19"/>
    <p:sldId id="288" r:id="rId20"/>
    <p:sldId id="289" r:id="rId21"/>
    <p:sldId id="304" r:id="rId22"/>
    <p:sldId id="312" r:id="rId23"/>
    <p:sldId id="313" r:id="rId24"/>
    <p:sldId id="314" r:id="rId25"/>
    <p:sldId id="315" r:id="rId26"/>
    <p:sldId id="316" r:id="rId27"/>
    <p:sldId id="317" r:id="rId28"/>
    <p:sldId id="318" r:id="rId29"/>
    <p:sldId id="319" r:id="rId30"/>
    <p:sldId id="320" r:id="rId31"/>
    <p:sldId id="322" r:id="rId32"/>
    <p:sldId id="323" r:id="rId33"/>
    <p:sldId id="321" r:id="rId34"/>
    <p:sldId id="324" r:id="rId35"/>
    <p:sldId id="325" r:id="rId36"/>
    <p:sldId id="326" r:id="rId37"/>
    <p:sldId id="327" r:id="rId38"/>
    <p:sldId id="328" r:id="rId39"/>
    <p:sldId id="329" r:id="rId40"/>
    <p:sldId id="330" r:id="rId41"/>
    <p:sldId id="331" r:id="rId42"/>
    <p:sldId id="332"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4"/>
    <p:restoredTop sz="71736"/>
  </p:normalViewPr>
  <p:slideViewPr>
    <p:cSldViewPr>
      <p:cViewPr>
        <p:scale>
          <a:sx n="76" d="100"/>
          <a:sy n="76" d="100"/>
        </p:scale>
        <p:origin x="7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3E97F-6DB0-4E01-859B-D548784F9A50}" type="datetimeFigureOut">
              <a:rPr lang="en-US" smtClean="0"/>
              <a:pPr/>
              <a:t>9/29/16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8BEAC-B311-42F8-A587-1ED0E96C43A3}" type="slidenum">
              <a:rPr lang="en-US" smtClean="0"/>
              <a:pPr/>
              <a:t>‹#›</a:t>
            </a:fld>
            <a:endParaRPr lang="en-US"/>
          </a:p>
        </p:txBody>
      </p:sp>
    </p:spTree>
    <p:extLst>
      <p:ext uri="{BB962C8B-B14F-4D97-AF65-F5344CB8AC3E}">
        <p14:creationId xmlns:p14="http://schemas.microsoft.com/office/powerpoint/2010/main" val="331430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pPr/>
              <a:t>1</a:t>
            </a:fld>
            <a:endParaRPr lang="en-US"/>
          </a:p>
        </p:txBody>
      </p:sp>
    </p:spTree>
    <p:extLst>
      <p:ext uri="{BB962C8B-B14F-4D97-AF65-F5344CB8AC3E}">
        <p14:creationId xmlns:p14="http://schemas.microsoft.com/office/powerpoint/2010/main" val="132596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p>
          <a:p>
            <a:r>
              <a:rPr lang="en-US" dirty="0" smtClean="0"/>
              <a:t>Show video</a:t>
            </a:r>
            <a:r>
              <a:rPr lang="en-US" baseline="0" dirty="0" smtClean="0"/>
              <a:t> and make the point that if we are not careful we focus on minutia and we miss the big picture e.g. we worry about whether a child can perform a certain skill e.g. a spike in volleyball and we might ignore the fact the s/he cannot jump or, more importantly they are </a:t>
            </a:r>
            <a:r>
              <a:rPr lang="en-US" baseline="0" dirty="0" err="1" smtClean="0"/>
              <a:t>embarassed</a:t>
            </a:r>
            <a:r>
              <a:rPr lang="en-US" baseline="0" dirty="0" smtClean="0"/>
              <a:t> in a sports environment or they are hardly ever active. </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11</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pPr/>
              <a:t>12</a:t>
            </a:fld>
            <a:endParaRPr lang="en-US"/>
          </a:p>
        </p:txBody>
      </p:sp>
    </p:spTree>
    <p:extLst>
      <p:ext uri="{BB962C8B-B14F-4D97-AF65-F5344CB8AC3E}">
        <p14:creationId xmlns:p14="http://schemas.microsoft.com/office/powerpoint/2010/main" val="29920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a:t>
            </a:r>
          </a:p>
          <a:p>
            <a:r>
              <a:rPr lang="en-US" dirty="0" smtClean="0"/>
              <a:t>In this slide, </a:t>
            </a:r>
            <a:r>
              <a:rPr lang="en-US" dirty="0" err="1" smtClean="0"/>
              <a:t>delgates</a:t>
            </a:r>
            <a:r>
              <a:rPr lang="en-US" dirty="0" smtClean="0"/>
              <a:t> are asked to discuss how they perceive the relationship between sport and PE. </a:t>
            </a:r>
          </a:p>
          <a:p>
            <a:r>
              <a:rPr lang="en-US" dirty="0" smtClean="0"/>
              <a:t>Red circles = sport and green = PE. </a:t>
            </a:r>
          </a:p>
          <a:p>
            <a:r>
              <a:rPr lang="en-US" dirty="0" smtClean="0"/>
              <a:t>A = two completely different constructs</a:t>
            </a:r>
          </a:p>
          <a:p>
            <a:r>
              <a:rPr lang="en-US" dirty="0" smtClean="0"/>
              <a:t>B</a:t>
            </a:r>
            <a:r>
              <a:rPr lang="en-US" baseline="0" dirty="0" smtClean="0"/>
              <a:t> = overlapping constructs</a:t>
            </a:r>
          </a:p>
          <a:p>
            <a:r>
              <a:rPr lang="en-US" baseline="0" dirty="0" smtClean="0"/>
              <a:t>C = PE is part of sport</a:t>
            </a:r>
          </a:p>
          <a:p>
            <a:r>
              <a:rPr lang="en-US" baseline="0" dirty="0" smtClean="0"/>
              <a:t>D = Sport is part of PE</a:t>
            </a:r>
          </a:p>
          <a:p>
            <a:r>
              <a:rPr lang="en-US" baseline="0" dirty="0" smtClean="0"/>
              <a:t>E = PE leads into sport</a:t>
            </a:r>
          </a:p>
          <a:p>
            <a:r>
              <a:rPr lang="en-US" baseline="0" dirty="0" smtClean="0"/>
              <a:t>Any others? </a:t>
            </a:r>
          </a:p>
          <a:p>
            <a:r>
              <a:rPr lang="en-US" baseline="0" dirty="0" smtClean="0"/>
              <a:t>Ask people to explain their thinking</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13</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p>
          <a:p>
            <a:r>
              <a:rPr lang="en-US" dirty="0" smtClean="0"/>
              <a:t>Are we educating</a:t>
            </a:r>
            <a:r>
              <a:rPr lang="en-US" baseline="0" dirty="0" smtClean="0"/>
              <a:t> for good health of all pupils or elite performance?</a:t>
            </a:r>
          </a:p>
          <a:p>
            <a:r>
              <a:rPr lang="en-US" baseline="0" dirty="0" smtClean="0"/>
              <a:t>Is it either / or?</a:t>
            </a:r>
          </a:p>
          <a:p>
            <a:r>
              <a:rPr lang="en-US" baseline="0" dirty="0" smtClean="0"/>
              <a:t>If it’s good health, why does SPORT play such a prominent role in PE?</a:t>
            </a:r>
          </a:p>
          <a:p>
            <a:r>
              <a:rPr lang="en-US" baseline="0" dirty="0" smtClean="0"/>
              <a:t>If it’s good health, how is this reflected in how pupils are assessed in PE? Are the children who are ‘good at PE’ not the most athletically able? Do you assess, health promoting </a:t>
            </a:r>
            <a:r>
              <a:rPr lang="en-US" baseline="0" dirty="0" err="1" smtClean="0"/>
              <a:t>behaviours</a:t>
            </a:r>
            <a:r>
              <a:rPr lang="en-US" baseline="0" dirty="0" smtClean="0"/>
              <a:t> and attitudes – refer back to </a:t>
            </a:r>
            <a:r>
              <a:rPr lang="en-US" baseline="0" dirty="0" err="1" smtClean="0"/>
              <a:t>moodule</a:t>
            </a:r>
            <a:r>
              <a:rPr lang="en-US" baseline="0" dirty="0" smtClean="0"/>
              <a:t> 1 – what is Health?</a:t>
            </a:r>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14</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p>
          <a:p>
            <a:r>
              <a:rPr lang="en-US" dirty="0" smtClean="0"/>
              <a:t>Again, reinforce that purpose shapes practice which shapes children’s experiences. </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15</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p>
          <a:p>
            <a:r>
              <a:rPr lang="en-US" dirty="0" smtClean="0"/>
              <a:t>Less than half the UK population – around a 3</a:t>
            </a:r>
            <a:r>
              <a:rPr lang="en-US" baseline="30000" dirty="0" smtClean="0"/>
              <a:t>rd</a:t>
            </a:r>
            <a:r>
              <a:rPr lang="en-US" dirty="0" smtClean="0"/>
              <a:t> of adults over 16 years old are</a:t>
            </a:r>
            <a:r>
              <a:rPr lang="en-US" baseline="0" dirty="0" smtClean="0"/>
              <a:t> physically active enough to maintain good health. </a:t>
            </a:r>
          </a:p>
          <a:p>
            <a:r>
              <a:rPr lang="en-US" baseline="0" dirty="0" smtClean="0"/>
              <a:t>Ask delegates if they know how active adults should be? The Chief Medical Officer in the UK states 150 minutes per week. For children it’s 60 minutes per day. </a:t>
            </a:r>
          </a:p>
          <a:p>
            <a:endParaRPr lang="en-US" baseline="0" dirty="0" smtClean="0"/>
          </a:p>
          <a:p>
            <a:r>
              <a:rPr lang="en-US" baseline="0" dirty="0" smtClean="0"/>
              <a:t>You may need to find similar statistics for Greece, Spain and other European countries. </a:t>
            </a:r>
          </a:p>
          <a:p>
            <a:endParaRPr lang="en-US" baseline="0" dirty="0" smtClean="0"/>
          </a:p>
          <a:p>
            <a:r>
              <a:rPr lang="en-US" baseline="0" dirty="0" smtClean="0"/>
              <a:t>How does this low activity rate reflect on PE?</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16</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p>
          <a:p>
            <a:r>
              <a:rPr lang="en-US" dirty="0" smtClean="0"/>
              <a:t>Where does skill and technique come from – adult SPORT.</a:t>
            </a:r>
            <a:r>
              <a:rPr lang="en-US" baseline="0" dirty="0" smtClean="0"/>
              <a:t> So the model is very much ‘do it like this (and if you don’t do it like this, you are doing it wrong)’.</a:t>
            </a:r>
          </a:p>
          <a:p>
            <a:r>
              <a:rPr lang="en-US" baseline="0" dirty="0" smtClean="0"/>
              <a:t>De </a:t>
            </a:r>
            <a:r>
              <a:rPr lang="en-US" baseline="0" dirty="0" err="1" smtClean="0"/>
              <a:t>contextualised</a:t>
            </a:r>
            <a:r>
              <a:rPr lang="en-US" baseline="0" dirty="0" smtClean="0"/>
              <a:t> – practices that happen in a situation that does not reflect the authenticity of the activity e.g. throwing and catching in pairs. It is not that commentators say that this is WRONG, it is the reason why we often use it that is questionable. </a:t>
            </a:r>
          </a:p>
          <a:p>
            <a:endParaRPr lang="en-US" baseline="0" dirty="0" smtClean="0"/>
          </a:p>
          <a:p>
            <a:r>
              <a:rPr lang="en-US" baseline="0" dirty="0" smtClean="0"/>
              <a:t>Show video to exemplify this type of pedagogy.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17</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a:t>
            </a:r>
            <a:r>
              <a:rPr lang="en-US" baseline="0" dirty="0" smtClean="0"/>
              <a:t> </a:t>
            </a:r>
            <a:r>
              <a:rPr lang="en-US" baseline="0" dirty="0" err="1" smtClean="0"/>
              <a:t>alumnos</a:t>
            </a:r>
            <a:r>
              <a:rPr lang="en-US" baseline="0" dirty="0" smtClean="0"/>
              <a:t> en </a:t>
            </a:r>
            <a:r>
              <a:rPr lang="en-US" baseline="0" dirty="0" err="1" smtClean="0"/>
              <a:t>pareja</a:t>
            </a:r>
            <a:r>
              <a:rPr lang="en-US" baseline="0" dirty="0" smtClean="0"/>
              <a:t> </a:t>
            </a:r>
            <a:r>
              <a:rPr lang="en-US" baseline="0" dirty="0" err="1" smtClean="0"/>
              <a:t>adivinan</a:t>
            </a:r>
            <a:r>
              <a:rPr lang="en-US" baseline="0" dirty="0" smtClean="0"/>
              <a:t> </a:t>
            </a:r>
            <a:r>
              <a:rPr lang="en-US" baseline="0" dirty="0" err="1" smtClean="0"/>
              <a:t>las</a:t>
            </a:r>
            <a:r>
              <a:rPr lang="en-US" baseline="0" dirty="0" smtClean="0"/>
              <a:t> </a:t>
            </a:r>
            <a:r>
              <a:rPr lang="en-US" baseline="0" dirty="0" err="1" smtClean="0"/>
              <a:t>palabras</a:t>
            </a:r>
            <a:r>
              <a:rPr lang="en-US" baseline="0" dirty="0" smtClean="0"/>
              <a:t> </a:t>
            </a:r>
            <a:r>
              <a:rPr lang="en-US" baseline="0" dirty="0" err="1" smtClean="0"/>
              <a:t>que</a:t>
            </a:r>
            <a:r>
              <a:rPr lang="en-US" baseline="0" dirty="0" smtClean="0"/>
              <a:t> </a:t>
            </a:r>
            <a:r>
              <a:rPr lang="en-US" baseline="0" dirty="0" err="1" smtClean="0"/>
              <a:t>faltan</a:t>
            </a:r>
            <a:r>
              <a:rPr lang="en-US" baseline="0" dirty="0" smtClean="0"/>
              <a:t>. 1 </a:t>
            </a:r>
            <a:r>
              <a:rPr lang="en-US" baseline="0" dirty="0" err="1" smtClean="0"/>
              <a:t>minuto</a:t>
            </a:r>
            <a:r>
              <a:rPr lang="en-US" baseline="0" dirty="0" smtClean="0"/>
              <a:t> </a:t>
            </a:r>
            <a:r>
              <a:rPr lang="en-US" baseline="0" dirty="0" err="1" smtClean="0"/>
              <a:t>por</a:t>
            </a:r>
            <a:r>
              <a:rPr lang="en-US" baseline="0" smtClean="0"/>
              <a:t> slide.</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18</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19</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p>
          <a:p>
            <a:r>
              <a:rPr lang="en-US" dirty="0" smtClean="0"/>
              <a:t>The ability to think as they </a:t>
            </a:r>
            <a:r>
              <a:rPr lang="en-US" dirty="0" smtClean="0"/>
              <a:t>move plus certain attitudes </a:t>
            </a:r>
            <a:r>
              <a:rPr lang="is-IS" dirty="0" smtClean="0"/>
              <a:t>…. </a:t>
            </a:r>
            <a:r>
              <a:rPr lang="en-US" dirty="0" smtClean="0"/>
              <a:t>S</a:t>
            </a:r>
            <a:r>
              <a:rPr lang="is-IS" dirty="0" smtClean="0"/>
              <a:t>ee next slide</a:t>
            </a:r>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20</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p>
          <a:p>
            <a:r>
              <a:rPr lang="en-US" dirty="0" smtClean="0"/>
              <a:t>Certain attitudes that support learning.</a:t>
            </a:r>
          </a:p>
          <a:p>
            <a:r>
              <a:rPr lang="en-US" dirty="0" smtClean="0"/>
              <a:t>Spend a few minutes comparing Fixed</a:t>
            </a:r>
            <a:r>
              <a:rPr lang="en-US" baseline="0" dirty="0" smtClean="0"/>
              <a:t> v Growth mindset. Reference the work of Carol </a:t>
            </a:r>
            <a:r>
              <a:rPr lang="en-US" baseline="0" dirty="0" err="1" smtClean="0"/>
              <a:t>Dweck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21</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t>
            </a:r>
          </a:p>
          <a:p>
            <a:r>
              <a:rPr lang="en-US" dirty="0" smtClean="0"/>
              <a:t>Did we get there?</a:t>
            </a:r>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22</a:t>
            </a:fld>
            <a:endParaRPr lang="en-US"/>
          </a:p>
        </p:txBody>
      </p:sp>
    </p:spTree>
    <p:extLst>
      <p:ext uri="{BB962C8B-B14F-4D97-AF65-F5344CB8AC3E}">
        <p14:creationId xmlns:p14="http://schemas.microsoft.com/office/powerpoint/2010/main" val="857598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24</a:t>
            </a:fld>
            <a:endParaRPr lang="en-US"/>
          </a:p>
        </p:txBody>
      </p:sp>
    </p:spTree>
    <p:extLst>
      <p:ext uri="{BB962C8B-B14F-4D97-AF65-F5344CB8AC3E}">
        <p14:creationId xmlns:p14="http://schemas.microsoft.com/office/powerpoint/2010/main" val="198522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a:t>
            </a:r>
          </a:p>
          <a:p>
            <a:r>
              <a:rPr lang="en-US" dirty="0" smtClean="0"/>
              <a:t>In</a:t>
            </a:r>
            <a:r>
              <a:rPr lang="en-US" baseline="0" dirty="0" smtClean="0"/>
              <a:t> the first part of the session, the facilitator should take the delegates through two x 35 minute PE lessons pitched at children aged 9-13. </a:t>
            </a:r>
          </a:p>
          <a:p>
            <a:r>
              <a:rPr lang="en-US" baseline="0" dirty="0" smtClean="0"/>
              <a:t>The two lessons should be very different and illustrate two very different pedagogical approaches. The lessons below draw on and contrast a traditional skills focused approach with a ’game sense’ approach. </a:t>
            </a:r>
          </a:p>
          <a:p>
            <a:r>
              <a:rPr lang="en-US" baseline="0" dirty="0" smtClean="0"/>
              <a:t>Delegates need to be told that they are taking part in the lesson as children but they are also reflecting as professionals. </a:t>
            </a:r>
          </a:p>
          <a:p>
            <a:endParaRPr lang="en-US" baseline="0" dirty="0" smtClean="0"/>
          </a:p>
          <a:p>
            <a:r>
              <a:rPr lang="en-US" baseline="0" dirty="0" smtClean="0"/>
              <a:t>Suggested format</a:t>
            </a:r>
          </a:p>
          <a:p>
            <a:r>
              <a:rPr lang="en-US" baseline="0" dirty="0" smtClean="0"/>
              <a:t>Activity: Invasion Games</a:t>
            </a:r>
          </a:p>
          <a:p>
            <a:r>
              <a:rPr lang="en-US" baseline="0" dirty="0" smtClean="0"/>
              <a:t>Lesson 1</a:t>
            </a:r>
          </a:p>
          <a:p>
            <a:r>
              <a:rPr lang="en-US" baseline="0" dirty="0" smtClean="0"/>
              <a:t>Objective: To improve the ability to pass a ball</a:t>
            </a:r>
          </a:p>
          <a:p>
            <a:r>
              <a:rPr lang="en-US" baseline="0" dirty="0" smtClean="0"/>
              <a:t>Warm up – standard warm up: laps, stretching etc. </a:t>
            </a:r>
          </a:p>
          <a:p>
            <a:r>
              <a:rPr lang="en-US" baseline="0" dirty="0" smtClean="0"/>
              <a:t>Skill practice: In pairs passing a ball. Teacher demonstrates and explains teaching points to chest pass and bounce pass. </a:t>
            </a:r>
          </a:p>
          <a:p>
            <a:r>
              <a:rPr lang="en-US" baseline="0" dirty="0" smtClean="0"/>
              <a:t>Add competition – how many passes can you complete in 30 seconds. Take answers publicly. Praise those with highest score.</a:t>
            </a:r>
          </a:p>
          <a:p>
            <a:r>
              <a:rPr lang="en-US" baseline="0" dirty="0" smtClean="0"/>
              <a:t>&gt;&gt; Repeat with bounce pass</a:t>
            </a:r>
          </a:p>
          <a:p>
            <a:r>
              <a:rPr lang="en-US" baseline="0" dirty="0" smtClean="0"/>
              <a:t>Apply: Group class in 4s. Play 3 v 1 where the 3 have to keep the ball away from the 1 ’defender’. </a:t>
            </a:r>
          </a:p>
          <a:p>
            <a:r>
              <a:rPr lang="en-US" baseline="0" dirty="0" smtClean="0"/>
              <a:t>Game: Progress into 1 big game of End Ball. No running with the ball. The ball must be passed to someone from your team who is over the end line in order to score a point. </a:t>
            </a:r>
          </a:p>
          <a:p>
            <a:r>
              <a:rPr lang="en-US" baseline="0" dirty="0" smtClean="0"/>
              <a:t>Plenary; Recall question – what were the key points of technique that you need to remember when doing a chest pass.</a:t>
            </a:r>
          </a:p>
          <a:p>
            <a:endParaRPr lang="en-US" baseline="0" dirty="0" smtClean="0"/>
          </a:p>
          <a:p>
            <a:r>
              <a:rPr lang="en-US" baseline="0" dirty="0" smtClean="0"/>
              <a:t>Lesson 2</a:t>
            </a:r>
          </a:p>
          <a:p>
            <a:r>
              <a:rPr lang="en-US" baseline="0" dirty="0" smtClean="0"/>
              <a:t>LO To improve our ability to maintain possession in games play.</a:t>
            </a:r>
          </a:p>
          <a:p>
            <a:r>
              <a:rPr lang="en-US" baseline="0" dirty="0" smtClean="0"/>
              <a:t>Lesson starter: Move around and as you pass someone give them high 5</a:t>
            </a:r>
          </a:p>
          <a:p>
            <a:r>
              <a:rPr lang="en-US" baseline="0" dirty="0" smtClean="0"/>
              <a:t>&gt;&gt; Alternate high 5 and then low 5 </a:t>
            </a:r>
          </a:p>
          <a:p>
            <a:r>
              <a:rPr lang="en-US" baseline="0" dirty="0" smtClean="0"/>
              <a:t>&gt;&gt; Improve quality of movement by making High 5 very high (jump) and low 5 just above the ground. </a:t>
            </a:r>
          </a:p>
          <a:p>
            <a:r>
              <a:rPr lang="en-US" baseline="0" dirty="0" smtClean="0"/>
              <a:t>&gt;&gt;After each high or low 5, move around a marker on the periphery of the play area and then back in to play. </a:t>
            </a:r>
          </a:p>
          <a:p>
            <a:r>
              <a:rPr lang="en-US" baseline="0" dirty="0" smtClean="0"/>
              <a:t>Game 1</a:t>
            </a:r>
          </a:p>
          <a:p>
            <a:r>
              <a:rPr lang="en-US" baseline="0" dirty="0" smtClean="0"/>
              <a:t>4 v 4 with a number of games going on at the same time. </a:t>
            </a:r>
          </a:p>
          <a:p>
            <a:r>
              <a:rPr lang="en-US" baseline="0" dirty="0" smtClean="0"/>
              <a:t>Objective of the game is to keep the ball for as long as possible. No running with the ball. </a:t>
            </a:r>
          </a:p>
          <a:p>
            <a:r>
              <a:rPr lang="en-US" baseline="0" dirty="0" smtClean="0"/>
              <a:t>Key Q to be asked after the activity – what do you need to do as a team to keep possession?</a:t>
            </a:r>
          </a:p>
          <a:p>
            <a:r>
              <a:rPr lang="en-US" baseline="0" dirty="0" smtClean="0"/>
              <a:t>Important for later - one person on each team should try to count consecutive passes. </a:t>
            </a:r>
          </a:p>
          <a:p>
            <a:endParaRPr lang="en-US" baseline="0" dirty="0" smtClean="0"/>
          </a:p>
          <a:p>
            <a:r>
              <a:rPr lang="en-US" baseline="0" dirty="0" smtClean="0"/>
              <a:t>Ask Key Q</a:t>
            </a:r>
          </a:p>
          <a:p>
            <a:r>
              <a:rPr lang="en-US" baseline="0" dirty="0" smtClean="0"/>
              <a:t>Expected answers: move into space, move ball quickly, communicate verbally or non verbally if you want the ball to help ball holder, pass accurately, stay calm. </a:t>
            </a:r>
          </a:p>
          <a:p>
            <a:endParaRPr lang="en-US" baseline="0" dirty="0" smtClean="0"/>
          </a:p>
          <a:p>
            <a:r>
              <a:rPr lang="en-US" baseline="0" dirty="0" smtClean="0"/>
              <a:t>Practice: ’Let’s see if we can all get better keeping the ball’.</a:t>
            </a:r>
          </a:p>
          <a:p>
            <a:r>
              <a:rPr lang="en-US" baseline="0" dirty="0" smtClean="0"/>
              <a:t>Simple practice – in your team give yourselves a number 1-4. You are not allowed to stand still if you do NOT have the ball. The ball needs to be passed through the team in number order (1-2-3-4-1-2-3-4 </a:t>
            </a:r>
            <a:r>
              <a:rPr lang="en-US" baseline="0" dirty="0" err="1" smtClean="0"/>
              <a:t>etc</a:t>
            </a:r>
            <a:r>
              <a:rPr lang="en-US" baseline="0" dirty="0" smtClean="0"/>
              <a:t>). </a:t>
            </a:r>
          </a:p>
          <a:p>
            <a:r>
              <a:rPr lang="en-US" baseline="0" dirty="0" smtClean="0"/>
              <a:t>&gt;&gt;Reverse order</a:t>
            </a:r>
          </a:p>
          <a:p>
            <a:r>
              <a:rPr lang="en-US" baseline="0" dirty="0" smtClean="0"/>
              <a:t>&gt;&gt;Pass and move around a marker on the outside of the court</a:t>
            </a:r>
          </a:p>
          <a:p>
            <a:r>
              <a:rPr lang="en-US" baseline="0" dirty="0" smtClean="0"/>
              <a:t>&gt;&gt;Put 2 or 3 team in one space to make it much more crowded. Encourage people to receive the ball in congested spaces. </a:t>
            </a:r>
          </a:p>
          <a:p>
            <a:r>
              <a:rPr lang="en-US" baseline="0" dirty="0" smtClean="0"/>
              <a:t>Praise good learning – ‘you’re practicing hard’, ‘you’re really thinking about what you’re doing’ etc. </a:t>
            </a:r>
          </a:p>
          <a:p>
            <a:endParaRPr lang="en-US" baseline="0" dirty="0" smtClean="0"/>
          </a:p>
          <a:p>
            <a:r>
              <a:rPr lang="en-US" baseline="0" dirty="0" smtClean="0"/>
              <a:t>Return to game. Set target based on number of passes in first game. </a:t>
            </a:r>
          </a:p>
          <a:p>
            <a:endParaRPr lang="en-US" baseline="0" dirty="0" smtClean="0"/>
          </a:p>
          <a:p>
            <a:r>
              <a:rPr lang="en-US" baseline="0" dirty="0" smtClean="0"/>
              <a:t>Did you meet your target number of passes?</a:t>
            </a:r>
          </a:p>
          <a:p>
            <a:endParaRPr lang="en-US" baseline="0" dirty="0" smtClean="0"/>
          </a:p>
          <a:p>
            <a:r>
              <a:rPr lang="en-US" baseline="0" dirty="0" smtClean="0"/>
              <a:t>Plenary: What do you need to work on next week.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A78BEAC-B311-42F8-A587-1ED0E96C43A3}" type="slidenum">
              <a:rPr lang="en-US" smtClean="0"/>
              <a:t>25</a:t>
            </a:fld>
            <a:endParaRPr lang="en-US"/>
          </a:p>
        </p:txBody>
      </p:sp>
    </p:spTree>
    <p:extLst>
      <p:ext uri="{BB962C8B-B14F-4D97-AF65-F5344CB8AC3E}">
        <p14:creationId xmlns:p14="http://schemas.microsoft.com/office/powerpoint/2010/main" val="88133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p>
          <a:p>
            <a:pPr marL="285750" indent="-285750">
              <a:buFont typeface="Arial" charset="0"/>
              <a:buChar char="•"/>
            </a:pPr>
            <a:r>
              <a:rPr lang="en-US" sz="1200" dirty="0" smtClean="0"/>
              <a:t>Learning objective – what difference did this make on the lesson activities?</a:t>
            </a:r>
          </a:p>
          <a:p>
            <a:pPr marL="0" indent="0">
              <a:buFont typeface="Arial" charset="0"/>
              <a:buNone/>
            </a:pPr>
            <a:r>
              <a:rPr lang="en-US" sz="1200" dirty="0" smtClean="0"/>
              <a:t>1</a:t>
            </a:r>
            <a:r>
              <a:rPr lang="en-US" sz="1200" baseline="30000" dirty="0" smtClean="0"/>
              <a:t>st</a:t>
            </a:r>
            <a:r>
              <a:rPr lang="en-US" sz="1200" baseline="0" dirty="0" smtClean="0"/>
              <a:t> lesson primarily skill focused. </a:t>
            </a:r>
            <a:r>
              <a:rPr lang="en-US" sz="1200" dirty="0" smtClean="0"/>
              <a:t>2</a:t>
            </a:r>
            <a:r>
              <a:rPr lang="en-US" sz="1200" baseline="30000" dirty="0" smtClean="0"/>
              <a:t>nd</a:t>
            </a:r>
            <a:r>
              <a:rPr lang="en-US" sz="1200" dirty="0" smtClean="0"/>
              <a:t> lesson more expansive. </a:t>
            </a:r>
          </a:p>
          <a:p>
            <a:pPr marL="0" indent="0">
              <a:buFont typeface="Arial" charset="0"/>
              <a:buNone/>
            </a:pPr>
            <a:r>
              <a:rPr lang="en-US" sz="1200" dirty="0" smtClean="0"/>
              <a:t>1</a:t>
            </a:r>
            <a:r>
              <a:rPr lang="en-US" sz="1200" baseline="30000" dirty="0" smtClean="0"/>
              <a:t>st</a:t>
            </a:r>
            <a:r>
              <a:rPr lang="en-US" sz="1200" dirty="0" smtClean="0"/>
              <a:t> lesson teacher </a:t>
            </a:r>
            <a:r>
              <a:rPr lang="en-US" sz="1200" dirty="0" err="1" smtClean="0"/>
              <a:t>centred</a:t>
            </a:r>
            <a:r>
              <a:rPr lang="en-US" sz="1200" dirty="0" smtClean="0"/>
              <a:t>. 2</a:t>
            </a:r>
            <a:r>
              <a:rPr lang="en-US" sz="1200" baseline="30000" dirty="0" smtClean="0"/>
              <a:t>nd</a:t>
            </a:r>
            <a:r>
              <a:rPr lang="en-US" sz="1200" dirty="0" smtClean="0"/>
              <a:t> lesson much more child </a:t>
            </a:r>
            <a:r>
              <a:rPr lang="en-US" sz="1200" dirty="0" err="1" smtClean="0"/>
              <a:t>centred</a:t>
            </a:r>
            <a:r>
              <a:rPr lang="en-US" sz="1200" dirty="0" smtClean="0"/>
              <a:t>.</a:t>
            </a:r>
            <a:r>
              <a:rPr lang="en-US" sz="1200" baseline="0" dirty="0" smtClean="0"/>
              <a:t> </a:t>
            </a:r>
          </a:p>
          <a:p>
            <a:pPr marL="0" indent="0">
              <a:buFont typeface="Arial" charset="0"/>
              <a:buNone/>
            </a:pPr>
            <a:r>
              <a:rPr lang="en-US" sz="1200" baseline="0" dirty="0" smtClean="0"/>
              <a:t>2</a:t>
            </a:r>
            <a:r>
              <a:rPr lang="en-US" sz="1200" baseline="30000" dirty="0" smtClean="0"/>
              <a:t>nd</a:t>
            </a:r>
            <a:r>
              <a:rPr lang="en-US" sz="1200" baseline="0" dirty="0" smtClean="0"/>
              <a:t> lessons more opportunities for peer learning</a:t>
            </a:r>
            <a:endParaRPr lang="en-US" sz="1200" dirty="0" smtClean="0"/>
          </a:p>
          <a:p>
            <a:pPr marL="285750" indent="-285750">
              <a:buFont typeface="Arial" charset="0"/>
              <a:buChar char="•"/>
            </a:pPr>
            <a:r>
              <a:rPr lang="en-US" sz="1200" dirty="0" smtClean="0"/>
              <a:t>Lesson structure</a:t>
            </a:r>
          </a:p>
          <a:p>
            <a:pPr marL="0" indent="0">
              <a:buFont typeface="Arial" charset="0"/>
              <a:buNone/>
            </a:pPr>
            <a:r>
              <a:rPr lang="en-US" sz="1200" dirty="0" smtClean="0"/>
              <a:t>1</a:t>
            </a:r>
            <a:r>
              <a:rPr lang="en-US" sz="1200" baseline="30000" dirty="0" smtClean="0"/>
              <a:t>st</a:t>
            </a:r>
            <a:r>
              <a:rPr lang="en-US" sz="1200" baseline="0" dirty="0" smtClean="0"/>
              <a:t> – linear. 2</a:t>
            </a:r>
            <a:r>
              <a:rPr lang="en-US" sz="1200" baseline="30000" dirty="0" smtClean="0"/>
              <a:t>nd</a:t>
            </a:r>
            <a:r>
              <a:rPr lang="en-US" sz="1200" baseline="0" dirty="0" smtClean="0"/>
              <a:t>-non linear. Game-practice-game</a:t>
            </a:r>
          </a:p>
          <a:p>
            <a:pPr marL="0" indent="0">
              <a:buFont typeface="Arial" charset="0"/>
              <a:buNone/>
            </a:pPr>
            <a:r>
              <a:rPr lang="en-US" sz="1200" baseline="0" dirty="0" smtClean="0"/>
              <a:t>What difference does this make?</a:t>
            </a:r>
            <a:endParaRPr lang="en-US" sz="1200" dirty="0" smtClean="0"/>
          </a:p>
          <a:p>
            <a:pPr marL="285750" indent="-285750">
              <a:buFont typeface="Arial" charset="0"/>
              <a:buChar char="•"/>
            </a:pPr>
            <a:r>
              <a:rPr lang="en-US" sz="1200" dirty="0" smtClean="0"/>
              <a:t>How the lessons started</a:t>
            </a:r>
          </a:p>
          <a:p>
            <a:pPr marL="0" indent="0">
              <a:buFont typeface="Arial" charset="0"/>
              <a:buNone/>
            </a:pPr>
            <a:r>
              <a:rPr lang="en-US" sz="1200" dirty="0" smtClean="0"/>
              <a:t>Warm up v lesson starter. 1 is to do with adult performance sport and the other is to do with learning.</a:t>
            </a:r>
          </a:p>
          <a:p>
            <a:pPr marL="285750" indent="-285750">
              <a:buFont typeface="Arial" charset="0"/>
              <a:buChar char="•"/>
            </a:pPr>
            <a:r>
              <a:rPr lang="en-US" sz="1200" dirty="0" smtClean="0"/>
              <a:t>How they finished</a:t>
            </a:r>
          </a:p>
          <a:p>
            <a:pPr marL="0" indent="0">
              <a:buFont typeface="Arial" charset="0"/>
              <a:buNone/>
            </a:pPr>
            <a:r>
              <a:rPr lang="en-US" sz="1200" dirty="0" smtClean="0"/>
              <a:t>Recall question v reflection on progress and next steps. </a:t>
            </a:r>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26</a:t>
            </a:fld>
            <a:endParaRPr lang="en-US"/>
          </a:p>
        </p:txBody>
      </p:sp>
    </p:spTree>
    <p:extLst>
      <p:ext uri="{BB962C8B-B14F-4D97-AF65-F5344CB8AC3E}">
        <p14:creationId xmlns:p14="http://schemas.microsoft.com/office/powerpoint/2010/main" val="235863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27</a:t>
            </a:fld>
            <a:endParaRPr lang="en-US"/>
          </a:p>
        </p:txBody>
      </p:sp>
    </p:spTree>
    <p:extLst>
      <p:ext uri="{BB962C8B-B14F-4D97-AF65-F5344CB8AC3E}">
        <p14:creationId xmlns:p14="http://schemas.microsoft.com/office/powerpoint/2010/main" val="1027862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p>
          <a:p>
            <a:r>
              <a:rPr lang="en-US" dirty="0" smtClean="0"/>
              <a:t>Observe and listen to group</a:t>
            </a:r>
          </a:p>
          <a:p>
            <a:endParaRPr lang="en-US" dirty="0" smtClean="0"/>
          </a:p>
          <a:p>
            <a:r>
              <a:rPr lang="en-US" dirty="0" smtClean="0"/>
              <a:t>It is likely that the only mode of communication will be INSTRUCTION</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28</a:t>
            </a:fld>
            <a:endParaRPr lang="en-US"/>
          </a:p>
        </p:txBody>
      </p:sp>
    </p:spTree>
    <p:extLst>
      <p:ext uri="{BB962C8B-B14F-4D97-AF65-F5344CB8AC3E}">
        <p14:creationId xmlns:p14="http://schemas.microsoft.com/office/powerpoint/2010/main" val="1676882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+ 5 for conversation</a:t>
            </a:r>
            <a:endParaRPr lang="en-US" dirty="0" smtClean="0"/>
          </a:p>
          <a:p>
            <a:r>
              <a:rPr lang="en-US" dirty="0" smtClean="0"/>
              <a:t>Repeat</a:t>
            </a:r>
            <a:r>
              <a:rPr lang="en-US" baseline="0" dirty="0" smtClean="0"/>
              <a:t> activity using only questions.</a:t>
            </a:r>
          </a:p>
          <a:p>
            <a:r>
              <a:rPr lang="en-US" baseline="0" dirty="0" smtClean="0"/>
              <a:t>Ask group what difference this makes</a:t>
            </a:r>
            <a:r>
              <a:rPr lang="is-IS" baseline="0" dirty="0" smtClean="0"/>
              <a:t>….ownership, learner feels more important, learner is actively involved in their own learning etc. This should lead to deeper learning and permanence. </a:t>
            </a:r>
          </a:p>
          <a:p>
            <a:endParaRPr lang="is-IS" baseline="0" dirty="0" smtClean="0"/>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29</a:t>
            </a:fld>
            <a:endParaRPr lang="en-US"/>
          </a:p>
        </p:txBody>
      </p:sp>
    </p:spTree>
    <p:extLst>
      <p:ext uri="{BB962C8B-B14F-4D97-AF65-F5344CB8AC3E}">
        <p14:creationId xmlns:p14="http://schemas.microsoft.com/office/powerpoint/2010/main" val="925225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including feedback.</a:t>
            </a:r>
            <a:r>
              <a:rPr lang="en-US" baseline="0" dirty="0" smtClean="0"/>
              <a:t> </a:t>
            </a:r>
            <a:endParaRPr lang="is-IS" baseline="0" dirty="0" smtClean="0"/>
          </a:p>
          <a:p>
            <a:endParaRPr lang="is-IS" baseline="0" dirty="0" smtClean="0"/>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30</a:t>
            </a:fld>
            <a:endParaRPr lang="en-US"/>
          </a:p>
        </p:txBody>
      </p:sp>
    </p:spTree>
    <p:extLst>
      <p:ext uri="{BB962C8B-B14F-4D97-AF65-F5344CB8AC3E}">
        <p14:creationId xmlns:p14="http://schemas.microsoft.com/office/powerpoint/2010/main" val="2130932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t>
            </a:r>
          </a:p>
          <a:p>
            <a:r>
              <a:rPr lang="en-US" baseline="0" dirty="0" smtClean="0"/>
              <a:t>Preparation for some delegates may be very difficult so they may require more guidance. In which case 20-30 minutes can be devoted to the task. </a:t>
            </a:r>
          </a:p>
          <a:p>
            <a:r>
              <a:rPr lang="en-US" baseline="0" dirty="0" smtClean="0"/>
              <a:t>Some suggested learning objectives that may help:</a:t>
            </a:r>
          </a:p>
          <a:p>
            <a:r>
              <a:rPr lang="en-US" baseline="0" dirty="0" smtClean="0"/>
              <a:t>&gt;To improve our ability to move my opponent(s) in net games (Volleyball, tennis)</a:t>
            </a:r>
          </a:p>
          <a:p>
            <a:r>
              <a:rPr lang="en-US" baseline="0" dirty="0" smtClean="0"/>
              <a:t>&gt;To improve our ability to restrict runs being scored in strike fielding games (baseball, softball </a:t>
            </a:r>
            <a:r>
              <a:rPr lang="en-US" baseline="0" dirty="0" err="1" smtClean="0"/>
              <a:t>etc</a:t>
            </a:r>
            <a:r>
              <a:rPr lang="en-US" baseline="0" dirty="0" smtClean="0"/>
              <a:t>)</a:t>
            </a:r>
          </a:p>
          <a:p>
            <a:r>
              <a:rPr lang="en-US" baseline="0" dirty="0" smtClean="0"/>
              <a:t>&gt;To explore ways and successfully reduce shooting opportunities for the other team in invasion games (basketball, football, handball </a:t>
            </a:r>
            <a:r>
              <a:rPr lang="en-US" baseline="0" dirty="0" err="1" smtClean="0"/>
              <a:t>etc</a:t>
            </a:r>
            <a:r>
              <a:rPr lang="en-US" baseline="0" dirty="0" smtClean="0"/>
              <a:t>)</a:t>
            </a:r>
          </a:p>
          <a:p>
            <a:r>
              <a:rPr lang="en-US" baseline="0" dirty="0" smtClean="0"/>
              <a:t>&gt;To improve our ability to win the ball back in invasion games.  </a:t>
            </a:r>
            <a:endParaRPr lang="is-IS" baseline="0" dirty="0" smtClean="0"/>
          </a:p>
          <a:p>
            <a:endParaRPr lang="is-IS" baseline="0" dirty="0" smtClean="0"/>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31</a:t>
            </a:fld>
            <a:endParaRPr lang="en-US"/>
          </a:p>
        </p:txBody>
      </p:sp>
    </p:spTree>
    <p:extLst>
      <p:ext uri="{BB962C8B-B14F-4D97-AF65-F5344CB8AC3E}">
        <p14:creationId xmlns:p14="http://schemas.microsoft.com/office/powerpoint/2010/main" val="22939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32</a:t>
            </a:fld>
            <a:endParaRPr lang="en-US"/>
          </a:p>
        </p:txBody>
      </p:sp>
    </p:spTree>
    <p:extLst>
      <p:ext uri="{BB962C8B-B14F-4D97-AF65-F5344CB8AC3E}">
        <p14:creationId xmlns:p14="http://schemas.microsoft.com/office/powerpoint/2010/main" val="1466658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dirty="0" smtClean="0"/>
              <a:t>’ Did we get there?</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33</a:t>
            </a:fld>
            <a:endParaRPr lang="en-US"/>
          </a:p>
        </p:txBody>
      </p:sp>
    </p:spTree>
    <p:extLst>
      <p:ext uri="{BB962C8B-B14F-4D97-AF65-F5344CB8AC3E}">
        <p14:creationId xmlns:p14="http://schemas.microsoft.com/office/powerpoint/2010/main" val="1961053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practical session in which delegates have the opportunity to lead their peers (or children if possible) in a lesson of their choice and planning. </a:t>
            </a:r>
          </a:p>
          <a:p>
            <a:r>
              <a:rPr lang="en-US" baseline="0" dirty="0" smtClean="0"/>
              <a:t>The facilitator will need to make sure everyone has sufficient time to deliver and take part in a review conversation</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35</a:t>
            </a:fld>
            <a:endParaRPr lang="en-US"/>
          </a:p>
        </p:txBody>
      </p:sp>
    </p:spTree>
    <p:extLst>
      <p:ext uri="{BB962C8B-B14F-4D97-AF65-F5344CB8AC3E}">
        <p14:creationId xmlns:p14="http://schemas.microsoft.com/office/powerpoint/2010/main" val="315431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questions can be used to review each session</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36</a:t>
            </a:fld>
            <a:endParaRPr lang="en-US"/>
          </a:p>
        </p:txBody>
      </p:sp>
    </p:spTree>
    <p:extLst>
      <p:ext uri="{BB962C8B-B14F-4D97-AF65-F5344CB8AC3E}">
        <p14:creationId xmlns:p14="http://schemas.microsoft.com/office/powerpoint/2010/main" val="723698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explores</a:t>
            </a:r>
            <a:r>
              <a:rPr lang="en-US" baseline="0" dirty="0" smtClean="0"/>
              <a:t> how we </a:t>
            </a:r>
            <a:r>
              <a:rPr lang="en-US" baseline="0" dirty="0" err="1" smtClean="0"/>
              <a:t>utilise</a:t>
            </a:r>
            <a:r>
              <a:rPr lang="en-US" baseline="0" dirty="0" smtClean="0"/>
              <a:t> local resources, facilities and personnel to support our PE </a:t>
            </a:r>
            <a:r>
              <a:rPr lang="en-US" baseline="0" dirty="0" err="1" smtClean="0"/>
              <a:t>programmes</a:t>
            </a:r>
            <a:endParaRPr lang="en-US" baseline="0" dirty="0" smtClean="0"/>
          </a:p>
          <a:p>
            <a:r>
              <a:rPr lang="en-US" baseline="0" dirty="0" smtClean="0"/>
              <a:t>Ideally, this session will be delivered in a community facility that works with children and young people. </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38</a:t>
            </a:fld>
            <a:endParaRPr lang="en-US"/>
          </a:p>
        </p:txBody>
      </p:sp>
    </p:spTree>
    <p:extLst>
      <p:ext uri="{BB962C8B-B14F-4D97-AF65-F5344CB8AC3E}">
        <p14:creationId xmlns:p14="http://schemas.microsoft.com/office/powerpoint/2010/main" val="1689543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39</a:t>
            </a:fld>
            <a:endParaRPr lang="en-US"/>
          </a:p>
        </p:txBody>
      </p:sp>
    </p:spTree>
    <p:extLst>
      <p:ext uri="{BB962C8B-B14F-4D97-AF65-F5344CB8AC3E}">
        <p14:creationId xmlns:p14="http://schemas.microsoft.com/office/powerpoint/2010/main" val="1784895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40</a:t>
            </a:fld>
            <a:endParaRPr lang="en-US"/>
          </a:p>
        </p:txBody>
      </p:sp>
    </p:spTree>
    <p:extLst>
      <p:ext uri="{BB962C8B-B14F-4D97-AF65-F5344CB8AC3E}">
        <p14:creationId xmlns:p14="http://schemas.microsoft.com/office/powerpoint/2010/main" val="1710775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41</a:t>
            </a:fld>
            <a:endParaRPr lang="en-US"/>
          </a:p>
        </p:txBody>
      </p:sp>
    </p:spTree>
    <p:extLst>
      <p:ext uri="{BB962C8B-B14F-4D97-AF65-F5344CB8AC3E}">
        <p14:creationId xmlns:p14="http://schemas.microsoft.com/office/powerpoint/2010/main" val="1477803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42</a:t>
            </a:fld>
            <a:endParaRPr lang="en-US"/>
          </a:p>
        </p:txBody>
      </p:sp>
    </p:spTree>
    <p:extLst>
      <p:ext uri="{BB962C8B-B14F-4D97-AF65-F5344CB8AC3E}">
        <p14:creationId xmlns:p14="http://schemas.microsoft.com/office/powerpoint/2010/main" val="35192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4</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5</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7</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p>
          <a:p>
            <a:r>
              <a:rPr lang="en-US" smtClean="0"/>
              <a:t>Take feedback</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8</a:t>
            </a:fld>
            <a:endParaRPr lang="en-US"/>
          </a:p>
        </p:txBody>
      </p:sp>
    </p:spTree>
    <p:extLst>
      <p:ext uri="{BB962C8B-B14F-4D97-AF65-F5344CB8AC3E}">
        <p14:creationId xmlns:p14="http://schemas.microsoft.com/office/powerpoint/2010/main" val="292742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pPr/>
              <a:t>9</a:t>
            </a:fld>
            <a:endParaRPr lang="en-US"/>
          </a:p>
        </p:txBody>
      </p:sp>
    </p:spTree>
    <p:extLst>
      <p:ext uri="{BB962C8B-B14F-4D97-AF65-F5344CB8AC3E}">
        <p14:creationId xmlns:p14="http://schemas.microsoft.com/office/powerpoint/2010/main" val="49852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p>
          <a:p>
            <a:r>
              <a:rPr lang="en-US" dirty="0" smtClean="0"/>
              <a:t>Group discussion.</a:t>
            </a:r>
          </a:p>
          <a:p>
            <a:r>
              <a:rPr lang="en-US" dirty="0" smtClean="0"/>
              <a:t>During</a:t>
            </a:r>
            <a:r>
              <a:rPr lang="en-US" baseline="0" dirty="0" smtClean="0"/>
              <a:t> the feedback focus on the UNIQUE contribution of PE so, for example, many people will say teamwork and social skills. Ask, ‘if PE disappeared tomorrow, would the children learn to work effectively with others?’ The answer is probably YES. So what would they NOT learn if PE was taken away?</a:t>
            </a:r>
          </a:p>
          <a:p>
            <a:r>
              <a:rPr lang="en-US" baseline="0" dirty="0" smtClean="0"/>
              <a:t>Answer – educating the PHYSICAL and educating THROUGH the physical</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pPr/>
              <a:t>10</a:t>
            </a:fld>
            <a:endParaRPr lang="en-US"/>
          </a:p>
        </p:txBody>
      </p:sp>
    </p:spTree>
    <p:extLst>
      <p:ext uri="{BB962C8B-B14F-4D97-AF65-F5344CB8AC3E}">
        <p14:creationId xmlns:p14="http://schemas.microsoft.com/office/powerpoint/2010/main" val="86694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833B67-A30A-403D-8664-B37080B6F7EA}" type="datetimeFigureOut">
              <a:rPr lang="es-ES" smtClean="0"/>
              <a:pPr/>
              <a:t>29/9/16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C3EEE0-F48E-4D28-9A03-2B6E8046F789}"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33B67-A30A-403D-8664-B37080B6F7EA}" type="datetimeFigureOut">
              <a:rPr lang="es-ES" smtClean="0"/>
              <a:pPr/>
              <a:t>29/9/16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3EEE0-F48E-4D28-9A03-2B6E8046F789}"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www.youtube.com/watch?v=vVByFRf0oXY" TargetMode="External"/><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ILsCOnAvVYw" TargetMode="Externa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Pupil Health &amp; Well-Being</a:t>
            </a:r>
            <a:endParaRPr lang="en-US" dirty="0"/>
          </a:p>
        </p:txBody>
      </p:sp>
      <p:sp>
        <p:nvSpPr>
          <p:cNvPr id="3" name="Subtitle 2"/>
          <p:cNvSpPr>
            <a:spLocks noGrp="1"/>
          </p:cNvSpPr>
          <p:nvPr>
            <p:ph type="subTitle" idx="1"/>
          </p:nvPr>
        </p:nvSpPr>
        <p:spPr/>
        <p:txBody>
          <a:bodyPr>
            <a:normAutofit/>
          </a:bodyPr>
          <a:lstStyle/>
          <a:p>
            <a:r>
              <a:rPr lang="en-US"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99" y="6023806"/>
            <a:ext cx="145816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912"/>
          <a:stretch/>
        </p:blipFill>
        <p:spPr bwMode="auto">
          <a:xfrm>
            <a:off x="2811852" y="6150499"/>
            <a:ext cx="2814484" cy="77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922" y="5874275"/>
            <a:ext cx="4298156"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22922" y="3573016"/>
            <a:ext cx="4572000" cy="1200329"/>
          </a:xfrm>
          <a:prstGeom prst="rect">
            <a:avLst/>
          </a:prstGeom>
        </p:spPr>
        <p:txBody>
          <a:bodyPr>
            <a:spAutoFit/>
          </a:bodyPr>
          <a:lstStyle/>
          <a:p>
            <a:pPr algn="ctr"/>
            <a:r>
              <a:rPr lang="en-US" sz="2400" b="1" dirty="0"/>
              <a:t>Module </a:t>
            </a:r>
            <a:r>
              <a:rPr lang="en-US" sz="2400" b="1" dirty="0" smtClean="0"/>
              <a:t>2:</a:t>
            </a:r>
            <a:endParaRPr lang="en-US" sz="2400" b="1" dirty="0"/>
          </a:p>
          <a:p>
            <a:pPr algn="ctr"/>
            <a:r>
              <a:rPr lang="en-US" sz="2400" b="1" dirty="0"/>
              <a:t>Curriculum, Teaching and Learning Strategies for Physical Education</a:t>
            </a:r>
          </a:p>
        </p:txBody>
      </p:sp>
    </p:spTree>
    <p:extLst>
      <p:ext uri="{BB962C8B-B14F-4D97-AF65-F5344CB8AC3E}">
        <p14:creationId xmlns:p14="http://schemas.microsoft.com/office/powerpoint/2010/main" val="297855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PE</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 groups of up to 4, discuss why PE is on the curriculum?</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is the UNIQUE contribution of the subject?</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Now </a:t>
            </a:r>
            <a:r>
              <a:rPr lang="en-US" dirty="0" err="1" smtClean="0"/>
              <a:t>prioritise</a:t>
            </a:r>
            <a:r>
              <a:rPr lang="en-US" dirty="0" smtClean="0"/>
              <a:t> your top 3 answers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5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pPr marL="0" indent="0">
              <a:buNone/>
            </a:pPr>
            <a:endParaRPr lang="en-US" dirty="0" smtClean="0"/>
          </a:p>
          <a:p>
            <a:endParaRPr lang="en-US" b="1" dirty="0"/>
          </a:p>
        </p:txBody>
      </p:sp>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4577" y="2138354"/>
            <a:ext cx="4211879" cy="2802814"/>
          </a:xfrm>
          <a:prstGeom prst="rect">
            <a:avLst/>
          </a:prstGeom>
        </p:spPr>
      </p:pic>
      <p:sp>
        <p:nvSpPr>
          <p:cNvPr id="6" name="TextBox 5"/>
          <p:cNvSpPr txBox="1"/>
          <p:nvPr/>
        </p:nvSpPr>
        <p:spPr>
          <a:xfrm>
            <a:off x="363987" y="2313371"/>
            <a:ext cx="5256584" cy="1200329"/>
          </a:xfrm>
          <a:prstGeom prst="rect">
            <a:avLst/>
          </a:prstGeom>
          <a:noFill/>
        </p:spPr>
        <p:txBody>
          <a:bodyPr wrap="square" rtlCol="0">
            <a:spAutoFit/>
          </a:bodyPr>
          <a:lstStyle/>
          <a:p>
            <a:r>
              <a:rPr lang="en-US" sz="2400" dirty="0" smtClean="0">
                <a:hlinkClick r:id="rId5"/>
              </a:rPr>
              <a:t>Will their physical education </a:t>
            </a:r>
          </a:p>
          <a:p>
            <a:r>
              <a:rPr lang="en-US" sz="2400" dirty="0" smtClean="0">
                <a:hlinkClick r:id="rId5"/>
              </a:rPr>
              <a:t>impact on their future activity </a:t>
            </a:r>
          </a:p>
          <a:p>
            <a:r>
              <a:rPr lang="en-US" sz="2400" dirty="0" smtClean="0">
                <a:hlinkClick r:id="rId5"/>
              </a:rPr>
              <a:t>levels and health?</a:t>
            </a:r>
            <a:endParaRPr lang="en-US" sz="2400" dirty="0"/>
          </a:p>
        </p:txBody>
      </p:sp>
    </p:spTree>
    <p:extLst>
      <p:ext uri="{BB962C8B-B14F-4D97-AF65-F5344CB8AC3E}">
        <p14:creationId xmlns:p14="http://schemas.microsoft.com/office/powerpoint/2010/main" val="41010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91264" cy="1162050"/>
          </a:xfrm>
        </p:spPr>
        <p:txBody>
          <a:bodyPr>
            <a:noAutofit/>
          </a:bodyPr>
          <a:lstStyle/>
          <a:p>
            <a:r>
              <a:rPr lang="en-US" sz="4400" dirty="0" smtClean="0"/>
              <a:t>What’s your vision</a:t>
            </a:r>
            <a:endParaRPr lang="en-US" sz="4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8325" y="2037556"/>
            <a:ext cx="3505200" cy="2324100"/>
          </a:xfrm>
        </p:spPr>
      </p:pic>
      <p:sp>
        <p:nvSpPr>
          <p:cNvPr id="4" name="Text Placeholder 3"/>
          <p:cNvSpPr>
            <a:spLocks noGrp="1"/>
          </p:cNvSpPr>
          <p:nvPr>
            <p:ph type="body" sz="half" idx="2"/>
          </p:nvPr>
        </p:nvSpPr>
        <p:spPr/>
        <p:txBody>
          <a:bodyPr>
            <a:normAutofit/>
          </a:bodyPr>
          <a:lstStyle/>
          <a:p>
            <a:r>
              <a:rPr lang="en-US" sz="3200" dirty="0" smtClean="0"/>
              <a:t>In no more than 140 character, write a statement that sums up your vision for physical education</a:t>
            </a:r>
            <a:endParaRPr lang="en-US" sz="3200" dirty="0"/>
          </a:p>
        </p:txBody>
      </p:sp>
    </p:spTree>
    <p:extLst>
      <p:ext uri="{BB962C8B-B14F-4D97-AF65-F5344CB8AC3E}">
        <p14:creationId xmlns:p14="http://schemas.microsoft.com/office/powerpoint/2010/main" val="149680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790962" y="4528539"/>
            <a:ext cx="936104" cy="9166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Sport v PE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493" y="1450678"/>
            <a:ext cx="2756355" cy="2064606"/>
          </a:xfrm>
        </p:spPr>
      </p:pic>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3153" y="3515863"/>
            <a:ext cx="2503263" cy="2320621"/>
          </a:xfrm>
          <a:prstGeom prst="rect">
            <a:avLst/>
          </a:prstGeom>
        </p:spPr>
      </p:pic>
      <p:sp>
        <p:nvSpPr>
          <p:cNvPr id="11" name="TextBox 10"/>
          <p:cNvSpPr txBox="1"/>
          <p:nvPr/>
        </p:nvSpPr>
        <p:spPr>
          <a:xfrm>
            <a:off x="4169456" y="3202384"/>
            <a:ext cx="612668" cy="1200329"/>
          </a:xfrm>
          <a:prstGeom prst="rect">
            <a:avLst/>
          </a:prstGeom>
          <a:noFill/>
        </p:spPr>
        <p:txBody>
          <a:bodyPr wrap="none" rtlCol="0">
            <a:spAutoFit/>
          </a:bodyPr>
          <a:lstStyle/>
          <a:p>
            <a:r>
              <a:rPr lang="en-US" sz="7200" b="1" dirty="0" smtClean="0">
                <a:solidFill>
                  <a:srgbClr val="FF0000"/>
                </a:solidFill>
              </a:rPr>
              <a:t>?</a:t>
            </a:r>
            <a:endParaRPr lang="en-US" sz="7200" b="1" dirty="0">
              <a:solidFill>
                <a:srgbClr val="FF0000"/>
              </a:solidFill>
            </a:endParaRPr>
          </a:p>
        </p:txBody>
      </p:sp>
      <p:sp>
        <p:nvSpPr>
          <p:cNvPr id="13" name="Oval 12"/>
          <p:cNvSpPr/>
          <p:nvPr/>
        </p:nvSpPr>
        <p:spPr>
          <a:xfrm>
            <a:off x="5104796" y="1988840"/>
            <a:ext cx="936104" cy="916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67417" y="703934"/>
            <a:ext cx="936104" cy="916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53655" y="4816571"/>
            <a:ext cx="936104" cy="916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85415" y="4876320"/>
            <a:ext cx="452619" cy="455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47733" y="1999554"/>
            <a:ext cx="936104" cy="9166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72200" y="703933"/>
            <a:ext cx="936104" cy="9166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20591" y="5192428"/>
            <a:ext cx="450393" cy="46326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4317" y="4119704"/>
            <a:ext cx="936104" cy="916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7172" y="5376920"/>
            <a:ext cx="450393" cy="46326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4" idx="0"/>
            <a:endCxn id="23" idx="4"/>
          </p:cNvCxnSpPr>
          <p:nvPr/>
        </p:nvCxnSpPr>
        <p:spPr>
          <a:xfrm flipV="1">
            <a:off x="652369" y="5036389"/>
            <a:ext cx="0" cy="3405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03521" y="519267"/>
            <a:ext cx="317716" cy="369332"/>
          </a:xfrm>
          <a:prstGeom prst="rect">
            <a:avLst/>
          </a:prstGeom>
          <a:noFill/>
        </p:spPr>
        <p:txBody>
          <a:bodyPr wrap="none" rtlCol="0">
            <a:spAutoFit/>
          </a:bodyPr>
          <a:lstStyle/>
          <a:p>
            <a:r>
              <a:rPr lang="en-US" dirty="0" smtClean="0"/>
              <a:t>A</a:t>
            </a:r>
            <a:endParaRPr lang="en-US" dirty="0"/>
          </a:p>
        </p:txBody>
      </p:sp>
      <p:sp>
        <p:nvSpPr>
          <p:cNvPr id="28" name="TextBox 27"/>
          <p:cNvSpPr txBox="1"/>
          <p:nvPr/>
        </p:nvSpPr>
        <p:spPr>
          <a:xfrm>
            <a:off x="6756400" y="1964267"/>
            <a:ext cx="309700" cy="369332"/>
          </a:xfrm>
          <a:prstGeom prst="rect">
            <a:avLst/>
          </a:prstGeom>
          <a:noFill/>
        </p:spPr>
        <p:txBody>
          <a:bodyPr wrap="none" rtlCol="0">
            <a:spAutoFit/>
          </a:bodyPr>
          <a:lstStyle/>
          <a:p>
            <a:r>
              <a:rPr lang="en-US" dirty="0" smtClean="0"/>
              <a:t>B</a:t>
            </a:r>
            <a:endParaRPr lang="en-US" dirty="0"/>
          </a:p>
        </p:txBody>
      </p:sp>
      <p:sp>
        <p:nvSpPr>
          <p:cNvPr id="29" name="TextBox 28"/>
          <p:cNvSpPr txBox="1"/>
          <p:nvPr/>
        </p:nvSpPr>
        <p:spPr>
          <a:xfrm>
            <a:off x="4407918" y="4742932"/>
            <a:ext cx="308098" cy="369332"/>
          </a:xfrm>
          <a:prstGeom prst="rect">
            <a:avLst/>
          </a:prstGeom>
          <a:noFill/>
        </p:spPr>
        <p:txBody>
          <a:bodyPr wrap="none" rtlCol="0">
            <a:spAutoFit/>
          </a:bodyPr>
          <a:lstStyle/>
          <a:p>
            <a:r>
              <a:rPr lang="en-US" dirty="0" smtClean="0"/>
              <a:t>C</a:t>
            </a:r>
            <a:endParaRPr lang="en-US" dirty="0"/>
          </a:p>
        </p:txBody>
      </p:sp>
      <p:sp>
        <p:nvSpPr>
          <p:cNvPr id="30" name="TextBox 29"/>
          <p:cNvSpPr txBox="1"/>
          <p:nvPr/>
        </p:nvSpPr>
        <p:spPr>
          <a:xfrm>
            <a:off x="2660490" y="4521200"/>
            <a:ext cx="327334" cy="369332"/>
          </a:xfrm>
          <a:prstGeom prst="rect">
            <a:avLst/>
          </a:prstGeom>
          <a:noFill/>
        </p:spPr>
        <p:txBody>
          <a:bodyPr wrap="none" rtlCol="0">
            <a:spAutoFit/>
          </a:bodyPr>
          <a:lstStyle/>
          <a:p>
            <a:r>
              <a:rPr lang="en-US" dirty="0" smtClean="0"/>
              <a:t>D</a:t>
            </a:r>
            <a:endParaRPr lang="en-US" dirty="0"/>
          </a:p>
        </p:txBody>
      </p:sp>
      <p:sp>
        <p:nvSpPr>
          <p:cNvPr id="31" name="TextBox 30"/>
          <p:cNvSpPr txBox="1"/>
          <p:nvPr/>
        </p:nvSpPr>
        <p:spPr>
          <a:xfrm>
            <a:off x="1037337" y="4033381"/>
            <a:ext cx="296876" cy="369332"/>
          </a:xfrm>
          <a:prstGeom prst="rect">
            <a:avLst/>
          </a:prstGeom>
          <a:noFill/>
        </p:spPr>
        <p:txBody>
          <a:bodyPr wrap="none" rtlCol="0">
            <a:spAutoFit/>
          </a:bodyPr>
          <a:lstStyle/>
          <a:p>
            <a:r>
              <a:rPr lang="en-US" smtClean="0"/>
              <a:t>E</a:t>
            </a:r>
            <a:endParaRPr lang="en-US"/>
          </a:p>
        </p:txBody>
      </p:sp>
    </p:spTree>
    <p:extLst>
      <p:ext uri="{BB962C8B-B14F-4D97-AF65-F5344CB8AC3E}">
        <p14:creationId xmlns:p14="http://schemas.microsoft.com/office/powerpoint/2010/main" val="9674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 – servant to 2 masters?</a:t>
            </a:r>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r="32546"/>
          <a:stretch/>
        </p:blipFill>
        <p:spPr>
          <a:xfrm>
            <a:off x="388938" y="1628800"/>
            <a:ext cx="5324979" cy="2664296"/>
          </a:xfrm>
        </p:spPr>
      </p:pic>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112" y="1417638"/>
            <a:ext cx="3330186" cy="4402667"/>
          </a:xfrm>
          <a:prstGeom prst="rect">
            <a:avLst/>
          </a:prstGeom>
        </p:spPr>
      </p:pic>
    </p:spTree>
    <p:extLst>
      <p:ext uri="{BB962C8B-B14F-4D97-AF65-F5344CB8AC3E}">
        <p14:creationId xmlns:p14="http://schemas.microsoft.com/office/powerpoint/2010/main" val="5824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 of purpose?</a:t>
            </a:r>
            <a:endParaRPr lang="en-US" dirty="0"/>
          </a:p>
        </p:txBody>
      </p:sp>
      <p:sp>
        <p:nvSpPr>
          <p:cNvPr id="3" name="Content Placeholder 2"/>
          <p:cNvSpPr>
            <a:spLocks noGrp="1"/>
          </p:cNvSpPr>
          <p:nvPr>
            <p:ph idx="1"/>
          </p:nvPr>
        </p:nvSpPr>
        <p:spPr>
          <a:xfrm>
            <a:off x="389563" y="1484784"/>
            <a:ext cx="8229600" cy="4525963"/>
          </a:xfrm>
        </p:spPr>
        <p:txBody>
          <a:bodyPr>
            <a:normAutofit lnSpcReduction="10000"/>
          </a:bodyPr>
          <a:lstStyle/>
          <a:p>
            <a:pPr marL="0" indent="0">
              <a:buNone/>
            </a:pPr>
            <a:r>
              <a:rPr lang="en-US" dirty="0" smtClean="0"/>
              <a:t>”The </a:t>
            </a:r>
            <a:r>
              <a:rPr lang="en-US" dirty="0"/>
              <a:t>matter of what the core aims of the subject are remains far less clear and a source of apparent tension. Claims about the contribution of the subject to the children's  development, later lives and to society are multiple and diverse.....we question the degree to which physical education can legitimately continue to make varied claims and pursue multiple agendas"-Penney and Chandler cited in Kirk </a:t>
            </a:r>
            <a:r>
              <a:rPr lang="en-US" dirty="0" smtClean="0"/>
              <a:t>(2009 p12</a:t>
            </a:r>
            <a:r>
              <a:rPr lang="en-US" dirty="0"/>
              <a:t>)</a:t>
            </a:r>
            <a:endParaRPr lang="en-US" dirty="0" smtClean="0"/>
          </a:p>
        </p:txBody>
      </p:sp>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0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Uncomfortable truth</a:t>
            </a:r>
            <a:endParaRPr lang="en-US" dirty="0"/>
          </a:p>
        </p:txBody>
      </p:sp>
      <p:sp>
        <p:nvSpPr>
          <p:cNvPr id="3" name="Content Placeholder 2"/>
          <p:cNvSpPr>
            <a:spLocks noGrp="1"/>
          </p:cNvSpPr>
          <p:nvPr>
            <p:ph idx="1"/>
          </p:nvPr>
        </p:nvSpPr>
        <p:spPr>
          <a:xfrm rot="16200000">
            <a:off x="-2664818" y="1221449"/>
            <a:ext cx="8229600" cy="72008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Spectacular failure</a:t>
            </a:r>
          </a:p>
        </p:txBody>
      </p:sp>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174" y="1585681"/>
            <a:ext cx="4225652" cy="4225652"/>
          </a:xfrm>
          <a:prstGeom prst="rect">
            <a:avLst/>
          </a:prstGeom>
        </p:spPr>
      </p:pic>
    </p:spTree>
    <p:extLst>
      <p:ext uri="{BB962C8B-B14F-4D97-AF65-F5344CB8AC3E}">
        <p14:creationId xmlns:p14="http://schemas.microsoft.com/office/powerpoint/2010/main" val="29418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our practice aligned to our aims</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Consider who benefits from the following aspects that tend to dominate the PE experience:</a:t>
            </a:r>
          </a:p>
          <a:p>
            <a:pPr>
              <a:spcBef>
                <a:spcPts val="0"/>
              </a:spcBef>
            </a:pPr>
            <a:r>
              <a:rPr lang="en-US" dirty="0" smtClean="0">
                <a:hlinkClick r:id="rId3"/>
              </a:rPr>
              <a:t>Focus on skill and technique</a:t>
            </a:r>
          </a:p>
          <a:p>
            <a:pPr>
              <a:spcBef>
                <a:spcPts val="0"/>
              </a:spcBef>
            </a:pPr>
            <a:r>
              <a:rPr lang="en-US" dirty="0" smtClean="0">
                <a:hlinkClick r:id="rId3"/>
              </a:rPr>
              <a:t>De-</a:t>
            </a:r>
            <a:r>
              <a:rPr lang="en-US" dirty="0" err="1" smtClean="0">
                <a:hlinkClick r:id="rId3"/>
              </a:rPr>
              <a:t>contextualised</a:t>
            </a:r>
            <a:r>
              <a:rPr lang="en-US" dirty="0" smtClean="0">
                <a:hlinkClick r:id="rId3"/>
              </a:rPr>
              <a:t> practices</a:t>
            </a:r>
            <a:endParaRPr lang="en-US" dirty="0" smtClean="0"/>
          </a:p>
          <a:p>
            <a:pPr>
              <a:spcBef>
                <a:spcPts val="0"/>
              </a:spcBef>
            </a:pPr>
            <a:r>
              <a:rPr lang="en-US" dirty="0" smtClean="0"/>
              <a:t>Linear learning (start small and end big)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See Kirk (2009)</a:t>
            </a:r>
            <a:endParaRPr lang="en-US" dirty="0"/>
          </a:p>
        </p:txBody>
      </p:sp>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617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9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the status quo serve?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4300" y="2173346"/>
            <a:ext cx="3492500" cy="2324100"/>
          </a:xfrm>
        </p:spPr>
      </p:pic>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6108443"/>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747" y="1904235"/>
            <a:ext cx="5074274" cy="2862322"/>
          </a:xfrm>
          <a:prstGeom prst="rect">
            <a:avLst/>
          </a:prstGeom>
          <a:noFill/>
        </p:spPr>
        <p:txBody>
          <a:bodyPr wrap="none" rtlCol="0">
            <a:spAutoFit/>
          </a:bodyPr>
          <a:lstStyle/>
          <a:p>
            <a:r>
              <a:rPr lang="en-US" sz="3600" dirty="0"/>
              <a:t>“We can’t solve problems </a:t>
            </a:r>
            <a:endParaRPr lang="en-US" sz="3600" dirty="0" smtClean="0"/>
          </a:p>
          <a:p>
            <a:r>
              <a:rPr lang="en-US" sz="3600" dirty="0" smtClean="0"/>
              <a:t>by </a:t>
            </a:r>
            <a:r>
              <a:rPr lang="en-US" sz="3600" dirty="0"/>
              <a:t>using the same kind </a:t>
            </a:r>
            <a:endParaRPr lang="en-US" sz="3600" dirty="0" smtClean="0"/>
          </a:p>
          <a:p>
            <a:r>
              <a:rPr lang="en-US" sz="3600" dirty="0" smtClean="0"/>
              <a:t>of </a:t>
            </a:r>
            <a:r>
              <a:rPr lang="en-US" sz="3600" dirty="0"/>
              <a:t>thinking we used </a:t>
            </a:r>
            <a:endParaRPr lang="en-US" sz="3600" dirty="0" smtClean="0"/>
          </a:p>
          <a:p>
            <a:r>
              <a:rPr lang="en-US" sz="3600" dirty="0" smtClean="0"/>
              <a:t>when </a:t>
            </a:r>
            <a:r>
              <a:rPr lang="en-US" sz="3600" dirty="0"/>
              <a:t>we created them” </a:t>
            </a:r>
            <a:endParaRPr lang="en-US" sz="3600" dirty="0" smtClean="0"/>
          </a:p>
          <a:p>
            <a:r>
              <a:rPr lang="en-US" sz="3600" dirty="0" smtClean="0"/>
              <a:t>Einstein</a:t>
            </a:r>
            <a:endParaRPr lang="en-US" sz="3600" dirty="0"/>
          </a:p>
        </p:txBody>
      </p:sp>
      <p:sp>
        <p:nvSpPr>
          <p:cNvPr id="7" name="TextBox 6"/>
          <p:cNvSpPr txBox="1"/>
          <p:nvPr/>
        </p:nvSpPr>
        <p:spPr>
          <a:xfrm>
            <a:off x="1598782" y="5252017"/>
            <a:ext cx="5946436" cy="369332"/>
          </a:xfrm>
          <a:prstGeom prst="rect">
            <a:avLst/>
          </a:prstGeom>
          <a:noFill/>
        </p:spPr>
        <p:txBody>
          <a:bodyPr wrap="none" rtlCol="0">
            <a:spAutoFit/>
          </a:bodyPr>
          <a:lstStyle/>
          <a:p>
            <a:r>
              <a:rPr lang="en-US" dirty="0" smtClean="0"/>
              <a:t>PE and Sports Pedagogy = an issue of social justice and equity</a:t>
            </a:r>
            <a:endParaRPr lang="en-US" dirty="0"/>
          </a:p>
        </p:txBody>
      </p:sp>
    </p:spTree>
    <p:extLst>
      <p:ext uri="{BB962C8B-B14F-4D97-AF65-F5344CB8AC3E}">
        <p14:creationId xmlns:p14="http://schemas.microsoft.com/office/powerpoint/2010/main" val="173033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if children are to remain active, what abilities do they need?</a:t>
            </a:r>
            <a:endParaRPr lang="en-US" dirty="0"/>
          </a:p>
        </p:txBody>
      </p:sp>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5" y="5784453"/>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499" y="5919391"/>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42894" y="1928707"/>
            <a:ext cx="2414605" cy="1672338"/>
          </a:xfr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9424" y="1871531"/>
            <a:ext cx="3759200" cy="21590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9943" y="4023056"/>
            <a:ext cx="2714874" cy="1739065"/>
          </a:xfrm>
          <a:prstGeom prst="rect">
            <a:avLst/>
          </a:prstGeom>
        </p:spPr>
      </p:pic>
      <p:sp>
        <p:nvSpPr>
          <p:cNvPr id="14" name="TextBox 13"/>
          <p:cNvSpPr txBox="1"/>
          <p:nvPr/>
        </p:nvSpPr>
        <p:spPr>
          <a:xfrm>
            <a:off x="4355977" y="4187801"/>
            <a:ext cx="4536504" cy="1384995"/>
          </a:xfrm>
          <a:prstGeom prst="rect">
            <a:avLst/>
          </a:prstGeom>
          <a:noFill/>
        </p:spPr>
        <p:txBody>
          <a:bodyPr wrap="square" rtlCol="0">
            <a:spAutoFit/>
          </a:bodyPr>
          <a:lstStyle/>
          <a:p>
            <a:pPr marL="514350" indent="-514350">
              <a:buAutoNum type="arabicPeriod"/>
            </a:pPr>
            <a:r>
              <a:rPr lang="en-US" sz="2800" dirty="0" smtClean="0"/>
              <a:t>The ability to move in a range of physical environments</a:t>
            </a:r>
            <a:endParaRPr lang="en-US" sz="2800" dirty="0"/>
          </a:p>
        </p:txBody>
      </p:sp>
    </p:spTree>
    <p:extLst>
      <p:ext uri="{BB962C8B-B14F-4D97-AF65-F5344CB8AC3E}">
        <p14:creationId xmlns:p14="http://schemas.microsoft.com/office/powerpoint/2010/main" val="33642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9563" y="1484784"/>
            <a:ext cx="8229600" cy="4525963"/>
          </a:xfrm>
        </p:spPr>
        <p:txBody>
          <a:bodyPr>
            <a:normAutofit/>
          </a:bodyPr>
          <a:lstStyle/>
          <a:p>
            <a:pPr marL="0" indent="0">
              <a:buNone/>
            </a:pPr>
            <a:r>
              <a:rPr lang="en-US" b="1" dirty="0" smtClean="0"/>
              <a:t>Module Content:</a:t>
            </a:r>
          </a:p>
          <a:p>
            <a:pPr marL="514350" indent="-514350">
              <a:buAutoNum type="arabicPeriod"/>
            </a:pPr>
            <a:r>
              <a:rPr lang="en-US" dirty="0" smtClean="0"/>
              <a:t>Objectives</a:t>
            </a:r>
          </a:p>
          <a:p>
            <a:pPr marL="514350" indent="-514350">
              <a:buAutoNum type="arabicPeriod"/>
            </a:pPr>
            <a:r>
              <a:rPr lang="en-US" dirty="0" smtClean="0"/>
              <a:t>Time allocation </a:t>
            </a:r>
          </a:p>
          <a:p>
            <a:pPr marL="514350" indent="-514350">
              <a:buAutoNum type="arabicPeriod"/>
            </a:pPr>
            <a:r>
              <a:rPr lang="en-US" dirty="0" smtClean="0"/>
              <a:t>Key Questions</a:t>
            </a:r>
          </a:p>
          <a:p>
            <a:pPr marL="514350" indent="-514350">
              <a:buAutoNum type="arabicPeriod"/>
            </a:pPr>
            <a:r>
              <a:rPr lang="en-US" dirty="0" smtClean="0"/>
              <a:t>Session objectives</a:t>
            </a:r>
          </a:p>
          <a:p>
            <a:pPr marL="514350" indent="-514350">
              <a:buAutoNum type="arabicPeriod"/>
            </a:pPr>
            <a:r>
              <a:rPr lang="en-US" dirty="0" smtClean="0"/>
              <a:t>Key Texts</a:t>
            </a:r>
          </a:p>
          <a:p>
            <a:pPr marL="514350" indent="-514350">
              <a:buAutoNum type="arabicPeriod"/>
            </a:pPr>
            <a:r>
              <a:rPr lang="en-US" dirty="0" smtClean="0"/>
              <a:t>Evaluation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830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if children are to remain active, what abilities do they need?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802" y="1916832"/>
            <a:ext cx="6947935" cy="4052962"/>
          </a:xfrm>
        </p:spPr>
      </p:pic>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extBox 5"/>
          <p:cNvSpPr txBox="1"/>
          <p:nvPr/>
        </p:nvSpPr>
        <p:spPr>
          <a:xfrm>
            <a:off x="643467" y="1879600"/>
            <a:ext cx="412292" cy="369332"/>
          </a:xfrm>
          <a:prstGeom prst="rect">
            <a:avLst/>
          </a:prstGeom>
          <a:noFill/>
        </p:spPr>
        <p:txBody>
          <a:bodyPr wrap="none" rtlCol="0">
            <a:spAutoFit/>
          </a:bodyPr>
          <a:lstStyle/>
          <a:p>
            <a:r>
              <a:rPr lang="en-US" dirty="0" smtClean="0"/>
              <a:t>2. </a:t>
            </a:r>
            <a:endParaRPr lang="en-US" dirty="0"/>
          </a:p>
        </p:txBody>
      </p:sp>
    </p:spTree>
    <p:extLst>
      <p:ext uri="{BB962C8B-B14F-4D97-AF65-F5344CB8AC3E}">
        <p14:creationId xmlns:p14="http://schemas.microsoft.com/office/powerpoint/2010/main" val="30409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41784"/>
            <a:ext cx="8229600" cy="1143000"/>
          </a:xfrm>
        </p:spPr>
        <p:txBody>
          <a:bodyPr>
            <a:normAutofit fontScale="90000"/>
          </a:bodyPr>
          <a:lstStyle/>
          <a:p>
            <a:r>
              <a:rPr lang="en-US" dirty="0"/>
              <a:t>So if children are to remain active, what abilities do they need?</a:t>
            </a:r>
          </a:p>
        </p:txBody>
      </p:sp>
      <p:sp>
        <p:nvSpPr>
          <p:cNvPr id="3" name="Content Placeholder 2"/>
          <p:cNvSpPr>
            <a:spLocks noGrp="1"/>
          </p:cNvSpPr>
          <p:nvPr>
            <p:ph idx="1"/>
          </p:nvPr>
        </p:nvSpPr>
        <p:spPr>
          <a:xfrm>
            <a:off x="389563" y="1484784"/>
            <a:ext cx="8229600" cy="4525963"/>
          </a:xfrm>
        </p:spPr>
        <p:txBody>
          <a:bodyPr>
            <a:normAutofit/>
          </a:bodyPr>
          <a:lstStyle/>
          <a:p>
            <a:endParaRPr lang="en-US" i="1" dirty="0" smtClean="0"/>
          </a:p>
          <a:p>
            <a:pPr marL="0" indent="0">
              <a:buNone/>
            </a:pPr>
            <a:r>
              <a:rPr lang="en-US" dirty="0" smtClean="0"/>
              <a:t> </a:t>
            </a:r>
          </a:p>
        </p:txBody>
      </p:sp>
      <p:sp>
        <p:nvSpPr>
          <p:cNvPr id="4" name="Rectangle 3"/>
          <p:cNvSpPr/>
          <p:nvPr/>
        </p:nvSpPr>
        <p:spPr>
          <a:xfrm>
            <a:off x="4779424" y="5534561"/>
            <a:ext cx="184730" cy="707886"/>
          </a:xfrm>
          <a:prstGeom prst="rect">
            <a:avLst/>
          </a:prstGeom>
          <a:noFill/>
        </p:spPr>
        <p:txBody>
          <a:bodyPr wrap="none" lIns="91440" tIns="45720" rIns="91440" bIns="45720">
            <a:spAutoFit/>
          </a:bodyPr>
          <a:lstStyle/>
          <a:p>
            <a:pPr algn="ct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348880"/>
            <a:ext cx="6235117" cy="4054206"/>
          </a:xfrm>
          <a:prstGeom prst="rect">
            <a:avLst/>
          </a:prstGeom>
        </p:spPr>
      </p:pic>
      <p:sp>
        <p:nvSpPr>
          <p:cNvPr id="9" name="Right Arrow 8"/>
          <p:cNvSpPr/>
          <p:nvPr/>
        </p:nvSpPr>
        <p:spPr>
          <a:xfrm rot="3262797">
            <a:off x="4524530" y="1861378"/>
            <a:ext cx="1135344" cy="289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8163900">
            <a:off x="7074080" y="1925260"/>
            <a:ext cx="1135344" cy="289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2133600"/>
            <a:ext cx="359394"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11287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2.1. Objectives</a:t>
            </a:r>
            <a:endParaRPr lang="en-US" dirty="0"/>
          </a:p>
        </p:txBody>
      </p:sp>
      <p:sp>
        <p:nvSpPr>
          <p:cNvPr id="3" name="Content Placeholder 2"/>
          <p:cNvSpPr>
            <a:spLocks noGrp="1"/>
          </p:cNvSpPr>
          <p:nvPr>
            <p:ph idx="1"/>
          </p:nvPr>
        </p:nvSpPr>
        <p:spPr>
          <a:xfrm>
            <a:off x="389563" y="1484784"/>
            <a:ext cx="8229600" cy="4525963"/>
          </a:xfrm>
        </p:spPr>
        <p:txBody>
          <a:bodyPr>
            <a:normAutofit fontScale="92500"/>
          </a:bodyPr>
          <a:lstStyle/>
          <a:p>
            <a:r>
              <a:rPr lang="en-US" dirty="0" smtClean="0"/>
              <a:t>Clarify </a:t>
            </a:r>
            <a:r>
              <a:rPr lang="en-US" dirty="0"/>
              <a:t>the relationship between physical education and sport, health (including weight management) and physical activity</a:t>
            </a:r>
          </a:p>
          <a:p>
            <a:r>
              <a:rPr lang="en-US" dirty="0"/>
              <a:t>Develop understanding as to why physical education is a compulsory part of the school curriculum and the </a:t>
            </a:r>
            <a:r>
              <a:rPr lang="en-US" i="1" dirty="0"/>
              <a:t>unique </a:t>
            </a:r>
            <a:r>
              <a:rPr lang="en-US" dirty="0"/>
              <a:t>contribution it may make to the education of children</a:t>
            </a:r>
          </a:p>
          <a:p>
            <a:r>
              <a:rPr lang="en-US" dirty="0"/>
              <a:t>To support students in critically examining current policy and practice in light of the above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698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1707"/>
            <a:ext cx="7772400" cy="1470025"/>
          </a:xfrm>
        </p:spPr>
        <p:txBody>
          <a:bodyPr>
            <a:normAutofit/>
          </a:bodyPr>
          <a:lstStyle/>
          <a:p>
            <a:r>
              <a:rPr lang="en-US" dirty="0" smtClean="0"/>
              <a:t>Pupil Health &amp; Well-Being</a:t>
            </a:r>
            <a:endParaRPr lang="en-US" dirty="0"/>
          </a:p>
        </p:txBody>
      </p:sp>
      <p:sp>
        <p:nvSpPr>
          <p:cNvPr id="3" name="Subtitle 2"/>
          <p:cNvSpPr>
            <a:spLocks noGrp="1"/>
          </p:cNvSpPr>
          <p:nvPr>
            <p:ph type="subTitle" idx="1"/>
          </p:nvPr>
        </p:nvSpPr>
        <p:spPr/>
        <p:txBody>
          <a:bodyPr>
            <a:normAutofit/>
          </a:bodyPr>
          <a:lstStyle/>
          <a:p>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77" y="6150499"/>
            <a:ext cx="145816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912"/>
          <a:stretch/>
        </p:blipFill>
        <p:spPr bwMode="auto">
          <a:xfrm>
            <a:off x="2811852" y="6150499"/>
            <a:ext cx="2814484" cy="77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922" y="5874275"/>
            <a:ext cx="4298156"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22922" y="2930797"/>
            <a:ext cx="3762877" cy="954107"/>
          </a:xfrm>
          <a:prstGeom prst="rect">
            <a:avLst/>
          </a:prstGeom>
          <a:noFill/>
        </p:spPr>
        <p:txBody>
          <a:bodyPr wrap="square" rtlCol="0">
            <a:spAutoFit/>
          </a:bodyPr>
          <a:lstStyle/>
          <a:p>
            <a:pPr algn="ctr"/>
            <a:r>
              <a:rPr lang="es-ES" sz="2800" b="1" dirty="0"/>
              <a:t>MODULE </a:t>
            </a:r>
            <a:r>
              <a:rPr lang="es-ES" sz="2800" b="1" dirty="0" smtClean="0"/>
              <a:t>2</a:t>
            </a:r>
          </a:p>
          <a:p>
            <a:pPr algn="ctr"/>
            <a:r>
              <a:rPr lang="es-ES" sz="2800" b="1" dirty="0" smtClean="0"/>
              <a:t>SESSION </a:t>
            </a:r>
            <a:r>
              <a:rPr lang="es-ES" sz="2800" b="1" dirty="0"/>
              <a:t>– </a:t>
            </a:r>
            <a:r>
              <a:rPr lang="es-ES" sz="2800" b="1" dirty="0"/>
              <a:t>2</a:t>
            </a:r>
            <a:endParaRPr lang="es-ES" sz="2800" b="1" dirty="0" smtClean="0"/>
          </a:p>
        </p:txBody>
      </p:sp>
      <p:sp>
        <p:nvSpPr>
          <p:cNvPr id="7" name="TextBox 6"/>
          <p:cNvSpPr txBox="1"/>
          <p:nvPr/>
        </p:nvSpPr>
        <p:spPr>
          <a:xfrm>
            <a:off x="2168733" y="4581128"/>
            <a:ext cx="5067563" cy="369332"/>
          </a:xfrm>
          <a:prstGeom prst="rect">
            <a:avLst/>
          </a:prstGeom>
          <a:noFill/>
        </p:spPr>
        <p:txBody>
          <a:bodyPr wrap="square" rtlCol="0">
            <a:spAutoFit/>
          </a:bodyPr>
          <a:lstStyle/>
          <a:p>
            <a:endParaRPr lang="en-US" dirty="0"/>
          </a:p>
        </p:txBody>
      </p:sp>
      <p:sp>
        <p:nvSpPr>
          <p:cNvPr id="8" name="TextBox 7"/>
          <p:cNvSpPr txBox="1"/>
          <p:nvPr/>
        </p:nvSpPr>
        <p:spPr>
          <a:xfrm>
            <a:off x="1471267" y="4196407"/>
            <a:ext cx="6588732" cy="954107"/>
          </a:xfrm>
          <a:prstGeom prst="rect">
            <a:avLst/>
          </a:prstGeom>
          <a:noFill/>
        </p:spPr>
        <p:txBody>
          <a:bodyPr wrap="square" rtlCol="0">
            <a:spAutoFit/>
          </a:bodyPr>
          <a:lstStyle/>
          <a:p>
            <a:pPr algn="ctr"/>
            <a:r>
              <a:rPr lang="en-US" sz="2800" dirty="0"/>
              <a:t>Exploring Teaching Strategies in </a:t>
            </a:r>
            <a:r>
              <a:rPr lang="en-US" sz="2800" dirty="0" smtClean="0"/>
              <a:t>Physical Education</a:t>
            </a:r>
            <a:endParaRPr lang="en-US" sz="3600" dirty="0">
              <a:latin typeface="Algerian" pitchFamily="82" charset="0"/>
            </a:endParaRPr>
          </a:p>
        </p:txBody>
      </p:sp>
    </p:spTree>
    <p:extLst>
      <p:ext uri="{BB962C8B-B14F-4D97-AF65-F5344CB8AC3E}">
        <p14:creationId xmlns:p14="http://schemas.microsoft.com/office/powerpoint/2010/main" val="1148296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 </a:t>
            </a:r>
            <a:r>
              <a:rPr lang="en-US" dirty="0" smtClean="0"/>
              <a:t>Session </a:t>
            </a:r>
            <a:r>
              <a:rPr lang="en-US" dirty="0" smtClean="0"/>
              <a:t>2.2. </a:t>
            </a:r>
            <a:r>
              <a:rPr lang="en-US" dirty="0" smtClean="0"/>
              <a:t>Objectives</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r>
              <a:rPr lang="en-US" dirty="0" smtClean="0"/>
              <a:t>Critically examine the relationship between pedagogy and inclusion</a:t>
            </a:r>
          </a:p>
          <a:p>
            <a:r>
              <a:rPr lang="en-US" dirty="0" smtClean="0"/>
              <a:t>To reflect upon the learner experience </a:t>
            </a:r>
          </a:p>
          <a:p>
            <a:r>
              <a:rPr lang="en-US" dirty="0" smtClean="0"/>
              <a:t>Explore the potential barriers to adopting new pedagogical approaches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1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Let’s play and learn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4188" y="2375694"/>
            <a:ext cx="2959100" cy="2743200"/>
          </a:xfr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420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dirty="0" smtClean="0"/>
              <a:t>. Reflections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76056" y="1844824"/>
            <a:ext cx="3492500" cy="2324100"/>
          </a:xfr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1417638"/>
            <a:ext cx="4104456" cy="4893647"/>
          </a:xfrm>
          <a:prstGeom prst="rect">
            <a:avLst/>
          </a:prstGeom>
          <a:noFill/>
        </p:spPr>
        <p:txBody>
          <a:bodyPr wrap="square" rtlCol="0">
            <a:spAutoFit/>
          </a:bodyPr>
          <a:lstStyle/>
          <a:p>
            <a:r>
              <a:rPr lang="en-US" sz="2400" dirty="0" smtClean="0"/>
              <a:t>Think about the two lessons.</a:t>
            </a:r>
          </a:p>
          <a:p>
            <a:r>
              <a:rPr lang="en-US" sz="2400" dirty="0" smtClean="0"/>
              <a:t>In small groups consider the differences</a:t>
            </a:r>
          </a:p>
          <a:p>
            <a:r>
              <a:rPr lang="en-US" sz="2400" dirty="0" smtClean="0"/>
              <a:t>between the two lessons. Compare:</a:t>
            </a:r>
          </a:p>
          <a:p>
            <a:pPr marL="285750" indent="-285750">
              <a:buFont typeface="Arial" charset="0"/>
              <a:buChar char="•"/>
            </a:pPr>
            <a:r>
              <a:rPr lang="en-US" sz="2400" dirty="0" smtClean="0"/>
              <a:t>Learning objective – what difference did this make on the lesson activities?</a:t>
            </a:r>
          </a:p>
          <a:p>
            <a:pPr marL="285750" indent="-285750">
              <a:buFont typeface="Arial" charset="0"/>
              <a:buChar char="•"/>
            </a:pPr>
            <a:r>
              <a:rPr lang="en-US" sz="2400" dirty="0" smtClean="0"/>
              <a:t>Lesson structure</a:t>
            </a:r>
          </a:p>
          <a:p>
            <a:pPr marL="285750" indent="-285750">
              <a:buFont typeface="Arial" charset="0"/>
              <a:buChar char="•"/>
            </a:pPr>
            <a:r>
              <a:rPr lang="en-US" sz="2400" dirty="0" smtClean="0"/>
              <a:t>How the lessons started</a:t>
            </a:r>
          </a:p>
          <a:p>
            <a:pPr marL="285750" indent="-285750">
              <a:buFont typeface="Arial" charset="0"/>
              <a:buChar char="•"/>
            </a:pPr>
            <a:r>
              <a:rPr lang="en-US" sz="2400" dirty="0" smtClean="0"/>
              <a:t>How they finished</a:t>
            </a:r>
          </a:p>
          <a:p>
            <a:pPr marL="285750" indent="-285750">
              <a:buFont typeface="Arial" charset="0"/>
              <a:buChar char="•"/>
            </a:pPr>
            <a:r>
              <a:rPr lang="en-US" sz="2400" dirty="0" smtClean="0"/>
              <a:t>Other comments? How did the lessons feel?</a:t>
            </a:r>
          </a:p>
        </p:txBody>
      </p:sp>
    </p:spTree>
    <p:extLst>
      <p:ext uri="{BB962C8B-B14F-4D97-AF65-F5344CB8AC3E}">
        <p14:creationId xmlns:p14="http://schemas.microsoft.com/office/powerpoint/2010/main" val="1502626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Analysis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21751583"/>
              </p:ext>
            </p:extLst>
          </p:nvPr>
        </p:nvGraphicFramePr>
        <p:xfrm>
          <a:off x="1523999" y="2541712"/>
          <a:ext cx="6096000" cy="26517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Traditional,</a:t>
                      </a:r>
                      <a:r>
                        <a:rPr lang="en-US" baseline="0" dirty="0" smtClean="0"/>
                        <a:t> skill </a:t>
                      </a:r>
                      <a:r>
                        <a:rPr lang="en-US" baseline="0" dirty="0" err="1" smtClean="0"/>
                        <a:t>focussed</a:t>
                      </a:r>
                      <a:r>
                        <a:rPr lang="en-US" baseline="0" dirty="0" smtClean="0"/>
                        <a:t> pedagogy</a:t>
                      </a:r>
                      <a:endParaRPr lang="en-US" dirty="0"/>
                    </a:p>
                  </a:txBody>
                  <a:tcPr/>
                </a:tc>
                <a:tc>
                  <a:txBody>
                    <a:bodyPr/>
                    <a:lstStyle/>
                    <a:p>
                      <a:r>
                        <a:rPr lang="en-US" dirty="0" smtClean="0"/>
                        <a:t>Game</a:t>
                      </a:r>
                      <a:r>
                        <a:rPr lang="en-US" baseline="0" dirty="0" smtClean="0"/>
                        <a:t> sense pedagogy</a:t>
                      </a:r>
                      <a:endParaRPr lang="en-US" dirty="0"/>
                    </a:p>
                  </a:txBody>
                  <a:tcPr/>
                </a:tc>
              </a:tr>
              <a:tr h="370840">
                <a:tc>
                  <a:txBody>
                    <a:bodyPr/>
                    <a:lstStyle/>
                    <a:p>
                      <a:r>
                        <a:rPr lang="en-US" dirty="0" smtClean="0"/>
                        <a:t>Warm up</a:t>
                      </a:r>
                    </a:p>
                    <a:p>
                      <a:r>
                        <a:rPr lang="en-US" dirty="0" smtClean="0"/>
                        <a:t>Skill practice</a:t>
                      </a:r>
                    </a:p>
                    <a:p>
                      <a:r>
                        <a:rPr lang="en-US" dirty="0" smtClean="0"/>
                        <a:t>Minor game</a:t>
                      </a:r>
                    </a:p>
                    <a:p>
                      <a:r>
                        <a:rPr lang="en-US" dirty="0" smtClean="0"/>
                        <a:t>Major</a:t>
                      </a:r>
                      <a:r>
                        <a:rPr lang="en-US" baseline="0" dirty="0" smtClean="0"/>
                        <a:t> game</a:t>
                      </a:r>
                    </a:p>
                    <a:p>
                      <a:r>
                        <a:rPr lang="en-US" baseline="0" dirty="0" smtClean="0"/>
                        <a:t>Plenary</a:t>
                      </a:r>
                      <a:endParaRPr lang="en-US" dirty="0"/>
                    </a:p>
                  </a:txBody>
                  <a:tcPr/>
                </a:tc>
                <a:tc>
                  <a:txBody>
                    <a:bodyPr/>
                    <a:lstStyle/>
                    <a:p>
                      <a:r>
                        <a:rPr lang="en-US" dirty="0" smtClean="0"/>
                        <a:t>Lesson starter</a:t>
                      </a:r>
                    </a:p>
                    <a:p>
                      <a:r>
                        <a:rPr lang="en-US" dirty="0" smtClean="0"/>
                        <a:t>Purposeful game</a:t>
                      </a:r>
                    </a:p>
                    <a:p>
                      <a:r>
                        <a:rPr lang="en-US" dirty="0" smtClean="0"/>
                        <a:t>Let’s bet better – practice</a:t>
                      </a:r>
                    </a:p>
                    <a:p>
                      <a:r>
                        <a:rPr lang="en-US" dirty="0" smtClean="0"/>
                        <a:t>Return to game (with or without</a:t>
                      </a:r>
                      <a:r>
                        <a:rPr lang="en-US" baseline="0" dirty="0" smtClean="0"/>
                        <a:t> progression)</a:t>
                      </a:r>
                    </a:p>
                    <a:p>
                      <a:r>
                        <a:rPr lang="en-US" baseline="0" dirty="0" smtClean="0"/>
                        <a:t>Plenary</a:t>
                      </a:r>
                      <a:endParaRPr lang="en-US" dirty="0" smtClean="0"/>
                    </a:p>
                    <a:p>
                      <a:endParaRPr lang="en-US" dirty="0"/>
                    </a:p>
                  </a:txBody>
                  <a:tcPr/>
                </a:tc>
              </a:tr>
            </a:tbl>
          </a:graphicData>
        </a:graphic>
      </p:graphicFrame>
      <p:sp>
        <p:nvSpPr>
          <p:cNvPr id="10" name="Content Placeholder 9"/>
          <p:cNvSpPr>
            <a:spLocks noGrp="1"/>
          </p:cNvSpPr>
          <p:nvPr>
            <p:ph idx="1"/>
          </p:nvPr>
        </p:nvSpPr>
        <p:spPr/>
        <p:txBody>
          <a:bodyPr/>
          <a:lstStyle/>
          <a:p>
            <a:r>
              <a:rPr lang="en-US" dirty="0" smtClean="0"/>
              <a:t>Two contrasting lesson structures</a:t>
            </a:r>
            <a:endParaRPr lang="en-US" dirty="0"/>
          </a:p>
        </p:txBody>
      </p:sp>
    </p:spTree>
    <p:extLst>
      <p:ext uri="{BB962C8B-B14F-4D97-AF65-F5344CB8AC3E}">
        <p14:creationId xmlns:p14="http://schemas.microsoft.com/office/powerpoint/2010/main" val="957337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dirty="0"/>
              <a:t>a</a:t>
            </a:r>
            <a:r>
              <a:rPr lang="en-US" dirty="0" smtClean="0"/>
              <a:t> Teacher talk</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628800"/>
            <a:ext cx="4843925" cy="4401205"/>
          </a:xfrm>
          <a:prstGeom prst="rect">
            <a:avLst/>
          </a:prstGeom>
          <a:noFill/>
        </p:spPr>
        <p:txBody>
          <a:bodyPr wrap="square" rtlCol="0">
            <a:spAutoFit/>
          </a:bodyPr>
          <a:lstStyle/>
          <a:p>
            <a:r>
              <a:rPr lang="en-US" sz="2800" dirty="0" smtClean="0"/>
              <a:t>Activity</a:t>
            </a:r>
          </a:p>
          <a:p>
            <a:endParaRPr lang="en-US" sz="2800" dirty="0"/>
          </a:p>
          <a:p>
            <a:r>
              <a:rPr lang="en-US" sz="2800" dirty="0" smtClean="0"/>
              <a:t>Think of any skill or movement.</a:t>
            </a:r>
          </a:p>
          <a:p>
            <a:r>
              <a:rPr lang="en-US" sz="2800" dirty="0" smtClean="0"/>
              <a:t>Find a partner and ’teach’ it to your partner</a:t>
            </a:r>
          </a:p>
          <a:p>
            <a:endParaRPr lang="en-US" sz="2800" dirty="0"/>
          </a:p>
          <a:p>
            <a:r>
              <a:rPr lang="en-US" sz="2800" dirty="0" smtClean="0"/>
              <a:t>When you have done it, change over so you both have a chance to be the teacher and the learner</a:t>
            </a:r>
            <a:endParaRPr lang="en-US" sz="2800" dirty="0"/>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21130" b="3553"/>
          <a:stretch/>
        </p:blipFill>
        <p:spPr>
          <a:xfrm>
            <a:off x="5506120" y="1916832"/>
            <a:ext cx="2594272" cy="2376264"/>
          </a:xfrm>
          <a:prstGeom prst="rect">
            <a:avLst/>
          </a:prstGeom>
        </p:spPr>
      </p:pic>
    </p:spTree>
    <p:extLst>
      <p:ext uri="{BB962C8B-B14F-4D97-AF65-F5344CB8AC3E}">
        <p14:creationId xmlns:p14="http://schemas.microsoft.com/office/powerpoint/2010/main" val="1005802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5b</a:t>
            </a:r>
            <a:r>
              <a:rPr lang="en-US" dirty="0" smtClean="0"/>
              <a:t> Teacher talk</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628800"/>
            <a:ext cx="4843925" cy="3970318"/>
          </a:xfrm>
          <a:prstGeom prst="rect">
            <a:avLst/>
          </a:prstGeom>
          <a:noFill/>
        </p:spPr>
        <p:txBody>
          <a:bodyPr wrap="square" rtlCol="0">
            <a:spAutoFit/>
          </a:bodyPr>
          <a:lstStyle/>
          <a:p>
            <a:r>
              <a:rPr lang="en-US" sz="2800" dirty="0" smtClean="0"/>
              <a:t>Question</a:t>
            </a:r>
          </a:p>
          <a:p>
            <a:r>
              <a:rPr lang="en-US" sz="2800" dirty="0" smtClean="0"/>
              <a:t>What do you do or say to ‘teach’ the skill?</a:t>
            </a:r>
          </a:p>
          <a:p>
            <a:r>
              <a:rPr lang="en-US" sz="2800" dirty="0" smtClean="0"/>
              <a:t>Did anyone hear their teacher </a:t>
            </a:r>
          </a:p>
          <a:p>
            <a:r>
              <a:rPr lang="en-US" sz="2800" dirty="0" smtClean="0"/>
              <a:t>Do anything but offer INSTRUCTION?</a:t>
            </a:r>
          </a:p>
          <a:p>
            <a:r>
              <a:rPr lang="en-US" sz="2800" dirty="0" smtClean="0"/>
              <a:t>What else could the teacher say?</a:t>
            </a:r>
          </a:p>
          <a:p>
            <a:endParaRPr lang="en-US" sz="2800" dirty="0" smtClean="0"/>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21130" b="3553"/>
          <a:stretch/>
        </p:blipFill>
        <p:spPr>
          <a:xfrm>
            <a:off x="5506120" y="1916832"/>
            <a:ext cx="2594272" cy="2376264"/>
          </a:xfrm>
          <a:prstGeom prst="rect">
            <a:avLst/>
          </a:prstGeom>
        </p:spPr>
      </p:pic>
    </p:spTree>
    <p:extLst>
      <p:ext uri="{BB962C8B-B14F-4D97-AF65-F5344CB8AC3E}">
        <p14:creationId xmlns:p14="http://schemas.microsoft.com/office/powerpoint/2010/main" val="1282769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Objectives</a:t>
            </a:r>
            <a:endParaRPr lang="en-US" dirty="0"/>
          </a:p>
        </p:txBody>
      </p:sp>
      <p:sp>
        <p:nvSpPr>
          <p:cNvPr id="3" name="Content Placeholder 2"/>
          <p:cNvSpPr>
            <a:spLocks noGrp="1"/>
          </p:cNvSpPr>
          <p:nvPr>
            <p:ph idx="1"/>
          </p:nvPr>
        </p:nvSpPr>
        <p:spPr>
          <a:xfrm>
            <a:off x="389563" y="1484784"/>
            <a:ext cx="8229600" cy="4525963"/>
          </a:xfrm>
        </p:spPr>
        <p:txBody>
          <a:bodyPr>
            <a:normAutofit fontScale="92500"/>
          </a:bodyPr>
          <a:lstStyle/>
          <a:p>
            <a:r>
              <a:rPr lang="en-US" dirty="0" smtClean="0"/>
              <a:t>Ensure </a:t>
            </a:r>
            <a:r>
              <a:rPr lang="en-US" dirty="0"/>
              <a:t>critical engagement with current module topic-related research; </a:t>
            </a:r>
          </a:p>
          <a:p>
            <a:r>
              <a:rPr lang="en-US" dirty="0"/>
              <a:t>Analyze how research and pedagogical theory translate into effective practice in schools;</a:t>
            </a:r>
          </a:p>
          <a:p>
            <a:r>
              <a:rPr lang="en-US" dirty="0"/>
              <a:t>Examine critically how children's learning can be supported and planned for across a range of different teaching styles and learning strategies;</a:t>
            </a:r>
          </a:p>
          <a:p>
            <a:r>
              <a:rPr lang="en-US" dirty="0"/>
              <a:t>Develop a contemporary and critical view of Physical Education in theory and practice.</a:t>
            </a:r>
            <a:r>
              <a:rPr lang="en-US" b="1" dirty="0" smtClean="0"/>
              <a:t> </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416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Barriers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628800"/>
            <a:ext cx="6624736" cy="3539430"/>
          </a:xfrm>
          <a:prstGeom prst="rect">
            <a:avLst/>
          </a:prstGeom>
          <a:noFill/>
        </p:spPr>
        <p:txBody>
          <a:bodyPr wrap="square" rtlCol="0">
            <a:spAutoFit/>
          </a:bodyPr>
          <a:lstStyle/>
          <a:p>
            <a:r>
              <a:rPr lang="en-US" sz="2800" dirty="0" smtClean="0"/>
              <a:t>In small groups, discuss any barriers that may need to be overcome if your school was to adopt game sense pedagogy. If your school already uses this, share the processes you went through to manage the change</a:t>
            </a:r>
          </a:p>
          <a:p>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140677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Prepare for next session</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628800"/>
            <a:ext cx="6624736" cy="3539430"/>
          </a:xfrm>
          <a:prstGeom prst="rect">
            <a:avLst/>
          </a:prstGeom>
          <a:noFill/>
        </p:spPr>
        <p:txBody>
          <a:bodyPr wrap="square" rtlCol="0">
            <a:spAutoFit/>
          </a:bodyPr>
          <a:lstStyle/>
          <a:p>
            <a:pPr marL="514350" indent="-514350">
              <a:buAutoNum type="arabicPeriod"/>
            </a:pPr>
            <a:r>
              <a:rPr lang="en-US" sz="2800" dirty="0" smtClean="0"/>
              <a:t>Complete your learning journal with reflections on this session. </a:t>
            </a:r>
          </a:p>
          <a:p>
            <a:pPr marL="514350" indent="-514350">
              <a:buAutoNum type="arabicPeriod"/>
            </a:pPr>
            <a:r>
              <a:rPr lang="en-US" sz="2800" dirty="0" smtClean="0"/>
              <a:t>Prepare your micro teaching session. Prepare a lesson that you will deliver (all or part of) to the group next session</a:t>
            </a:r>
          </a:p>
          <a:p>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1764305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628800"/>
            <a:ext cx="6624736" cy="4401205"/>
          </a:xfrm>
          <a:prstGeom prst="rect">
            <a:avLst/>
          </a:prstGeom>
          <a:noFill/>
        </p:spPr>
        <p:txBody>
          <a:bodyPr wrap="square" rtlCol="0">
            <a:spAutoFit/>
          </a:bodyPr>
          <a:lstStyle/>
          <a:p>
            <a:r>
              <a:rPr lang="en-US" sz="2800" dirty="0" smtClean="0"/>
              <a:t>Penny, D. and Clarke, G. (2005) Sport Education in Physical Education, Routledge</a:t>
            </a:r>
          </a:p>
          <a:p>
            <a:endParaRPr lang="en-US" sz="2800" dirty="0" smtClean="0"/>
          </a:p>
          <a:p>
            <a:r>
              <a:rPr lang="en-US" sz="2800" dirty="0" smtClean="0"/>
              <a:t>Siedentop, D. (2011) Complete Guide to Sport Education, Human Kinetics</a:t>
            </a:r>
          </a:p>
          <a:p>
            <a:endParaRPr lang="en-US" sz="2800" dirty="0" smtClean="0"/>
          </a:p>
          <a:p>
            <a:r>
              <a:rPr lang="en-US" sz="2800" dirty="0" err="1" smtClean="0"/>
              <a:t>Furley</a:t>
            </a:r>
            <a:r>
              <a:rPr lang="en-US" sz="2800" dirty="0" smtClean="0"/>
              <a:t>, P. </a:t>
            </a:r>
            <a:r>
              <a:rPr lang="en-US" sz="2800" dirty="0" err="1" smtClean="0"/>
              <a:t>Frowin</a:t>
            </a:r>
            <a:r>
              <a:rPr lang="en-US" sz="2800" dirty="0" smtClean="0"/>
              <a:t>, F. et al, (2016) Just Play It – Innovative, International approaches to games: Die6. </a:t>
            </a:r>
            <a:r>
              <a:rPr lang="en-US" sz="2800" dirty="0" err="1" smtClean="0"/>
              <a:t>Internationale</a:t>
            </a:r>
            <a:r>
              <a:rPr lang="en-US" sz="2800" dirty="0" smtClean="0"/>
              <a:t> Teaching Games for Understanding </a:t>
            </a:r>
            <a:r>
              <a:rPr lang="en-US" sz="2800" dirty="0" err="1" smtClean="0"/>
              <a:t>Konferenz</a:t>
            </a:r>
            <a:endParaRPr lang="en-US" sz="2800" dirty="0" smtClean="0"/>
          </a:p>
        </p:txBody>
      </p:sp>
    </p:spTree>
    <p:extLst>
      <p:ext uri="{BB962C8B-B14F-4D97-AF65-F5344CB8AC3E}">
        <p14:creationId xmlns:p14="http://schemas.microsoft.com/office/powerpoint/2010/main" val="540184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 </a:t>
            </a:r>
            <a:r>
              <a:rPr lang="en-US" dirty="0" smtClean="0"/>
              <a:t>Session </a:t>
            </a:r>
            <a:r>
              <a:rPr lang="en-US" dirty="0" smtClean="0"/>
              <a:t>2.2. </a:t>
            </a:r>
            <a:r>
              <a:rPr lang="en-US" dirty="0" smtClean="0"/>
              <a:t>Objectives</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r>
              <a:rPr lang="en-US" dirty="0" smtClean="0"/>
              <a:t>Critically examine the relationship between pedagogy and inclusion</a:t>
            </a:r>
          </a:p>
          <a:p>
            <a:r>
              <a:rPr lang="en-US" dirty="0" smtClean="0"/>
              <a:t>To reflect upon the learner experience </a:t>
            </a:r>
          </a:p>
          <a:p>
            <a:r>
              <a:rPr lang="en-US" dirty="0" smtClean="0"/>
              <a:t>Explore the potential barriers to adopting new pedagogical approaches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196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1707"/>
            <a:ext cx="7772400" cy="1470025"/>
          </a:xfrm>
        </p:spPr>
        <p:txBody>
          <a:bodyPr>
            <a:normAutofit/>
          </a:bodyPr>
          <a:lstStyle/>
          <a:p>
            <a:r>
              <a:rPr lang="en-US" dirty="0" smtClean="0"/>
              <a:t>Pupil Health &amp; Well-Being</a:t>
            </a:r>
            <a:endParaRPr lang="en-US" dirty="0"/>
          </a:p>
        </p:txBody>
      </p:sp>
      <p:sp>
        <p:nvSpPr>
          <p:cNvPr id="3" name="Subtitle 2"/>
          <p:cNvSpPr>
            <a:spLocks noGrp="1"/>
          </p:cNvSpPr>
          <p:nvPr>
            <p:ph type="subTitle" idx="1"/>
          </p:nvPr>
        </p:nvSpPr>
        <p:spPr/>
        <p:txBody>
          <a:bodyPr>
            <a:normAutofit/>
          </a:bodyPr>
          <a:lstStyle/>
          <a:p>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77" y="6150499"/>
            <a:ext cx="145816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912"/>
          <a:stretch/>
        </p:blipFill>
        <p:spPr bwMode="auto">
          <a:xfrm>
            <a:off x="2811852" y="6150499"/>
            <a:ext cx="2814484" cy="77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922" y="5874275"/>
            <a:ext cx="4298156"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22922" y="2930797"/>
            <a:ext cx="3762877" cy="954107"/>
          </a:xfrm>
          <a:prstGeom prst="rect">
            <a:avLst/>
          </a:prstGeom>
          <a:noFill/>
        </p:spPr>
        <p:txBody>
          <a:bodyPr wrap="square" rtlCol="0">
            <a:spAutoFit/>
          </a:bodyPr>
          <a:lstStyle/>
          <a:p>
            <a:pPr algn="ctr"/>
            <a:r>
              <a:rPr lang="es-ES" sz="2800" b="1" dirty="0"/>
              <a:t>MODULE </a:t>
            </a:r>
            <a:r>
              <a:rPr lang="es-ES" sz="2800" b="1" dirty="0" smtClean="0"/>
              <a:t>2</a:t>
            </a:r>
          </a:p>
          <a:p>
            <a:pPr algn="ctr"/>
            <a:r>
              <a:rPr lang="es-ES" sz="2800" b="1" dirty="0" smtClean="0"/>
              <a:t>SESSION </a:t>
            </a:r>
            <a:r>
              <a:rPr lang="es-ES" sz="2800" b="1" dirty="0"/>
              <a:t>– </a:t>
            </a:r>
            <a:r>
              <a:rPr lang="es-ES" sz="2800" b="1" dirty="0" smtClean="0"/>
              <a:t>3</a:t>
            </a:r>
          </a:p>
        </p:txBody>
      </p:sp>
      <p:sp>
        <p:nvSpPr>
          <p:cNvPr id="7" name="TextBox 6"/>
          <p:cNvSpPr txBox="1"/>
          <p:nvPr/>
        </p:nvSpPr>
        <p:spPr>
          <a:xfrm>
            <a:off x="2168733" y="4581128"/>
            <a:ext cx="5067563" cy="369332"/>
          </a:xfrm>
          <a:prstGeom prst="rect">
            <a:avLst/>
          </a:prstGeom>
          <a:noFill/>
        </p:spPr>
        <p:txBody>
          <a:bodyPr wrap="square" rtlCol="0">
            <a:spAutoFit/>
          </a:bodyPr>
          <a:lstStyle/>
          <a:p>
            <a:endParaRPr lang="en-US" dirty="0"/>
          </a:p>
        </p:txBody>
      </p:sp>
      <p:sp>
        <p:nvSpPr>
          <p:cNvPr id="8" name="TextBox 7"/>
          <p:cNvSpPr txBox="1"/>
          <p:nvPr/>
        </p:nvSpPr>
        <p:spPr>
          <a:xfrm>
            <a:off x="1471267" y="4196407"/>
            <a:ext cx="6588732" cy="1384995"/>
          </a:xfrm>
          <a:prstGeom prst="rect">
            <a:avLst/>
          </a:prstGeom>
          <a:noFill/>
        </p:spPr>
        <p:txBody>
          <a:bodyPr wrap="square" rtlCol="0">
            <a:spAutoFit/>
          </a:bodyPr>
          <a:lstStyle/>
          <a:p>
            <a:pPr algn="ctr"/>
            <a:r>
              <a:rPr lang="en-US" sz="2800" dirty="0" smtClean="0"/>
              <a:t>Putting it into Practice</a:t>
            </a:r>
          </a:p>
          <a:p>
            <a:pPr algn="ctr"/>
            <a:r>
              <a:rPr lang="en-US" sz="2800" dirty="0" smtClean="0"/>
              <a:t>Applying non linear pedagogy in PE – micro teaching</a:t>
            </a:r>
            <a:endParaRPr lang="en-US" sz="3600" dirty="0">
              <a:latin typeface="Algerian" pitchFamily="82" charset="0"/>
            </a:endParaRPr>
          </a:p>
        </p:txBody>
      </p:sp>
    </p:spTree>
    <p:extLst>
      <p:ext uri="{BB962C8B-B14F-4D97-AF65-F5344CB8AC3E}">
        <p14:creationId xmlns:p14="http://schemas.microsoft.com/office/powerpoint/2010/main" val="916347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 </a:t>
            </a:r>
            <a:r>
              <a:rPr lang="en-US" dirty="0" smtClean="0"/>
              <a:t>Session </a:t>
            </a:r>
            <a:r>
              <a:rPr lang="en-US" dirty="0" smtClean="0"/>
              <a:t>2.3. </a:t>
            </a:r>
            <a:r>
              <a:rPr lang="en-US" dirty="0" smtClean="0"/>
              <a:t>Objectives</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r>
              <a:rPr lang="en-US" dirty="0" smtClean="0"/>
              <a:t>To have an opportunity to deliver and review a ’lesson’ using the alternative PE pedagogy</a:t>
            </a:r>
          </a:p>
          <a:p>
            <a:r>
              <a:rPr lang="en-US" dirty="0" smtClean="0"/>
              <a:t>To engage constructively and analytically in peer review of the lessons to enhance reflectivity</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937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dirty="0" smtClean="0"/>
              <a:t>. Points for discussion</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r>
              <a:rPr lang="en-US" dirty="0" smtClean="0"/>
              <a:t>Was the learning clear?</a:t>
            </a:r>
          </a:p>
          <a:p>
            <a:r>
              <a:rPr lang="en-US" dirty="0" smtClean="0"/>
              <a:t>Did ALL the activities support the </a:t>
            </a:r>
            <a:r>
              <a:rPr lang="en-US" dirty="0" smtClean="0"/>
              <a:t>intended learning?</a:t>
            </a:r>
          </a:p>
          <a:p>
            <a:r>
              <a:rPr lang="en-US" dirty="0" smtClean="0"/>
              <a:t>How did the lesson feel for the learners?</a:t>
            </a:r>
          </a:p>
          <a:p>
            <a:r>
              <a:rPr lang="en-US" dirty="0" smtClean="0"/>
              <a:t>Did the learners know if they had made progress? How?</a:t>
            </a:r>
          </a:p>
          <a:p>
            <a:r>
              <a:rPr lang="en-US" dirty="0" smtClean="0"/>
              <a:t>What did the teacher talk about most?</a:t>
            </a:r>
          </a:p>
          <a:p>
            <a:r>
              <a:rPr lang="en-US" dirty="0" smtClean="0"/>
              <a:t>Other comments</a:t>
            </a:r>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868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1707"/>
            <a:ext cx="7772400" cy="1470025"/>
          </a:xfrm>
        </p:spPr>
        <p:txBody>
          <a:bodyPr>
            <a:normAutofit/>
          </a:bodyPr>
          <a:lstStyle/>
          <a:p>
            <a:r>
              <a:rPr lang="en-US" dirty="0" smtClean="0"/>
              <a:t>Pupil Health &amp; Well-Being</a:t>
            </a:r>
            <a:endParaRPr lang="en-US" dirty="0"/>
          </a:p>
        </p:txBody>
      </p:sp>
      <p:sp>
        <p:nvSpPr>
          <p:cNvPr id="3" name="Subtitle 2"/>
          <p:cNvSpPr>
            <a:spLocks noGrp="1"/>
          </p:cNvSpPr>
          <p:nvPr>
            <p:ph type="subTitle" idx="1"/>
          </p:nvPr>
        </p:nvSpPr>
        <p:spPr/>
        <p:txBody>
          <a:bodyPr>
            <a:normAutofit/>
          </a:bodyPr>
          <a:lstStyle/>
          <a:p>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77" y="6150499"/>
            <a:ext cx="145816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912"/>
          <a:stretch/>
        </p:blipFill>
        <p:spPr bwMode="auto">
          <a:xfrm>
            <a:off x="2811852" y="6150499"/>
            <a:ext cx="2814484" cy="77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922" y="5874275"/>
            <a:ext cx="4298156"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22922" y="2930797"/>
            <a:ext cx="3762877" cy="954107"/>
          </a:xfrm>
          <a:prstGeom prst="rect">
            <a:avLst/>
          </a:prstGeom>
          <a:noFill/>
        </p:spPr>
        <p:txBody>
          <a:bodyPr wrap="square" rtlCol="0">
            <a:spAutoFit/>
          </a:bodyPr>
          <a:lstStyle/>
          <a:p>
            <a:pPr algn="ctr"/>
            <a:r>
              <a:rPr lang="es-ES" sz="2800" b="1" dirty="0"/>
              <a:t>MODULE </a:t>
            </a:r>
            <a:r>
              <a:rPr lang="es-ES" sz="2800" b="1" dirty="0" smtClean="0"/>
              <a:t>2</a:t>
            </a:r>
          </a:p>
          <a:p>
            <a:pPr algn="ctr"/>
            <a:r>
              <a:rPr lang="es-ES" sz="2800" b="1" dirty="0" smtClean="0"/>
              <a:t>SESSION </a:t>
            </a:r>
            <a:r>
              <a:rPr lang="es-ES" sz="2800" b="1" dirty="0"/>
              <a:t>– </a:t>
            </a:r>
            <a:r>
              <a:rPr lang="es-ES" sz="2800" b="1" dirty="0"/>
              <a:t>4</a:t>
            </a:r>
            <a:endParaRPr lang="es-ES" sz="2800" b="1" dirty="0" smtClean="0"/>
          </a:p>
        </p:txBody>
      </p:sp>
      <p:sp>
        <p:nvSpPr>
          <p:cNvPr id="7" name="TextBox 6"/>
          <p:cNvSpPr txBox="1"/>
          <p:nvPr/>
        </p:nvSpPr>
        <p:spPr>
          <a:xfrm>
            <a:off x="2168733" y="4581128"/>
            <a:ext cx="5067563" cy="369332"/>
          </a:xfrm>
          <a:prstGeom prst="rect">
            <a:avLst/>
          </a:prstGeom>
          <a:noFill/>
        </p:spPr>
        <p:txBody>
          <a:bodyPr wrap="square" rtlCol="0">
            <a:spAutoFit/>
          </a:bodyPr>
          <a:lstStyle/>
          <a:p>
            <a:endParaRPr lang="en-US" dirty="0"/>
          </a:p>
        </p:txBody>
      </p:sp>
      <p:sp>
        <p:nvSpPr>
          <p:cNvPr id="8" name="TextBox 7"/>
          <p:cNvSpPr txBox="1"/>
          <p:nvPr/>
        </p:nvSpPr>
        <p:spPr>
          <a:xfrm>
            <a:off x="1471267" y="4196407"/>
            <a:ext cx="6588732" cy="523220"/>
          </a:xfrm>
          <a:prstGeom prst="rect">
            <a:avLst/>
          </a:prstGeom>
          <a:noFill/>
        </p:spPr>
        <p:txBody>
          <a:bodyPr wrap="square" rtlCol="0">
            <a:spAutoFit/>
          </a:bodyPr>
          <a:lstStyle/>
          <a:p>
            <a:pPr algn="ctr"/>
            <a:r>
              <a:rPr lang="en-US" sz="2800" dirty="0" smtClean="0"/>
              <a:t>Working with delivery partners</a:t>
            </a:r>
            <a:endParaRPr lang="en-US" sz="3600" dirty="0">
              <a:latin typeface="Algerian" pitchFamily="82" charset="0"/>
            </a:endParaRPr>
          </a:p>
        </p:txBody>
      </p:sp>
    </p:spTree>
    <p:extLst>
      <p:ext uri="{BB962C8B-B14F-4D97-AF65-F5344CB8AC3E}">
        <p14:creationId xmlns:p14="http://schemas.microsoft.com/office/powerpoint/2010/main" val="670232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 </a:t>
            </a:r>
            <a:r>
              <a:rPr lang="en-US" dirty="0" smtClean="0"/>
              <a:t>Session </a:t>
            </a:r>
            <a:r>
              <a:rPr lang="en-US" dirty="0" smtClean="0"/>
              <a:t>2.4. </a:t>
            </a:r>
            <a:r>
              <a:rPr lang="en-US" dirty="0" smtClean="0"/>
              <a:t>Objectives</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r>
              <a:rPr lang="en-US" dirty="0" smtClean="0"/>
              <a:t>To consider the Physical Education and Sport workforce </a:t>
            </a:r>
          </a:p>
          <a:p>
            <a:r>
              <a:rPr lang="en-US" dirty="0" smtClean="0"/>
              <a:t>To explore how we build supportive partnerships to enhance the quality of physical education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804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a:xfrm>
            <a:off x="389563" y="1484784"/>
            <a:ext cx="3678381" cy="4525963"/>
          </a:xfrm>
        </p:spPr>
        <p:txBody>
          <a:bodyPr>
            <a:normAutofit/>
          </a:bodyPr>
          <a:lstStyle/>
          <a:p>
            <a:r>
              <a:rPr lang="en-US" dirty="0" smtClean="0"/>
              <a:t>In small groups share how you </a:t>
            </a:r>
            <a:r>
              <a:rPr lang="en-US" dirty="0" err="1" smtClean="0"/>
              <a:t>utilise</a:t>
            </a:r>
            <a:r>
              <a:rPr lang="en-US" dirty="0" smtClean="0"/>
              <a:t> local facilities, personnel or resources to support PE</a:t>
            </a:r>
            <a:endParaRPr 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1484784"/>
            <a:ext cx="2160240" cy="3608872"/>
          </a:xfrm>
          <a:prstGeom prst="rect">
            <a:avLst/>
          </a:prstGeom>
        </p:spPr>
      </p:pic>
    </p:spTree>
    <p:extLst>
      <p:ext uri="{BB962C8B-B14F-4D97-AF65-F5344CB8AC3E}">
        <p14:creationId xmlns:p14="http://schemas.microsoft.com/office/powerpoint/2010/main" val="1076467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Time</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pPr marL="0" indent="0">
              <a:buNone/>
            </a:pPr>
            <a:r>
              <a:rPr lang="es-ES" dirty="0" err="1" smtClean="0"/>
              <a:t>Study</a:t>
            </a:r>
            <a:r>
              <a:rPr lang="es-ES" dirty="0" smtClean="0"/>
              <a:t> </a:t>
            </a:r>
            <a:r>
              <a:rPr lang="es-ES" dirty="0" err="1" smtClean="0"/>
              <a:t>hours</a:t>
            </a:r>
            <a:r>
              <a:rPr lang="es-ES" dirty="0" smtClean="0"/>
              <a:t>: 16</a:t>
            </a:r>
          </a:p>
          <a:p>
            <a:pPr marL="0" indent="0">
              <a:buNone/>
            </a:pPr>
            <a:r>
              <a:rPr lang="es-ES" dirty="0" err="1" smtClean="0"/>
              <a:t>Contact</a:t>
            </a:r>
            <a:r>
              <a:rPr lang="es-ES" dirty="0" smtClean="0"/>
              <a:t> </a:t>
            </a:r>
            <a:r>
              <a:rPr lang="es-ES" dirty="0" err="1" smtClean="0"/>
              <a:t>hours</a:t>
            </a:r>
            <a:r>
              <a:rPr lang="es-ES" dirty="0" smtClean="0"/>
              <a:t>: 12</a:t>
            </a:r>
          </a:p>
          <a:p>
            <a:pPr marL="0" indent="0">
              <a:buNone/>
            </a:pPr>
            <a:r>
              <a:rPr lang="es-ES" dirty="0" smtClean="0"/>
              <a:t>Individual </a:t>
            </a:r>
            <a:r>
              <a:rPr lang="es-ES" dirty="0" err="1" smtClean="0"/>
              <a:t>study</a:t>
            </a:r>
            <a:r>
              <a:rPr lang="es-ES" dirty="0" smtClean="0"/>
              <a:t> </a:t>
            </a:r>
            <a:r>
              <a:rPr lang="es-ES" dirty="0" err="1" smtClean="0"/>
              <a:t>hours</a:t>
            </a:r>
            <a:r>
              <a:rPr lang="es-ES" dirty="0" smtClean="0"/>
              <a:t>: 4 ( 1 </a:t>
            </a:r>
            <a:r>
              <a:rPr lang="es-ES" dirty="0" err="1" smtClean="0"/>
              <a:t>hour</a:t>
            </a:r>
            <a:r>
              <a:rPr lang="es-ES" dirty="0" smtClean="0"/>
              <a:t> per </a:t>
            </a:r>
            <a:r>
              <a:rPr lang="es-ES" dirty="0" err="1" smtClean="0"/>
              <a:t>session</a:t>
            </a:r>
            <a:r>
              <a:rPr lang="es-ES" dirty="0" smtClean="0"/>
              <a:t>)</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9" y="598385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245" y="611879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383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a:xfrm>
            <a:off x="389563" y="1484784"/>
            <a:ext cx="3678381" cy="4525963"/>
          </a:xfrm>
        </p:spPr>
        <p:txBody>
          <a:bodyPr>
            <a:normAutofit/>
          </a:bodyPr>
          <a:lstStyle/>
          <a:p>
            <a:r>
              <a:rPr lang="en-US" dirty="0" smtClean="0"/>
              <a:t>What are the benefits?</a:t>
            </a:r>
          </a:p>
          <a:p>
            <a:r>
              <a:rPr lang="en-US" dirty="0" smtClean="0"/>
              <a:t>What are the challenges?</a:t>
            </a:r>
            <a:endParaRPr lang="en-US" dirty="0"/>
          </a:p>
          <a:p>
            <a:r>
              <a:rPr lang="en-US" dirty="0" smtClean="0"/>
              <a:t>Discuss possible solutions to overcome the challenges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890" y="1916832"/>
            <a:ext cx="4426808" cy="2486971"/>
          </a:xfrm>
          <a:prstGeom prst="rect">
            <a:avLst/>
          </a:prstGeom>
        </p:spPr>
      </p:pic>
    </p:spTree>
    <p:extLst>
      <p:ext uri="{BB962C8B-B14F-4D97-AF65-F5344CB8AC3E}">
        <p14:creationId xmlns:p14="http://schemas.microsoft.com/office/powerpoint/2010/main" val="1204491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a:xfrm>
            <a:off x="389563" y="1484784"/>
            <a:ext cx="3678381" cy="4525963"/>
          </a:xfrm>
        </p:spPr>
        <p:txBody>
          <a:bodyPr>
            <a:normAutofit fontScale="92500" lnSpcReduction="20000"/>
          </a:bodyPr>
          <a:lstStyle/>
          <a:p>
            <a:r>
              <a:rPr lang="en-US" dirty="0" smtClean="0"/>
              <a:t>How do you communicate the learning outcomes?</a:t>
            </a:r>
          </a:p>
          <a:p>
            <a:r>
              <a:rPr lang="en-US" dirty="0" smtClean="0"/>
              <a:t>How does the provider know where the learning fits into the PE curriculum?</a:t>
            </a:r>
          </a:p>
          <a:p>
            <a:r>
              <a:rPr lang="en-US" dirty="0" smtClean="0"/>
              <a:t>Do you manage to find time to co-plan?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2060848"/>
            <a:ext cx="2467347" cy="2467347"/>
          </a:xfrm>
          <a:prstGeom prst="rect">
            <a:avLst/>
          </a:prstGeom>
        </p:spPr>
      </p:pic>
    </p:spTree>
    <p:extLst>
      <p:ext uri="{BB962C8B-B14F-4D97-AF65-F5344CB8AC3E}">
        <p14:creationId xmlns:p14="http://schemas.microsoft.com/office/powerpoint/2010/main" val="1169340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module</a:t>
            </a:r>
            <a:endParaRPr lang="en-US" dirty="0"/>
          </a:p>
        </p:txBody>
      </p:sp>
      <p:sp>
        <p:nvSpPr>
          <p:cNvPr id="3" name="Content Placeholder 2"/>
          <p:cNvSpPr>
            <a:spLocks noGrp="1"/>
          </p:cNvSpPr>
          <p:nvPr>
            <p:ph idx="1"/>
          </p:nvPr>
        </p:nvSpPr>
        <p:spPr>
          <a:xfrm>
            <a:off x="389563" y="1484784"/>
            <a:ext cx="3678381" cy="4525963"/>
          </a:xfrm>
        </p:spPr>
        <p:txBody>
          <a:bodyPr>
            <a:normAutofit/>
          </a:bodyPr>
          <a:lstStyle/>
          <a:p>
            <a:r>
              <a:rPr lang="en-US" dirty="0" smtClean="0"/>
              <a:t>Please complete the feedback form</a:t>
            </a:r>
          </a:p>
          <a:p>
            <a:r>
              <a:rPr lang="en-US" dirty="0" smtClean="0"/>
              <a:t>What was the most useful part of the module?</a:t>
            </a:r>
          </a:p>
          <a:p>
            <a:r>
              <a:rPr lang="en-US" dirty="0" smtClean="0"/>
              <a:t>How will the module impact </a:t>
            </a:r>
            <a:r>
              <a:rPr lang="en-US" smtClean="0"/>
              <a:t>on practice?</a:t>
            </a:r>
            <a:endParaRPr lang="en-US" dirty="0" smtClean="0"/>
          </a:p>
          <a:p>
            <a:endParaRPr 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060848"/>
            <a:ext cx="3048000" cy="2286000"/>
          </a:xfrm>
          <a:prstGeom prst="rect">
            <a:avLst/>
          </a:prstGeom>
        </p:spPr>
      </p:pic>
    </p:spTree>
    <p:extLst>
      <p:ext uri="{BB962C8B-B14F-4D97-AF65-F5344CB8AC3E}">
        <p14:creationId xmlns:p14="http://schemas.microsoft.com/office/powerpoint/2010/main" val="1491644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 Questions</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pPr marL="0" indent="0">
              <a:buNone/>
            </a:pPr>
            <a:r>
              <a:rPr lang="en-US" dirty="0" smtClean="0"/>
              <a:t>a) What do we want to achieve in PE?</a:t>
            </a:r>
          </a:p>
          <a:p>
            <a:pPr marL="0" indent="0">
              <a:buNone/>
            </a:pPr>
            <a:r>
              <a:rPr lang="en-US" dirty="0" smtClean="0"/>
              <a:t>b</a:t>
            </a:r>
            <a:r>
              <a:rPr lang="en-US" dirty="0"/>
              <a:t>) </a:t>
            </a:r>
            <a:r>
              <a:rPr lang="en-US" dirty="0" smtClean="0"/>
              <a:t>Is our practice aligned to this aim?</a:t>
            </a:r>
          </a:p>
          <a:p>
            <a:pPr marL="0" indent="0">
              <a:buNone/>
            </a:pPr>
            <a:r>
              <a:rPr lang="en-US" dirty="0" smtClean="0"/>
              <a:t> c</a:t>
            </a:r>
            <a:r>
              <a:rPr lang="en-US" dirty="0"/>
              <a:t>) </a:t>
            </a:r>
            <a:r>
              <a:rPr lang="en-US" dirty="0" smtClean="0"/>
              <a:t>What is the relationship between PE, sport and health promoting activity?</a:t>
            </a:r>
          </a:p>
          <a:p>
            <a:pPr marL="0" indent="0">
              <a:buNone/>
            </a:pPr>
            <a:r>
              <a:rPr lang="en-US" dirty="0" smtClean="0"/>
              <a:t>d</a:t>
            </a:r>
            <a:r>
              <a:rPr lang="en-US" dirty="0"/>
              <a:t>) </a:t>
            </a:r>
            <a:r>
              <a:rPr lang="en-US" dirty="0" smtClean="0"/>
              <a:t>What does child </a:t>
            </a:r>
            <a:r>
              <a:rPr lang="en-US" dirty="0" err="1" smtClean="0"/>
              <a:t>centred</a:t>
            </a:r>
            <a:r>
              <a:rPr lang="en-US" dirty="0" smtClean="0"/>
              <a:t> PE look like?</a:t>
            </a:r>
            <a:endParaRPr lang="en-US" dirty="0"/>
          </a:p>
          <a:p>
            <a:pPr marL="0" indent="0">
              <a:buNone/>
            </a:pPr>
            <a:r>
              <a:rPr lang="en-US" dirty="0"/>
              <a:t>e) </a:t>
            </a:r>
            <a:r>
              <a:rPr lang="en-US" dirty="0" smtClean="0"/>
              <a:t>What are the issues when working with external delivery agents?</a:t>
            </a:r>
            <a:endParaRPr lang="en-US" b="1" dirty="0"/>
          </a:p>
          <a:p>
            <a:pPr marL="0" indent="0">
              <a:buNone/>
            </a:pP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96" y="59952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040" y="601074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92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1707"/>
            <a:ext cx="7772400" cy="1470025"/>
          </a:xfrm>
        </p:spPr>
        <p:txBody>
          <a:bodyPr>
            <a:normAutofit/>
          </a:bodyPr>
          <a:lstStyle/>
          <a:p>
            <a:r>
              <a:rPr lang="en-US" dirty="0" smtClean="0"/>
              <a:t>Pupil Health &amp; Well-Being</a:t>
            </a:r>
            <a:endParaRPr lang="en-US" dirty="0"/>
          </a:p>
        </p:txBody>
      </p:sp>
      <p:sp>
        <p:nvSpPr>
          <p:cNvPr id="3" name="Subtitle 2"/>
          <p:cNvSpPr>
            <a:spLocks noGrp="1"/>
          </p:cNvSpPr>
          <p:nvPr>
            <p:ph type="subTitle" idx="1"/>
          </p:nvPr>
        </p:nvSpPr>
        <p:spPr/>
        <p:txBody>
          <a:bodyPr>
            <a:normAutofit/>
          </a:bodyPr>
          <a:lstStyle/>
          <a:p>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77" y="6150499"/>
            <a:ext cx="145816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912"/>
          <a:stretch/>
        </p:blipFill>
        <p:spPr bwMode="auto">
          <a:xfrm>
            <a:off x="2811852" y="6150499"/>
            <a:ext cx="2814484" cy="77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922" y="5874275"/>
            <a:ext cx="4298156"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22922" y="2930797"/>
            <a:ext cx="3762877" cy="954107"/>
          </a:xfrm>
          <a:prstGeom prst="rect">
            <a:avLst/>
          </a:prstGeom>
          <a:noFill/>
        </p:spPr>
        <p:txBody>
          <a:bodyPr wrap="square" rtlCol="0">
            <a:spAutoFit/>
          </a:bodyPr>
          <a:lstStyle/>
          <a:p>
            <a:pPr algn="ctr"/>
            <a:r>
              <a:rPr lang="es-ES" sz="2800" b="1" dirty="0"/>
              <a:t>MODULE </a:t>
            </a:r>
            <a:r>
              <a:rPr lang="es-ES" sz="2800" b="1" dirty="0" smtClean="0"/>
              <a:t>2</a:t>
            </a:r>
          </a:p>
          <a:p>
            <a:pPr algn="ctr"/>
            <a:r>
              <a:rPr lang="es-ES" sz="2800" b="1" dirty="0" smtClean="0"/>
              <a:t>SESSION </a:t>
            </a:r>
            <a:r>
              <a:rPr lang="es-ES" sz="2800" b="1" dirty="0"/>
              <a:t>– </a:t>
            </a:r>
            <a:r>
              <a:rPr lang="es-ES" sz="2800" b="1" dirty="0" smtClean="0"/>
              <a:t>1</a:t>
            </a:r>
          </a:p>
        </p:txBody>
      </p:sp>
      <p:sp>
        <p:nvSpPr>
          <p:cNvPr id="7" name="TextBox 6"/>
          <p:cNvSpPr txBox="1"/>
          <p:nvPr/>
        </p:nvSpPr>
        <p:spPr>
          <a:xfrm>
            <a:off x="2168733" y="4581128"/>
            <a:ext cx="5067563" cy="369332"/>
          </a:xfrm>
          <a:prstGeom prst="rect">
            <a:avLst/>
          </a:prstGeom>
          <a:noFill/>
        </p:spPr>
        <p:txBody>
          <a:bodyPr wrap="square" rtlCol="0">
            <a:spAutoFit/>
          </a:bodyPr>
          <a:lstStyle/>
          <a:p>
            <a:endParaRPr lang="en-US" dirty="0"/>
          </a:p>
        </p:txBody>
      </p:sp>
      <p:sp>
        <p:nvSpPr>
          <p:cNvPr id="8" name="TextBox 7"/>
          <p:cNvSpPr txBox="1"/>
          <p:nvPr/>
        </p:nvSpPr>
        <p:spPr>
          <a:xfrm>
            <a:off x="1471267" y="4196407"/>
            <a:ext cx="6588732" cy="523220"/>
          </a:xfrm>
          <a:prstGeom prst="rect">
            <a:avLst/>
          </a:prstGeom>
          <a:noFill/>
        </p:spPr>
        <p:txBody>
          <a:bodyPr wrap="square" rtlCol="0">
            <a:spAutoFit/>
          </a:bodyPr>
          <a:lstStyle/>
          <a:p>
            <a:pPr algn="ctr"/>
            <a:r>
              <a:rPr lang="en-US" sz="2800" dirty="0"/>
              <a:t> Toward a common language and rationale</a:t>
            </a:r>
            <a:endParaRPr lang="en-US" sz="3600" dirty="0">
              <a:latin typeface="Algerian" pitchFamily="82" charset="0"/>
            </a:endParaRPr>
          </a:p>
        </p:txBody>
      </p:sp>
    </p:spTree>
    <p:extLst>
      <p:ext uri="{BB962C8B-B14F-4D97-AF65-F5344CB8AC3E}">
        <p14:creationId xmlns:p14="http://schemas.microsoft.com/office/powerpoint/2010/main" val="232055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Session 2.1. Objectives</a:t>
            </a:r>
            <a:endParaRPr lang="en-US" dirty="0"/>
          </a:p>
        </p:txBody>
      </p:sp>
      <p:sp>
        <p:nvSpPr>
          <p:cNvPr id="3" name="Content Placeholder 2"/>
          <p:cNvSpPr>
            <a:spLocks noGrp="1"/>
          </p:cNvSpPr>
          <p:nvPr>
            <p:ph idx="1"/>
          </p:nvPr>
        </p:nvSpPr>
        <p:spPr>
          <a:xfrm>
            <a:off x="389563" y="1484784"/>
            <a:ext cx="8229600" cy="4525963"/>
          </a:xfrm>
        </p:spPr>
        <p:txBody>
          <a:bodyPr>
            <a:normAutofit fontScale="92500"/>
          </a:bodyPr>
          <a:lstStyle/>
          <a:p>
            <a:r>
              <a:rPr lang="en-US" dirty="0" smtClean="0"/>
              <a:t>Clarify </a:t>
            </a:r>
            <a:r>
              <a:rPr lang="en-US" dirty="0"/>
              <a:t>the relationship between physical education and sport, health (including weight management) and physical activity</a:t>
            </a:r>
          </a:p>
          <a:p>
            <a:r>
              <a:rPr lang="en-US" dirty="0"/>
              <a:t>Develop understanding as to why physical education is a compulsory part of the school curriculum and the </a:t>
            </a:r>
            <a:r>
              <a:rPr lang="en-US" i="1" dirty="0"/>
              <a:t>unique </a:t>
            </a:r>
            <a:r>
              <a:rPr lang="en-US" dirty="0"/>
              <a:t>contribution it may make to the education of children</a:t>
            </a:r>
          </a:p>
          <a:p>
            <a:r>
              <a:rPr lang="en-US" dirty="0"/>
              <a:t>To support students in critically examining current policy and practice in light of the above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857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on practice</a:t>
            </a:r>
            <a:endParaRPr lang="en-US" dirty="0"/>
          </a:p>
        </p:txBody>
      </p:sp>
      <p:sp>
        <p:nvSpPr>
          <p:cNvPr id="3" name="Content Placeholder 2"/>
          <p:cNvSpPr>
            <a:spLocks noGrp="1"/>
          </p:cNvSpPr>
          <p:nvPr>
            <p:ph idx="1"/>
          </p:nvPr>
        </p:nvSpPr>
        <p:spPr>
          <a:xfrm>
            <a:off x="389563" y="1484784"/>
            <a:ext cx="8229600" cy="4525963"/>
          </a:xfrm>
        </p:spPr>
        <p:txBody>
          <a:bodyPr>
            <a:normAutofit/>
          </a:bodyPr>
          <a:lstStyle/>
          <a:p>
            <a:pPr marL="0" indent="0">
              <a:buNone/>
            </a:pPr>
            <a:r>
              <a:rPr lang="en-US" dirty="0" smtClean="0"/>
              <a:t>In groups of 2 or 3 discuss the pedagogical processes that you see in PE lessons</a:t>
            </a:r>
            <a:r>
              <a:rPr lang="is-IS" dirty="0" smtClean="0"/>
              <a:t>….</a:t>
            </a:r>
          </a:p>
          <a:p>
            <a:pPr marL="0" indent="0">
              <a:buNone/>
            </a:pPr>
            <a:endParaRPr lang="is-IS" dirty="0" smtClean="0"/>
          </a:p>
          <a:p>
            <a:pPr marL="0" indent="0">
              <a:buNone/>
            </a:pPr>
            <a:r>
              <a:rPr lang="is-IS" dirty="0" smtClean="0"/>
              <a:t>OR</a:t>
            </a:r>
          </a:p>
          <a:p>
            <a:pPr marL="0" indent="0">
              <a:buNone/>
            </a:pPr>
            <a:endParaRPr lang="is-IS" dirty="0"/>
          </a:p>
          <a:p>
            <a:pPr marL="0" indent="0">
              <a:buNone/>
            </a:pPr>
            <a:endParaRPr lang="is-IS" dirty="0" smtClean="0"/>
          </a:p>
          <a:p>
            <a:pPr marL="0" indent="0">
              <a:buNone/>
            </a:pPr>
            <a:r>
              <a:rPr lang="en-US" dirty="0" smtClean="0"/>
              <a:t>I</a:t>
            </a:r>
            <a:r>
              <a:rPr lang="is-IS" dirty="0" smtClean="0"/>
              <a:t>n plain language, what does the teacher do to ensure that </a:t>
            </a:r>
            <a:r>
              <a:rPr lang="is-IS" b="1" dirty="0" smtClean="0"/>
              <a:t>all</a:t>
            </a:r>
            <a:r>
              <a:rPr lang="is-IS" dirty="0" smtClean="0"/>
              <a:t> children learn?</a:t>
            </a:r>
            <a:endParaRPr lang="en-US" b="1" dirty="0"/>
          </a:p>
          <a:p>
            <a:pPr marL="0" indent="0">
              <a:buNone/>
            </a:pP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108443"/>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2163" y="2564904"/>
            <a:ext cx="3937000" cy="2070100"/>
          </a:xfrm>
          <a:prstGeom prst="rect">
            <a:avLst/>
          </a:prstGeom>
        </p:spPr>
      </p:pic>
    </p:spTree>
    <p:extLst>
      <p:ext uri="{BB962C8B-B14F-4D97-AF65-F5344CB8AC3E}">
        <p14:creationId xmlns:p14="http://schemas.microsoft.com/office/powerpoint/2010/main" val="79864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Key texts</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a:t>Bailey, R. et al (2009) The Educational Benefits Claimed for Physical Education and School Sport: An Academic Review, Research Papers in Education, </a:t>
            </a:r>
            <a:r>
              <a:rPr lang="en-US" dirty="0" smtClean="0"/>
              <a:t>24.1</a:t>
            </a:r>
          </a:p>
          <a:p>
            <a:pPr marL="0" indent="0">
              <a:spcBef>
                <a:spcPts val="0"/>
              </a:spcBef>
              <a:buNone/>
            </a:pPr>
            <a:endParaRPr lang="en-US" dirty="0"/>
          </a:p>
          <a:p>
            <a:pPr marL="0" indent="0">
              <a:spcBef>
                <a:spcPts val="0"/>
              </a:spcBef>
              <a:buNone/>
            </a:pPr>
            <a:r>
              <a:rPr lang="en-US" dirty="0" smtClean="0"/>
              <a:t>Kirk</a:t>
            </a:r>
            <a:r>
              <a:rPr lang="en-US" dirty="0"/>
              <a:t>, D. (2010). Physical Education Futures, Oxon: Routledge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108443"/>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170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6237</TotalTime>
  <Words>2968</Words>
  <Application>Microsoft Macintosh PowerPoint</Application>
  <PresentationFormat>On-screen Show (4:3)</PresentationFormat>
  <Paragraphs>361</Paragraphs>
  <Slides>42</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Algerian</vt:lpstr>
      <vt:lpstr>Calibri</vt:lpstr>
      <vt:lpstr>Arial</vt:lpstr>
      <vt:lpstr>Tema de Office</vt:lpstr>
      <vt:lpstr>Pupil Health &amp; Well-Being</vt:lpstr>
      <vt:lpstr>PowerPoint Presentation</vt:lpstr>
      <vt:lpstr>1. Objectives</vt:lpstr>
      <vt:lpstr>2. Time</vt:lpstr>
      <vt:lpstr>3. Key Questions</vt:lpstr>
      <vt:lpstr>Pupil Health &amp; Well-Being</vt:lpstr>
      <vt:lpstr>4. Session 2.1. Objectives</vt:lpstr>
      <vt:lpstr>Reflecting on practice</vt:lpstr>
      <vt:lpstr>5. Key texts</vt:lpstr>
      <vt:lpstr>Purpose of PE</vt:lpstr>
      <vt:lpstr>The  Big Picture</vt:lpstr>
      <vt:lpstr>What’s your vision</vt:lpstr>
      <vt:lpstr>Sport v PE</vt:lpstr>
      <vt:lpstr>PE – servant to 2 masters?</vt:lpstr>
      <vt:lpstr>Clarity of purpose?</vt:lpstr>
      <vt:lpstr>Uncomfortable truth</vt:lpstr>
      <vt:lpstr>Is our practice aligned to our aims</vt:lpstr>
      <vt:lpstr>Who does the status quo serve?</vt:lpstr>
      <vt:lpstr>So if children are to remain active, what abilities do they need?</vt:lpstr>
      <vt:lpstr>So if children are to remain active, what abilities do they need?</vt:lpstr>
      <vt:lpstr>So if children are to remain active, what abilities do they need?</vt:lpstr>
      <vt:lpstr>Session 2.1. Objectives</vt:lpstr>
      <vt:lpstr>Pupil Health &amp; Well-Being</vt:lpstr>
      <vt:lpstr>1. Session 2.2. Objectives</vt:lpstr>
      <vt:lpstr>2. Let’s play and learn</vt:lpstr>
      <vt:lpstr>3. Reflections</vt:lpstr>
      <vt:lpstr>4. Analysis</vt:lpstr>
      <vt:lpstr>5a Teacher talk</vt:lpstr>
      <vt:lpstr>5b Teacher talk</vt:lpstr>
      <vt:lpstr>6 Barriers</vt:lpstr>
      <vt:lpstr>7 Prepare for next session</vt:lpstr>
      <vt:lpstr>Further reading</vt:lpstr>
      <vt:lpstr>1. Session 2.2. Objectives</vt:lpstr>
      <vt:lpstr>Pupil Health &amp; Well-Being</vt:lpstr>
      <vt:lpstr>1. Session 2.3. Objectives</vt:lpstr>
      <vt:lpstr>2. Points for discussion</vt:lpstr>
      <vt:lpstr>Pupil Health &amp; Well-Being</vt:lpstr>
      <vt:lpstr>1. Session 2.4. Objectives</vt:lpstr>
      <vt:lpstr>Group discussion</vt:lpstr>
      <vt:lpstr>Group discussion</vt:lpstr>
      <vt:lpstr>Group discussion</vt:lpstr>
      <vt:lpstr>Review of the module</vt:lpstr>
    </vt:vector>
  </TitlesOfParts>
  <Company>Hewlett-Packard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Health &amp; Well-Being</dc:title>
  <dc:creator>Jesus Alemán</dc:creator>
  <cp:lastModifiedBy>Dryer, Greg</cp:lastModifiedBy>
  <cp:revision>145</cp:revision>
  <dcterms:created xsi:type="dcterms:W3CDTF">2016-03-31T21:42:20Z</dcterms:created>
  <dcterms:modified xsi:type="dcterms:W3CDTF">2016-09-30T10:05:24Z</dcterms:modified>
</cp:coreProperties>
</file>