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82" r:id="rId2"/>
    <p:sldId id="303" r:id="rId3"/>
    <p:sldId id="297" r:id="rId4"/>
    <p:sldId id="308" r:id="rId5"/>
    <p:sldId id="299" r:id="rId6"/>
    <p:sldId id="298" r:id="rId7"/>
    <p:sldId id="302" r:id="rId8"/>
    <p:sldId id="283" r:id="rId9"/>
    <p:sldId id="311" r:id="rId10"/>
    <p:sldId id="309" r:id="rId11"/>
    <p:sldId id="284" r:id="rId12"/>
    <p:sldId id="310" r:id="rId13"/>
    <p:sldId id="285" r:id="rId14"/>
    <p:sldId id="290" r:id="rId15"/>
    <p:sldId id="291" r:id="rId16"/>
    <p:sldId id="292" r:id="rId17"/>
    <p:sldId id="286" r:id="rId18"/>
    <p:sldId id="287" r:id="rId19"/>
    <p:sldId id="288" r:id="rId20"/>
    <p:sldId id="289" r:id="rId21"/>
    <p:sldId id="304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2" r:id="rId32"/>
    <p:sldId id="323" r:id="rId33"/>
    <p:sldId id="321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74"/>
    <p:restoredTop sz="41756" autoAdjust="0"/>
  </p:normalViewPr>
  <p:slideViewPr>
    <p:cSldViewPr>
      <p:cViewPr>
        <p:scale>
          <a:sx n="60" d="100"/>
          <a:sy n="60" d="100"/>
        </p:scale>
        <p:origin x="-142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3E97F-6DB0-4E01-859B-D548784F9A50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8BEAC-B311-42F8-A587-1ED0E96C43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430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962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5’ </a:t>
            </a:r>
          </a:p>
          <a:p>
            <a:r>
              <a:rPr lang="en-US" dirty="0" err="1" smtClean="0"/>
              <a:t>Enseñar</a:t>
            </a:r>
            <a:r>
              <a:rPr lang="en-US" dirty="0" smtClean="0"/>
              <a:t> el </a:t>
            </a:r>
            <a:r>
              <a:rPr lang="en-US" dirty="0" err="1" smtClean="0"/>
              <a:t>vídeo</a:t>
            </a:r>
            <a:r>
              <a:rPr lang="en-US" dirty="0" smtClean="0"/>
              <a:t> y </a:t>
            </a:r>
            <a:r>
              <a:rPr lang="en-US" dirty="0" err="1" smtClean="0"/>
              <a:t>resaltar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no </a:t>
            </a:r>
            <a:r>
              <a:rPr lang="en-US" dirty="0" err="1" smtClean="0"/>
              <a:t>tenemos</a:t>
            </a:r>
            <a:r>
              <a:rPr lang="en-US" dirty="0" smtClean="0"/>
              <a:t> </a:t>
            </a:r>
            <a:r>
              <a:rPr lang="en-US" dirty="0" err="1" smtClean="0"/>
              <a:t>cuidado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centramos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minucias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perdemos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visión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conjunto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Ej</a:t>
            </a:r>
            <a:r>
              <a:rPr lang="en-US" baseline="0" dirty="0" smtClean="0"/>
              <a:t>.: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preocupamos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niño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realizar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habilidad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determinada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ej</a:t>
            </a:r>
            <a:r>
              <a:rPr lang="en-US" baseline="0" dirty="0" smtClean="0"/>
              <a:t>.: un </a:t>
            </a:r>
            <a:r>
              <a:rPr lang="en-US" baseline="0" dirty="0" err="1" smtClean="0"/>
              <a:t>remate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voleibol</a:t>
            </a:r>
            <a:r>
              <a:rPr lang="en-US" baseline="0" dirty="0" smtClean="0"/>
              <a:t>, y </a:t>
            </a:r>
            <a:r>
              <a:rPr lang="en-US" baseline="0" dirty="0" err="1" smtClean="0"/>
              <a:t>podemos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ignorar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hecho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él</a:t>
            </a:r>
            <a:r>
              <a:rPr lang="en-US" baseline="0" dirty="0" smtClean="0"/>
              <a:t>/</a:t>
            </a:r>
            <a:r>
              <a:rPr lang="en-US" baseline="0" dirty="0" err="1" smtClean="0"/>
              <a:t>ella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puede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saltar</a:t>
            </a:r>
            <a:r>
              <a:rPr lang="en-US" baseline="0" dirty="0" smtClean="0"/>
              <a:t> o, </a:t>
            </a:r>
            <a:r>
              <a:rPr lang="en-US" baseline="0" dirty="0" err="1" smtClean="0"/>
              <a:t>más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importante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sienten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vergüenza</a:t>
            </a:r>
            <a:r>
              <a:rPr lang="en-US" baseline="0" dirty="0" smtClean="0"/>
              <a:t> en un </a:t>
            </a:r>
            <a:r>
              <a:rPr lang="en-US" baseline="0" dirty="0" err="1" smtClean="0"/>
              <a:t>entorno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deportivo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nunca</a:t>
            </a:r>
            <a:r>
              <a:rPr lang="en-US" baseline="0" dirty="0" smtClean="0"/>
              <a:t> son </a:t>
            </a:r>
            <a:r>
              <a:rPr lang="en-US" baseline="0" dirty="0" err="1" smtClean="0"/>
              <a:t>activos</a:t>
            </a:r>
            <a:r>
              <a:rPr lang="en-US" baseline="0" dirty="0" smtClean="0"/>
              <a:t>.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427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208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7’</a:t>
            </a:r>
          </a:p>
          <a:p>
            <a:r>
              <a:rPr lang="en-US" dirty="0" smtClean="0"/>
              <a:t>En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diapositiva</a:t>
            </a:r>
            <a:r>
              <a:rPr lang="en-US" dirty="0" smtClean="0"/>
              <a:t>,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pide</a:t>
            </a:r>
            <a:r>
              <a:rPr lang="en-US" baseline="0" dirty="0" smtClean="0"/>
              <a:t> a los </a:t>
            </a:r>
            <a:r>
              <a:rPr lang="en-US" baseline="0" dirty="0" err="1" smtClean="0"/>
              <a:t>delegados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comenten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perciben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relación</a:t>
            </a:r>
            <a:r>
              <a:rPr lang="en-US" baseline="0" dirty="0" smtClean="0"/>
              <a:t> entre el </a:t>
            </a:r>
            <a:r>
              <a:rPr lang="en-US" baseline="0" dirty="0" err="1" smtClean="0"/>
              <a:t>deporte</a:t>
            </a:r>
            <a:r>
              <a:rPr lang="en-US" baseline="0" dirty="0" smtClean="0"/>
              <a:t> y la EF. </a:t>
            </a:r>
          </a:p>
          <a:p>
            <a:r>
              <a:rPr lang="en-US" baseline="0" dirty="0" err="1" smtClean="0"/>
              <a:t>Círculos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rojos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deporte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verdes</a:t>
            </a:r>
            <a:r>
              <a:rPr lang="en-US" baseline="0" dirty="0" smtClean="0"/>
              <a:t> = EF</a:t>
            </a:r>
          </a:p>
          <a:p>
            <a:r>
              <a:rPr lang="en-US" baseline="0" dirty="0" smtClean="0"/>
              <a:t>A = dos </a:t>
            </a:r>
            <a:r>
              <a:rPr lang="en-US" baseline="0" dirty="0" err="1" smtClean="0"/>
              <a:t>constructos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totalmente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diferentes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B = </a:t>
            </a:r>
            <a:r>
              <a:rPr lang="en-US" baseline="0" dirty="0" err="1" smtClean="0"/>
              <a:t>constructos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solapan</a:t>
            </a:r>
            <a:endParaRPr lang="en-US" baseline="0" dirty="0" smtClean="0"/>
          </a:p>
          <a:p>
            <a:r>
              <a:rPr lang="en-US" baseline="0" dirty="0" smtClean="0"/>
              <a:t>C = la EF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parte del </a:t>
            </a:r>
            <a:r>
              <a:rPr lang="en-US" baseline="0" dirty="0" err="1" smtClean="0"/>
              <a:t>deporte</a:t>
            </a:r>
            <a:endParaRPr lang="en-US" baseline="0" dirty="0" smtClean="0"/>
          </a:p>
          <a:p>
            <a:r>
              <a:rPr lang="en-US" baseline="0" dirty="0" smtClean="0"/>
              <a:t>D = el </a:t>
            </a:r>
            <a:r>
              <a:rPr lang="en-US" baseline="0" dirty="0" err="1" smtClean="0"/>
              <a:t>deporte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parte de la EF</a:t>
            </a:r>
          </a:p>
          <a:p>
            <a:r>
              <a:rPr lang="en-US" baseline="0" dirty="0" smtClean="0"/>
              <a:t>E = la EF </a:t>
            </a:r>
            <a:r>
              <a:rPr lang="en-US" baseline="0" dirty="0" err="1" smtClean="0"/>
              <a:t>lleva</a:t>
            </a:r>
            <a:r>
              <a:rPr lang="en-US" baseline="0" dirty="0" smtClean="0"/>
              <a:t> al </a:t>
            </a:r>
            <a:r>
              <a:rPr lang="en-US" baseline="0" dirty="0" err="1" smtClean="0"/>
              <a:t>deporte</a:t>
            </a:r>
            <a:endParaRPr lang="en-US" baseline="0" dirty="0" smtClean="0"/>
          </a:p>
          <a:p>
            <a:r>
              <a:rPr lang="en-US" baseline="0" dirty="0" smtClean="0"/>
              <a:t>¿</a:t>
            </a:r>
            <a:r>
              <a:rPr lang="en-US" baseline="0" dirty="0" err="1" smtClean="0"/>
              <a:t>algunos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otros</a:t>
            </a:r>
            <a:r>
              <a:rPr lang="en-US" baseline="0" dirty="0" smtClean="0"/>
              <a:t>? </a:t>
            </a:r>
          </a:p>
          <a:p>
            <a:r>
              <a:rPr lang="en-US" baseline="0" dirty="0" err="1" smtClean="0"/>
              <a:t>Pedir</a:t>
            </a:r>
            <a:r>
              <a:rPr lang="en-US" baseline="0" dirty="0" smtClean="0"/>
              <a:t> a los </a:t>
            </a:r>
            <a:r>
              <a:rPr lang="en-US" baseline="0" dirty="0" err="1" smtClean="0"/>
              <a:t>participantes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expliquen</a:t>
            </a:r>
            <a:r>
              <a:rPr lang="en-US" baseline="0" dirty="0" smtClean="0"/>
              <a:t> lo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piensan</a:t>
            </a:r>
            <a:r>
              <a:rPr lang="en-US" baseline="0" dirty="0" smtClean="0"/>
              <a:t>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427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3’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Estamos</a:t>
            </a:r>
            <a:r>
              <a:rPr lang="en-US" dirty="0" smtClean="0"/>
              <a:t> </a:t>
            </a:r>
            <a:r>
              <a:rPr lang="en-US" dirty="0" err="1" smtClean="0"/>
              <a:t>educando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conseguir</a:t>
            </a:r>
            <a:r>
              <a:rPr lang="en-US" dirty="0" smtClean="0"/>
              <a:t> la </a:t>
            </a:r>
            <a:r>
              <a:rPr lang="en-US" dirty="0" err="1" smtClean="0"/>
              <a:t>buena</a:t>
            </a:r>
            <a:r>
              <a:rPr lang="en-US" dirty="0" smtClean="0"/>
              <a:t> </a:t>
            </a:r>
            <a:r>
              <a:rPr lang="en-US" dirty="0" err="1" smtClean="0"/>
              <a:t>salud</a:t>
            </a:r>
            <a:r>
              <a:rPr lang="en-US" dirty="0" smtClean="0"/>
              <a:t> de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alumnos</a:t>
            </a:r>
            <a:r>
              <a:rPr lang="en-US" dirty="0" smtClean="0"/>
              <a:t> o </a:t>
            </a:r>
            <a:r>
              <a:rPr lang="en-US" dirty="0" err="1" smtClean="0"/>
              <a:t>para</a:t>
            </a:r>
            <a:r>
              <a:rPr lang="en-US" dirty="0" smtClean="0"/>
              <a:t> 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rendimiento</a:t>
            </a:r>
            <a:r>
              <a:rPr lang="en-US" baseline="0" dirty="0" smtClean="0"/>
              <a:t> de élite? </a:t>
            </a:r>
          </a:p>
          <a:p>
            <a:r>
              <a:rPr lang="en-US" baseline="0" dirty="0" smtClean="0"/>
              <a:t>¿Es </a:t>
            </a:r>
            <a:r>
              <a:rPr lang="en-US" baseline="0" dirty="0" err="1" smtClean="0"/>
              <a:t>uno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otro</a:t>
            </a:r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Si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buena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salud</a:t>
            </a:r>
            <a:r>
              <a:rPr lang="en-US" baseline="0" dirty="0" smtClean="0"/>
              <a:t>, ¿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juega</a:t>
            </a:r>
            <a:r>
              <a:rPr lang="en-US" baseline="0" dirty="0" smtClean="0"/>
              <a:t> el DEPORTE un </a:t>
            </a:r>
            <a:r>
              <a:rPr lang="en-US" baseline="0" dirty="0" err="1" smtClean="0"/>
              <a:t>rol</a:t>
            </a:r>
            <a:r>
              <a:rPr lang="en-US" baseline="0" dirty="0" smtClean="0"/>
              <a:t> tan </a:t>
            </a:r>
            <a:r>
              <a:rPr lang="en-US" baseline="0" dirty="0" err="1" smtClean="0"/>
              <a:t>prominente</a:t>
            </a:r>
            <a:r>
              <a:rPr lang="en-US" baseline="0" dirty="0" smtClean="0"/>
              <a:t> en la EF?</a:t>
            </a:r>
          </a:p>
          <a:p>
            <a:r>
              <a:rPr lang="en-US" baseline="0" dirty="0" smtClean="0"/>
              <a:t>Si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buena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salud</a:t>
            </a:r>
            <a:r>
              <a:rPr lang="en-US" baseline="0" dirty="0" smtClean="0"/>
              <a:t>, ¿</a:t>
            </a:r>
            <a:r>
              <a:rPr lang="en-US" baseline="0" dirty="0" err="1" smtClean="0"/>
              <a:t>cómo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refleja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esto</a:t>
            </a:r>
            <a:r>
              <a:rPr lang="en-US" baseline="0" dirty="0" smtClean="0"/>
              <a:t> en la forma de </a:t>
            </a:r>
            <a:r>
              <a:rPr lang="en-US" baseline="0" dirty="0" err="1" smtClean="0"/>
              <a:t>evaluar</a:t>
            </a:r>
            <a:r>
              <a:rPr lang="en-US" baseline="0" dirty="0" smtClean="0"/>
              <a:t> a los </a:t>
            </a:r>
            <a:r>
              <a:rPr lang="en-US" baseline="0" dirty="0" err="1" smtClean="0"/>
              <a:t>alumnos</a:t>
            </a:r>
            <a:r>
              <a:rPr lang="en-US" baseline="0" dirty="0" smtClean="0"/>
              <a:t> en EF? ¿No son los </a:t>
            </a:r>
            <a:r>
              <a:rPr lang="en-US" baseline="0" dirty="0" err="1" smtClean="0"/>
              <a:t>niños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son “</a:t>
            </a:r>
            <a:r>
              <a:rPr lang="en-US" baseline="0" dirty="0" err="1" smtClean="0"/>
              <a:t>buenos</a:t>
            </a:r>
            <a:r>
              <a:rPr lang="en-US" baseline="0" dirty="0" smtClean="0"/>
              <a:t> en EF” los de mayor </a:t>
            </a:r>
            <a:r>
              <a:rPr lang="en-US" baseline="0" dirty="0" err="1" smtClean="0"/>
              <a:t>capacidad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atlética</a:t>
            </a:r>
            <a:r>
              <a:rPr lang="en-US" baseline="0" dirty="0" smtClean="0"/>
              <a:t>? ¿</a:t>
            </a:r>
            <a:r>
              <a:rPr lang="en-US" baseline="0" dirty="0" err="1" smtClean="0"/>
              <a:t>Evalúas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comportamientos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actitudes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promueven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salud</a:t>
            </a:r>
            <a:r>
              <a:rPr lang="en-US" baseline="0" dirty="0" smtClean="0"/>
              <a:t> </a:t>
            </a:r>
            <a:r>
              <a:rPr lang="en-US" baseline="0" dirty="0" smtClean="0"/>
              <a:t>–</a:t>
            </a:r>
            <a:r>
              <a:rPr lang="en-US" baseline="0" dirty="0" err="1" smtClean="0"/>
              <a:t>referirse</a:t>
            </a:r>
            <a:r>
              <a:rPr lang="en-US" baseline="0" dirty="0" smtClean="0"/>
              <a:t> </a:t>
            </a:r>
            <a:r>
              <a:rPr lang="en-US" baseline="0" dirty="0" smtClean="0"/>
              <a:t>de </a:t>
            </a:r>
            <a:r>
              <a:rPr lang="en-US" baseline="0" dirty="0" err="1" smtClean="0"/>
              <a:t>nuevo</a:t>
            </a:r>
            <a:r>
              <a:rPr lang="en-US" baseline="0" dirty="0" smtClean="0"/>
              <a:t> al </a:t>
            </a:r>
            <a:r>
              <a:rPr lang="en-US" baseline="0" dirty="0" err="1" smtClean="0"/>
              <a:t>módulo</a:t>
            </a:r>
            <a:r>
              <a:rPr lang="en-US" baseline="0" dirty="0" smtClean="0"/>
              <a:t> </a:t>
            </a:r>
            <a:r>
              <a:rPr lang="en-US" baseline="0" dirty="0" smtClean="0"/>
              <a:t>1– </a:t>
            </a:r>
            <a:r>
              <a:rPr lang="en-US" baseline="0" dirty="0" err="1" smtClean="0"/>
              <a:t>qué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salud</a:t>
            </a:r>
            <a:r>
              <a:rPr lang="en-US" baseline="0" dirty="0" smtClean="0"/>
              <a:t>?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427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2’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nuevo</a:t>
            </a:r>
            <a:r>
              <a:rPr lang="en-US" dirty="0" smtClean="0"/>
              <a:t>, </a:t>
            </a:r>
            <a:r>
              <a:rPr lang="en-US" dirty="0" err="1" smtClean="0"/>
              <a:t>reforzar</a:t>
            </a:r>
            <a:r>
              <a:rPr lang="en-US" dirty="0" smtClean="0"/>
              <a:t> la idea de </a:t>
            </a:r>
            <a:r>
              <a:rPr lang="en-US" dirty="0" err="1" smtClean="0"/>
              <a:t>que</a:t>
            </a:r>
            <a:r>
              <a:rPr lang="en-US" dirty="0" smtClean="0"/>
              <a:t> 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finalidad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 forma a la </a:t>
            </a:r>
            <a:r>
              <a:rPr lang="en-US" baseline="0" dirty="0" err="1" smtClean="0"/>
              <a:t>práctica</a:t>
            </a:r>
            <a:r>
              <a:rPr lang="en-US" baseline="0" dirty="0" smtClean="0"/>
              <a:t>, y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 forma a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experiencias</a:t>
            </a:r>
            <a:r>
              <a:rPr lang="en-US" baseline="0" dirty="0" smtClean="0"/>
              <a:t> de los </a:t>
            </a:r>
            <a:r>
              <a:rPr lang="en-US" baseline="0" dirty="0" err="1" smtClean="0"/>
              <a:t>niños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427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10’</a:t>
            </a:r>
          </a:p>
          <a:p>
            <a:r>
              <a:rPr lang="en-US" dirty="0" err="1" smtClean="0"/>
              <a:t>Menos</a:t>
            </a:r>
            <a:r>
              <a:rPr lang="en-US" dirty="0" smtClean="0"/>
              <a:t> de la </a:t>
            </a:r>
            <a:r>
              <a:rPr lang="en-US" dirty="0" err="1" smtClean="0"/>
              <a:t>mitad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población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Reino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Unido</a:t>
            </a:r>
            <a:r>
              <a:rPr lang="en-US" baseline="0" dirty="0" smtClean="0"/>
              <a:t> –</a:t>
            </a:r>
            <a:r>
              <a:rPr lang="en-US" baseline="0" dirty="0" err="1" smtClean="0"/>
              <a:t>alrededor</a:t>
            </a:r>
            <a:r>
              <a:rPr lang="en-US" baseline="0" dirty="0" smtClean="0"/>
              <a:t> de un </a:t>
            </a:r>
            <a:r>
              <a:rPr lang="en-US" baseline="0" dirty="0" err="1" smtClean="0"/>
              <a:t>tercio</a:t>
            </a:r>
            <a:r>
              <a:rPr lang="en-US" baseline="0" dirty="0" smtClean="0"/>
              <a:t> de los </a:t>
            </a:r>
            <a:r>
              <a:rPr lang="en-US" baseline="0" dirty="0" err="1" smtClean="0"/>
              <a:t>adultos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más</a:t>
            </a:r>
            <a:r>
              <a:rPr lang="en-US" baseline="0" dirty="0" smtClean="0"/>
              <a:t> de 16 </a:t>
            </a:r>
            <a:r>
              <a:rPr lang="en-US" baseline="0" dirty="0" err="1" smtClean="0"/>
              <a:t>años</a:t>
            </a:r>
            <a:r>
              <a:rPr lang="en-US" baseline="0" dirty="0" smtClean="0"/>
              <a:t>– son lo </a:t>
            </a:r>
            <a:r>
              <a:rPr lang="en-US" baseline="0" dirty="0" err="1" smtClean="0"/>
              <a:t>suficiente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activos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físicamente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mantener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buena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salud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Preguntar</a:t>
            </a:r>
            <a:r>
              <a:rPr lang="en-US" baseline="0" dirty="0" smtClean="0"/>
              <a:t> a los </a:t>
            </a:r>
            <a:r>
              <a:rPr lang="en-US" baseline="0" dirty="0" err="1" smtClean="0"/>
              <a:t>delegados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conocen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niveles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actividad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deberían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tener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adultos</a:t>
            </a:r>
            <a:r>
              <a:rPr lang="en-US" baseline="0" dirty="0" smtClean="0"/>
              <a:t>. El Director General de </a:t>
            </a:r>
            <a:r>
              <a:rPr lang="en-US" baseline="0" dirty="0" err="1" smtClean="0"/>
              <a:t>Salud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Reino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afirma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150 </a:t>
            </a:r>
            <a:r>
              <a:rPr lang="en-US" baseline="0" dirty="0" err="1" smtClean="0"/>
              <a:t>minutos</a:t>
            </a:r>
            <a:r>
              <a:rPr lang="en-US" baseline="0" dirty="0" smtClean="0"/>
              <a:t> a la </a:t>
            </a:r>
            <a:r>
              <a:rPr lang="en-US" baseline="0" dirty="0" err="1" smtClean="0"/>
              <a:t>semana</a:t>
            </a:r>
            <a:r>
              <a:rPr lang="en-US" baseline="0" dirty="0" smtClean="0"/>
              <a:t>. Para los </a:t>
            </a:r>
            <a:r>
              <a:rPr lang="en-US" baseline="0" dirty="0" err="1" smtClean="0"/>
              <a:t>niños</a:t>
            </a:r>
            <a:r>
              <a:rPr lang="en-US" baseline="0" dirty="0" smtClean="0"/>
              <a:t>, son 60 </a:t>
            </a:r>
            <a:r>
              <a:rPr lang="en-US" baseline="0" dirty="0" err="1" smtClean="0"/>
              <a:t>minutos</a:t>
            </a:r>
            <a:r>
              <a:rPr lang="en-US" baseline="0" dirty="0" smtClean="0"/>
              <a:t> al </a:t>
            </a:r>
            <a:r>
              <a:rPr lang="en-US" baseline="0" dirty="0" err="1" smtClean="0"/>
              <a:t>día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Es </a:t>
            </a:r>
            <a:r>
              <a:rPr lang="en-US" baseline="0" dirty="0" err="1" smtClean="0"/>
              <a:t>posible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encontrar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estadísticas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similares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Grecia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España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otros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países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europeos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¿</a:t>
            </a:r>
            <a:r>
              <a:rPr lang="en-US" baseline="0" dirty="0" err="1" smtClean="0"/>
              <a:t>Cómo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refleja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bajo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índice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actividad</a:t>
            </a:r>
            <a:r>
              <a:rPr lang="en-US" baseline="0" dirty="0" smtClean="0"/>
              <a:t> en la EF? </a:t>
            </a:r>
            <a:endParaRPr lang="en-US" dirty="0" smtClean="0"/>
          </a:p>
          <a:p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427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5’</a:t>
            </a:r>
          </a:p>
          <a:p>
            <a:r>
              <a:rPr lang="en-US" dirty="0" smtClean="0"/>
              <a:t>¿De </a:t>
            </a:r>
            <a:r>
              <a:rPr lang="en-US" dirty="0" err="1" smtClean="0"/>
              <a:t>dónde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vienen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habilidad</a:t>
            </a:r>
            <a:r>
              <a:rPr lang="en-US" baseline="0" dirty="0" smtClean="0"/>
              <a:t> y la </a:t>
            </a:r>
            <a:r>
              <a:rPr lang="en-US" baseline="0" dirty="0" err="1" smtClean="0"/>
              <a:t>técnica</a:t>
            </a:r>
            <a:r>
              <a:rPr lang="en-US" baseline="0" dirty="0" smtClean="0"/>
              <a:t>? </a:t>
            </a:r>
            <a:r>
              <a:rPr lang="en-US" baseline="0" dirty="0" smtClean="0"/>
              <a:t>–DEPORTES </a:t>
            </a:r>
            <a:r>
              <a:rPr lang="en-US" baseline="0" dirty="0" err="1" smtClean="0"/>
              <a:t>adultos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Así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modelo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hazlo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así</a:t>
            </a:r>
            <a:r>
              <a:rPr lang="en-US" baseline="0" dirty="0" smtClean="0"/>
              <a:t> (y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no lo </a:t>
            </a:r>
            <a:r>
              <a:rPr lang="en-US" baseline="0" dirty="0" err="1" smtClean="0"/>
              <a:t>haces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así</a:t>
            </a:r>
            <a:r>
              <a:rPr lang="en-US" baseline="0" dirty="0" smtClean="0"/>
              <a:t>, lo </a:t>
            </a:r>
            <a:r>
              <a:rPr lang="en-US" baseline="0" dirty="0" err="1" smtClean="0"/>
              <a:t>estás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haciendo</a:t>
            </a:r>
            <a:r>
              <a:rPr lang="en-US" baseline="0" dirty="0" smtClean="0"/>
              <a:t> mal)”. </a:t>
            </a:r>
          </a:p>
          <a:p>
            <a:r>
              <a:rPr lang="en-US" dirty="0" err="1" smtClean="0"/>
              <a:t>Descontextualizadas</a:t>
            </a:r>
            <a:r>
              <a:rPr lang="en-US" baseline="0" dirty="0" smtClean="0"/>
              <a:t> </a:t>
            </a:r>
            <a:r>
              <a:rPr lang="en-US" baseline="0" dirty="0" smtClean="0"/>
              <a:t>–</a:t>
            </a:r>
            <a:r>
              <a:rPr lang="en-US" baseline="0" dirty="0" err="1" smtClean="0"/>
              <a:t>prácticas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ocurren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situación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refleja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autenticidad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actividad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ej</a:t>
            </a:r>
            <a:r>
              <a:rPr lang="en-US" baseline="0" dirty="0" smtClean="0"/>
              <a:t>.: </a:t>
            </a:r>
            <a:r>
              <a:rPr lang="en-US" baseline="0" dirty="0" err="1" smtClean="0"/>
              <a:t>lanzar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atrapar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parejas</a:t>
            </a:r>
            <a:r>
              <a:rPr lang="en-US" baseline="0" dirty="0" smtClean="0"/>
              <a:t>. No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comentaristas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MAL,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razón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lo </a:t>
            </a:r>
            <a:r>
              <a:rPr lang="en-US" baseline="0" dirty="0" err="1" smtClean="0"/>
              <a:t>usamos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menudo</a:t>
            </a:r>
            <a:r>
              <a:rPr lang="en-US" baseline="0" dirty="0" smtClean="0"/>
              <a:t> lo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cuestionable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Enseñar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vídeo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ejemplo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tipo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pedagogía</a:t>
            </a:r>
            <a:r>
              <a:rPr lang="en-US" baseline="0" dirty="0" smtClean="0"/>
              <a:t>. </a:t>
            </a:r>
            <a:endParaRPr lang="en-US" dirty="0" smtClean="0"/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427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alumnos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pareja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adivinan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palabras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faltan</a:t>
            </a:r>
            <a:r>
              <a:rPr lang="en-US" baseline="0" dirty="0" smtClean="0"/>
              <a:t>. 1 </a:t>
            </a:r>
            <a:r>
              <a:rPr lang="en-US" baseline="0" dirty="0" err="1" smtClean="0"/>
              <a:t>minuto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diapositiva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427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427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1’ </a:t>
            </a:r>
          </a:p>
          <a:p>
            <a:r>
              <a:rPr lang="en-US" dirty="0" smtClean="0"/>
              <a:t>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habilidad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pensar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mientras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mueven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junto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ciertas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actitudes</a:t>
            </a:r>
            <a:r>
              <a:rPr lang="en-US" baseline="0" dirty="0" smtClean="0"/>
              <a:t>... </a:t>
            </a:r>
            <a:r>
              <a:rPr lang="en-US" baseline="0" dirty="0" err="1" smtClean="0"/>
              <a:t>Ver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siguiente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diapositiva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427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427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5’ </a:t>
            </a:r>
          </a:p>
          <a:p>
            <a:r>
              <a:rPr lang="en-US" dirty="0" err="1" smtClean="0"/>
              <a:t>Algunas</a:t>
            </a:r>
            <a:r>
              <a:rPr lang="en-US" dirty="0" smtClean="0"/>
              <a:t> </a:t>
            </a:r>
            <a:r>
              <a:rPr lang="en-US" dirty="0" err="1" smtClean="0"/>
              <a:t>actitudes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apoyan</a:t>
            </a:r>
            <a:r>
              <a:rPr lang="en-US" dirty="0" smtClean="0"/>
              <a:t> el </a:t>
            </a:r>
            <a:r>
              <a:rPr lang="en-US" dirty="0" err="1" smtClean="0"/>
              <a:t>aprendizaje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Dedicar</a:t>
            </a:r>
            <a:r>
              <a:rPr lang="en-US" dirty="0" smtClean="0"/>
              <a:t> </a:t>
            </a:r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 smtClean="0"/>
              <a:t>minutos</a:t>
            </a:r>
            <a:r>
              <a:rPr lang="en-US" dirty="0" smtClean="0"/>
              <a:t> a </a:t>
            </a:r>
            <a:r>
              <a:rPr lang="en-US" dirty="0" err="1" smtClean="0"/>
              <a:t>comparar</a:t>
            </a:r>
            <a:r>
              <a:rPr lang="en-US" dirty="0" smtClean="0"/>
              <a:t> la </a:t>
            </a:r>
            <a:r>
              <a:rPr lang="en-US" dirty="0" err="1" smtClean="0"/>
              <a:t>mentalidad</a:t>
            </a:r>
            <a:r>
              <a:rPr lang="en-US" dirty="0" smtClean="0"/>
              <a:t> </a:t>
            </a:r>
            <a:r>
              <a:rPr lang="en-US" dirty="0" err="1" smtClean="0"/>
              <a:t>Fija</a:t>
            </a:r>
            <a:r>
              <a:rPr lang="en-US" dirty="0" smtClean="0"/>
              <a:t> y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Crecimiento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Referirse</a:t>
            </a:r>
            <a:r>
              <a:rPr lang="en-US" baseline="0" dirty="0" smtClean="0"/>
              <a:t> al </a:t>
            </a:r>
            <a:r>
              <a:rPr lang="en-US" baseline="0" dirty="0" err="1" smtClean="0"/>
              <a:t>trabajo</a:t>
            </a:r>
            <a:r>
              <a:rPr lang="en-US" baseline="0" dirty="0" smtClean="0"/>
              <a:t> de Carol </a:t>
            </a:r>
            <a:r>
              <a:rPr lang="en-US" baseline="0" dirty="0" err="1" smtClean="0"/>
              <a:t>Dweck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427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3’ </a:t>
            </a:r>
          </a:p>
          <a:p>
            <a:r>
              <a:rPr lang="en-US" dirty="0" smtClean="0"/>
              <a:t>¿Los </a:t>
            </a:r>
            <a:r>
              <a:rPr lang="en-US" dirty="0" err="1" smtClean="0"/>
              <a:t>alcanzamos</a:t>
            </a:r>
            <a:r>
              <a:rPr lang="en-US" dirty="0" smtClean="0"/>
              <a:t>?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7598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52243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60’</a:t>
            </a:r>
          </a:p>
          <a:p>
            <a:r>
              <a:rPr lang="en-US" dirty="0" smtClean="0"/>
              <a:t>En la </a:t>
            </a:r>
            <a:r>
              <a:rPr lang="en-US" dirty="0" err="1" smtClean="0"/>
              <a:t>primera</a:t>
            </a:r>
            <a:r>
              <a:rPr lang="en-US" dirty="0" smtClean="0"/>
              <a:t> parte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sesión</a:t>
            </a:r>
            <a:r>
              <a:rPr lang="en-US" baseline="0" dirty="0" smtClean="0"/>
              <a:t>, el </a:t>
            </a:r>
            <a:r>
              <a:rPr lang="en-US" baseline="0" dirty="0" err="1" smtClean="0"/>
              <a:t>facilitador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debería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llevar</a:t>
            </a:r>
            <a:r>
              <a:rPr lang="en-US" baseline="0" dirty="0" smtClean="0"/>
              <a:t> a los </a:t>
            </a:r>
            <a:r>
              <a:rPr lang="en-US" baseline="0" dirty="0" err="1" smtClean="0"/>
              <a:t>delegados</a:t>
            </a:r>
            <a:r>
              <a:rPr lang="en-US" baseline="0" dirty="0" smtClean="0"/>
              <a:t> a dos </a:t>
            </a:r>
            <a:r>
              <a:rPr lang="en-US" baseline="0" dirty="0" err="1" smtClean="0"/>
              <a:t>clases</a:t>
            </a:r>
            <a:r>
              <a:rPr lang="en-US" baseline="0" dirty="0" smtClean="0"/>
              <a:t> de EF de 35 </a:t>
            </a:r>
            <a:r>
              <a:rPr lang="en-US" baseline="0" dirty="0" err="1" smtClean="0"/>
              <a:t>minutos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dirigidas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niños</a:t>
            </a:r>
            <a:r>
              <a:rPr lang="en-US" baseline="0" dirty="0" smtClean="0"/>
              <a:t> de 9-13 </a:t>
            </a:r>
            <a:r>
              <a:rPr lang="en-US" baseline="0" dirty="0" err="1" smtClean="0"/>
              <a:t>años</a:t>
            </a:r>
            <a:r>
              <a:rPr lang="en-US" baseline="0" dirty="0" smtClean="0"/>
              <a:t>. Las dos </a:t>
            </a:r>
            <a:r>
              <a:rPr lang="en-US" baseline="0" dirty="0" err="1" smtClean="0"/>
              <a:t>clases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deberían</a:t>
            </a:r>
            <a:r>
              <a:rPr lang="en-US" baseline="0" dirty="0" smtClean="0"/>
              <a:t> ser </a:t>
            </a:r>
            <a:r>
              <a:rPr lang="en-US" baseline="0" dirty="0" err="1" smtClean="0"/>
              <a:t>muy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diferentes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ilustrar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enfoques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pedagógicos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diferentes</a:t>
            </a:r>
            <a:r>
              <a:rPr lang="en-US" baseline="0" dirty="0" smtClean="0"/>
              <a:t>. Las </a:t>
            </a:r>
            <a:r>
              <a:rPr lang="en-US" baseline="0" dirty="0" err="1" smtClean="0"/>
              <a:t>clases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continuación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recurren</a:t>
            </a:r>
            <a:r>
              <a:rPr lang="en-US" baseline="0" dirty="0" smtClean="0"/>
              <a:t> a un </a:t>
            </a:r>
            <a:r>
              <a:rPr lang="en-US" baseline="0" dirty="0" err="1" smtClean="0"/>
              <a:t>enfoque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centrado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habilidades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tradicionales</a:t>
            </a:r>
            <a:r>
              <a:rPr lang="en-US" baseline="0" dirty="0" smtClean="0"/>
              <a:t> y lo </a:t>
            </a:r>
            <a:r>
              <a:rPr lang="en-US" baseline="0" dirty="0" err="1" smtClean="0"/>
              <a:t>contrastan</a:t>
            </a:r>
            <a:r>
              <a:rPr lang="en-US" baseline="0" dirty="0" smtClean="0"/>
              <a:t> con un </a:t>
            </a:r>
            <a:r>
              <a:rPr lang="en-US" baseline="0" dirty="0" err="1" smtClean="0"/>
              <a:t>enfoque</a:t>
            </a:r>
            <a:r>
              <a:rPr lang="en-US" baseline="0" dirty="0" smtClean="0"/>
              <a:t> de “</a:t>
            </a:r>
            <a:r>
              <a:rPr lang="en-US" baseline="0" dirty="0" err="1" smtClean="0"/>
              <a:t>sentido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juego</a:t>
            </a:r>
            <a:r>
              <a:rPr lang="en-US" baseline="0" dirty="0" smtClean="0"/>
              <a:t>”. </a:t>
            </a:r>
          </a:p>
          <a:p>
            <a:r>
              <a:rPr lang="en-US" baseline="0" dirty="0" smtClean="0"/>
              <a:t>Hay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decir</a:t>
            </a:r>
            <a:r>
              <a:rPr lang="en-US" baseline="0" dirty="0" smtClean="0"/>
              <a:t> </a:t>
            </a:r>
            <a:r>
              <a:rPr lang="en-US" baseline="0" dirty="0" smtClean="0"/>
              <a:t>a los </a:t>
            </a:r>
            <a:r>
              <a:rPr lang="en-US" baseline="0" dirty="0" err="1" smtClean="0"/>
              <a:t>delegados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formando</a:t>
            </a:r>
            <a:r>
              <a:rPr lang="en-US" baseline="0" dirty="0" smtClean="0"/>
              <a:t> parte de la </a:t>
            </a:r>
            <a:r>
              <a:rPr lang="en-US" baseline="0" dirty="0" err="1" smtClean="0"/>
              <a:t>clase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niños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también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reflexionando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profesionales</a:t>
            </a:r>
            <a:r>
              <a:rPr lang="en-US" baseline="0" dirty="0" smtClean="0"/>
              <a:t>. 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Formato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propuesto</a:t>
            </a:r>
            <a:endParaRPr lang="en-US" baseline="0" dirty="0" smtClean="0"/>
          </a:p>
          <a:p>
            <a:r>
              <a:rPr lang="en-US" baseline="0" dirty="0" err="1" smtClean="0"/>
              <a:t>Actividad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Juegos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invasión</a:t>
            </a:r>
            <a:endParaRPr lang="en-US" baseline="0" dirty="0" smtClean="0"/>
          </a:p>
          <a:p>
            <a:r>
              <a:rPr lang="en-US" baseline="0" dirty="0" err="1" smtClean="0"/>
              <a:t>Clase</a:t>
            </a:r>
            <a:r>
              <a:rPr lang="en-US" baseline="0" dirty="0" smtClean="0"/>
              <a:t> 1</a:t>
            </a:r>
          </a:p>
          <a:p>
            <a:r>
              <a:rPr lang="en-US" baseline="0" dirty="0" err="1" smtClean="0"/>
              <a:t>Objetivo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Mejorar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habilidad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pasar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pelota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Calentamiento</a:t>
            </a:r>
            <a:r>
              <a:rPr lang="en-US" baseline="0" dirty="0" smtClean="0"/>
              <a:t> 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estándar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vueltas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estiramientos</a:t>
            </a:r>
            <a:r>
              <a:rPr lang="en-US" baseline="0" dirty="0" smtClean="0"/>
              <a:t>, etc. </a:t>
            </a:r>
          </a:p>
          <a:p>
            <a:r>
              <a:rPr lang="en-US" baseline="0" dirty="0" err="1" smtClean="0"/>
              <a:t>Práctica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habilidades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pasarse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pelota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parejas</a:t>
            </a:r>
            <a:r>
              <a:rPr lang="en-US" baseline="0" dirty="0" smtClean="0"/>
              <a:t>. El </a:t>
            </a:r>
            <a:r>
              <a:rPr lang="en-US" baseline="0" dirty="0" err="1" smtClean="0"/>
              <a:t>docente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demuestra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explica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puntos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enseñar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pase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pecho</a:t>
            </a:r>
            <a:r>
              <a:rPr lang="en-US" baseline="0" dirty="0" smtClean="0"/>
              <a:t> y el </a:t>
            </a:r>
            <a:r>
              <a:rPr lang="en-US" baseline="0" dirty="0" err="1" smtClean="0"/>
              <a:t>pase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picado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Añadir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competición</a:t>
            </a:r>
            <a:r>
              <a:rPr lang="en-US" baseline="0" dirty="0" smtClean="0"/>
              <a:t>: ¿</a:t>
            </a:r>
            <a:r>
              <a:rPr lang="en-US" baseline="0" dirty="0" err="1" smtClean="0"/>
              <a:t>cuántos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pueden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completar</a:t>
            </a:r>
            <a:r>
              <a:rPr lang="en-US" baseline="0" dirty="0" smtClean="0"/>
              <a:t> en 30 </a:t>
            </a:r>
            <a:r>
              <a:rPr lang="en-US" baseline="0" dirty="0" err="1" smtClean="0"/>
              <a:t>segundos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Recibir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respuestas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público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Elogiar</a:t>
            </a:r>
            <a:r>
              <a:rPr lang="en-US" baseline="0" dirty="0" smtClean="0"/>
              <a:t> a los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tengan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puntuación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alta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&gt;&gt; </a:t>
            </a:r>
            <a:r>
              <a:rPr lang="en-US" baseline="0" dirty="0" err="1" smtClean="0"/>
              <a:t>Repetir</a:t>
            </a:r>
            <a:r>
              <a:rPr lang="en-US" baseline="0" dirty="0" smtClean="0"/>
              <a:t> con el </a:t>
            </a:r>
            <a:r>
              <a:rPr lang="en-US" baseline="0" dirty="0" err="1" smtClean="0"/>
              <a:t>pase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picado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Aplicar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Agrupar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clase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grupos</a:t>
            </a:r>
            <a:r>
              <a:rPr lang="en-US" baseline="0" dirty="0" smtClean="0"/>
              <a:t> de 4. </a:t>
            </a:r>
            <a:r>
              <a:rPr lang="en-US" baseline="0" dirty="0" err="1" smtClean="0"/>
              <a:t>Jugar</a:t>
            </a:r>
            <a:r>
              <a:rPr lang="en-US" baseline="0" dirty="0" smtClean="0"/>
              <a:t> 3 contra 1 </a:t>
            </a:r>
            <a:r>
              <a:rPr lang="en-US" baseline="0" dirty="0" err="1" smtClean="0"/>
              <a:t>donde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tienen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mantener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pelota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lejos</a:t>
            </a:r>
            <a:r>
              <a:rPr lang="en-US" baseline="0" dirty="0" smtClean="0"/>
              <a:t> de 1 “</a:t>
            </a:r>
            <a:r>
              <a:rPr lang="en-US" baseline="0" dirty="0" err="1" smtClean="0"/>
              <a:t>defensa</a:t>
            </a:r>
            <a:r>
              <a:rPr lang="en-US" baseline="0" dirty="0" smtClean="0"/>
              <a:t>”.</a:t>
            </a:r>
          </a:p>
          <a:p>
            <a:r>
              <a:rPr lang="en-US" baseline="0" dirty="0" err="1" smtClean="0"/>
              <a:t>Juego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Progresar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hacia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gran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juego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Pelota</a:t>
            </a:r>
            <a:r>
              <a:rPr lang="en-US" baseline="0" dirty="0" smtClean="0"/>
              <a:t> Final. No se </a:t>
            </a:r>
            <a:r>
              <a:rPr lang="en-US" baseline="0" dirty="0" err="1" smtClean="0"/>
              <a:t>puede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correr</a:t>
            </a:r>
            <a:r>
              <a:rPr lang="en-US" baseline="0" dirty="0" smtClean="0"/>
              <a:t> con la </a:t>
            </a:r>
            <a:r>
              <a:rPr lang="en-US" baseline="0" dirty="0" err="1" smtClean="0"/>
              <a:t>pelota</a:t>
            </a:r>
            <a:r>
              <a:rPr lang="en-US" baseline="0" dirty="0" smtClean="0"/>
              <a:t>. Se </a:t>
            </a:r>
            <a:r>
              <a:rPr lang="en-US" baseline="0" dirty="0" err="1" smtClean="0"/>
              <a:t>tiene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pasar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pelota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alguien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equipo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línea</a:t>
            </a:r>
            <a:r>
              <a:rPr lang="en-US" baseline="0" dirty="0" smtClean="0"/>
              <a:t> final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marcar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punto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Cierre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pregunta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recordar</a:t>
            </a:r>
            <a:r>
              <a:rPr lang="en-US" baseline="0" dirty="0" smtClean="0"/>
              <a:t> - ¿</a:t>
            </a:r>
            <a:r>
              <a:rPr lang="en-US" baseline="0" dirty="0" err="1" smtClean="0"/>
              <a:t>cuáles</a:t>
            </a:r>
            <a:r>
              <a:rPr lang="en-US" baseline="0" dirty="0" smtClean="0"/>
              <a:t> son los </a:t>
            </a:r>
            <a:r>
              <a:rPr lang="en-US" baseline="0" dirty="0" err="1" smtClean="0"/>
              <a:t>puntos</a:t>
            </a:r>
            <a:r>
              <a:rPr lang="en-US" baseline="0" dirty="0" smtClean="0"/>
              <a:t> clave de la </a:t>
            </a:r>
            <a:r>
              <a:rPr lang="en-US" baseline="0" dirty="0" err="1" smtClean="0"/>
              <a:t>técnica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necesitas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recordar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haces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pase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pecho</a:t>
            </a:r>
            <a:r>
              <a:rPr lang="en-US" baseline="0" dirty="0" smtClean="0"/>
              <a:t>?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Clase</a:t>
            </a:r>
            <a:r>
              <a:rPr lang="en-US" baseline="0" dirty="0" smtClean="0"/>
              <a:t> 2</a:t>
            </a:r>
          </a:p>
          <a:p>
            <a:r>
              <a:rPr lang="en-US" baseline="0" dirty="0" err="1" smtClean="0"/>
              <a:t>Objetivo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Mejorar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nuestra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habilidad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mantener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posesión</a:t>
            </a:r>
            <a:r>
              <a:rPr lang="en-US" baseline="0" dirty="0" smtClean="0"/>
              <a:t> en los </a:t>
            </a:r>
            <a:r>
              <a:rPr lang="en-US" baseline="0" dirty="0" err="1" smtClean="0"/>
              <a:t>juegos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Actividad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comenzar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clase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moverse</a:t>
            </a:r>
            <a:r>
              <a:rPr lang="en-US" baseline="0" dirty="0" smtClean="0"/>
              <a:t> y al </a:t>
            </a:r>
            <a:r>
              <a:rPr lang="en-US" baseline="0" dirty="0" err="1" smtClean="0"/>
              <a:t>pasar</a:t>
            </a:r>
            <a:r>
              <a:rPr lang="en-US" baseline="0" dirty="0" smtClean="0"/>
              <a:t> al </a:t>
            </a:r>
            <a:r>
              <a:rPr lang="en-US" baseline="0" dirty="0" err="1" smtClean="0"/>
              <a:t>lado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alguien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chocarle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cinco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&gt;&gt; </a:t>
            </a:r>
            <a:r>
              <a:rPr lang="en-US" baseline="0" dirty="0" err="1" smtClean="0"/>
              <a:t>Alternar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chocar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cinco</a:t>
            </a:r>
            <a:r>
              <a:rPr lang="en-US" baseline="0" dirty="0" smtClean="0"/>
              <a:t> en alto y en </a:t>
            </a:r>
            <a:r>
              <a:rPr lang="en-US" baseline="0" dirty="0" err="1" smtClean="0"/>
              <a:t>bajo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&gt;&gt; </a:t>
            </a:r>
            <a:r>
              <a:rPr lang="en-US" baseline="0" dirty="0" err="1" smtClean="0"/>
              <a:t>Mejorar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calidad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movimiento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chocando</a:t>
            </a:r>
            <a:r>
              <a:rPr lang="en-US" baseline="0" dirty="0" smtClean="0"/>
              <a:t> los 5 </a:t>
            </a:r>
            <a:r>
              <a:rPr lang="en-US" baseline="0" dirty="0" err="1" smtClean="0"/>
              <a:t>muy</a:t>
            </a:r>
            <a:r>
              <a:rPr lang="en-US" baseline="0" dirty="0" smtClean="0"/>
              <a:t> alto (</a:t>
            </a:r>
            <a:r>
              <a:rPr lang="en-US" baseline="0" dirty="0" err="1" smtClean="0"/>
              <a:t>saltando</a:t>
            </a:r>
            <a:r>
              <a:rPr lang="en-US" baseline="0" dirty="0" smtClean="0"/>
              <a:t>) y los 5 </a:t>
            </a:r>
            <a:r>
              <a:rPr lang="en-US" baseline="0" dirty="0" err="1" smtClean="0"/>
              <a:t>muy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bajo</a:t>
            </a:r>
            <a:r>
              <a:rPr lang="en-US" baseline="0" dirty="0" smtClean="0"/>
              <a:t>, un </a:t>
            </a:r>
            <a:r>
              <a:rPr lang="en-US" baseline="0" dirty="0" err="1" smtClean="0"/>
              <a:t>poco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encima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suelo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&gt;&gt; </a:t>
            </a:r>
            <a:r>
              <a:rPr lang="en-US" baseline="0" dirty="0" err="1" smtClean="0"/>
              <a:t>Después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choque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manos</a:t>
            </a:r>
            <a:r>
              <a:rPr lang="en-US" baseline="0" dirty="0" smtClean="0"/>
              <a:t>, mover un </a:t>
            </a:r>
            <a:r>
              <a:rPr lang="en-US" baseline="0" dirty="0" err="1" smtClean="0"/>
              <a:t>marcador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periferia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área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juego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después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vuelta</a:t>
            </a:r>
            <a:r>
              <a:rPr lang="en-US" baseline="0" dirty="0" smtClean="0"/>
              <a:t> al </a:t>
            </a:r>
            <a:r>
              <a:rPr lang="en-US" baseline="0" dirty="0" err="1" smtClean="0"/>
              <a:t>juego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Juego</a:t>
            </a:r>
            <a:r>
              <a:rPr lang="en-US" baseline="0" dirty="0" smtClean="0"/>
              <a:t> 1 </a:t>
            </a:r>
          </a:p>
          <a:p>
            <a:r>
              <a:rPr lang="en-US" baseline="0" dirty="0" smtClean="0"/>
              <a:t>4 contra 4 con un </a:t>
            </a:r>
            <a:r>
              <a:rPr lang="en-US" baseline="0" dirty="0" err="1" smtClean="0"/>
              <a:t>número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juegos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tienen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lugar</a:t>
            </a:r>
            <a:r>
              <a:rPr lang="en-US" baseline="0" dirty="0" smtClean="0"/>
              <a:t> al </a:t>
            </a:r>
            <a:r>
              <a:rPr lang="en-US" baseline="0" dirty="0" err="1" smtClean="0"/>
              <a:t>mismo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tiempo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El </a:t>
            </a:r>
            <a:r>
              <a:rPr lang="en-US" baseline="0" dirty="0" err="1" smtClean="0"/>
              <a:t>objetivo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juego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mantener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pelota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todo</a:t>
            </a:r>
            <a:r>
              <a:rPr lang="en-US" baseline="0" dirty="0" smtClean="0"/>
              <a:t> lo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sea </a:t>
            </a:r>
            <a:r>
              <a:rPr lang="en-US" baseline="0" dirty="0" err="1" smtClean="0"/>
              <a:t>posible</a:t>
            </a:r>
            <a:r>
              <a:rPr lang="en-US" baseline="0" dirty="0" smtClean="0"/>
              <a:t>. No se </a:t>
            </a:r>
            <a:r>
              <a:rPr lang="en-US" baseline="0" dirty="0" err="1" smtClean="0"/>
              <a:t>puede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correr</a:t>
            </a:r>
            <a:r>
              <a:rPr lang="en-US" baseline="0" dirty="0" smtClean="0"/>
              <a:t> con la </a:t>
            </a:r>
            <a:r>
              <a:rPr lang="en-US" baseline="0" dirty="0" err="1" smtClean="0"/>
              <a:t>pelota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Pregunta</a:t>
            </a:r>
            <a:r>
              <a:rPr lang="en-US" baseline="0" dirty="0" smtClean="0"/>
              <a:t> clave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hacer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después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actividad</a:t>
            </a:r>
            <a:r>
              <a:rPr lang="en-US" baseline="0" dirty="0" smtClean="0"/>
              <a:t> - ¿</a:t>
            </a:r>
            <a:r>
              <a:rPr lang="en-US" baseline="0" dirty="0" err="1" smtClean="0"/>
              <a:t>qué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necesitan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hacer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equipo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mantener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posesión</a:t>
            </a:r>
            <a:r>
              <a:rPr lang="en-US" baseline="0" dirty="0" smtClean="0"/>
              <a:t>? </a:t>
            </a:r>
          </a:p>
          <a:p>
            <a:r>
              <a:rPr lang="en-US" baseline="0" dirty="0" err="1" smtClean="0"/>
              <a:t>Importante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después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persona de </a:t>
            </a:r>
            <a:r>
              <a:rPr lang="en-US" baseline="0" dirty="0" err="1" smtClean="0"/>
              <a:t>cada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equipo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debería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intentar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contar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pases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consecutivos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Hacer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pregunta</a:t>
            </a:r>
            <a:r>
              <a:rPr lang="en-US" baseline="0" dirty="0" smtClean="0"/>
              <a:t> clave.</a:t>
            </a:r>
          </a:p>
          <a:p>
            <a:r>
              <a:rPr lang="en-US" baseline="0" dirty="0" err="1" smtClean="0"/>
              <a:t>Respuestas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esperadas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moverse</a:t>
            </a:r>
            <a:r>
              <a:rPr lang="en-US" baseline="0" dirty="0" smtClean="0"/>
              <a:t> en el </a:t>
            </a:r>
            <a:r>
              <a:rPr lang="en-US" baseline="0" dirty="0" err="1" smtClean="0"/>
              <a:t>espacio</a:t>
            </a:r>
            <a:r>
              <a:rPr lang="en-US" baseline="0" dirty="0" smtClean="0"/>
              <a:t>, mover la </a:t>
            </a:r>
            <a:r>
              <a:rPr lang="en-US" baseline="0" dirty="0" err="1" smtClean="0"/>
              <a:t>pelota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rápido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comunicarse</a:t>
            </a:r>
            <a:r>
              <a:rPr lang="en-US" baseline="0" dirty="0" smtClean="0"/>
              <a:t> de forma verbal y no verbal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quieres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pelota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ayudar</a:t>
            </a:r>
            <a:r>
              <a:rPr lang="en-US" baseline="0" dirty="0" smtClean="0"/>
              <a:t> al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tiene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pasar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precisión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mantener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calma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Práctica</a:t>
            </a:r>
            <a:r>
              <a:rPr lang="en-US" baseline="0" dirty="0" smtClean="0"/>
              <a:t>: “</a:t>
            </a:r>
            <a:r>
              <a:rPr lang="en-US" baseline="0" dirty="0" err="1" smtClean="0"/>
              <a:t>vamos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mejorar</a:t>
            </a:r>
            <a:r>
              <a:rPr lang="en-US" baseline="0" dirty="0" smtClean="0"/>
              <a:t> al </a:t>
            </a:r>
            <a:r>
              <a:rPr lang="en-US" baseline="0" dirty="0" err="1" smtClean="0"/>
              <a:t>mantener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pelota</a:t>
            </a:r>
            <a:r>
              <a:rPr lang="en-US" baseline="0" dirty="0" smtClean="0"/>
              <a:t>”.</a:t>
            </a:r>
          </a:p>
          <a:p>
            <a:r>
              <a:rPr lang="en-US" baseline="0" dirty="0" err="1" smtClean="0"/>
              <a:t>Práctica</a:t>
            </a:r>
            <a:r>
              <a:rPr lang="en-US" baseline="0" dirty="0" smtClean="0"/>
              <a:t> simple – en </a:t>
            </a:r>
            <a:r>
              <a:rPr lang="en-US" baseline="0" dirty="0" err="1" smtClean="0"/>
              <a:t>cada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equipo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repártanse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número</a:t>
            </a:r>
            <a:r>
              <a:rPr lang="en-US" baseline="0" dirty="0" smtClean="0"/>
              <a:t> del 1 al 4. No </a:t>
            </a:r>
            <a:r>
              <a:rPr lang="en-US" baseline="0" dirty="0" err="1" smtClean="0"/>
              <a:t>puedes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quieto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tienes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pelota</a:t>
            </a:r>
            <a:r>
              <a:rPr lang="en-US" baseline="0" dirty="0" smtClean="0"/>
              <a:t>. El </a:t>
            </a:r>
            <a:r>
              <a:rPr lang="en-US" baseline="0" dirty="0" err="1" smtClean="0"/>
              <a:t>equipo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tiene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pasar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pelota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siguiendo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orden</a:t>
            </a:r>
            <a:r>
              <a:rPr lang="en-US" baseline="0" dirty="0" smtClean="0"/>
              <a:t> de los </a:t>
            </a:r>
            <a:r>
              <a:rPr lang="en-US" baseline="0" dirty="0" err="1" smtClean="0"/>
              <a:t>números</a:t>
            </a:r>
            <a:r>
              <a:rPr lang="en-US" baseline="0" dirty="0" smtClean="0"/>
              <a:t> (1-2-3-4-1-2-3-4 etc). </a:t>
            </a:r>
          </a:p>
          <a:p>
            <a:r>
              <a:rPr lang="en-US" baseline="0" dirty="0" smtClean="0"/>
              <a:t>&gt;&gt; </a:t>
            </a:r>
            <a:r>
              <a:rPr lang="en-US" baseline="0" dirty="0" err="1" smtClean="0"/>
              <a:t>Revertir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orden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&gt;&gt; </a:t>
            </a:r>
            <a:r>
              <a:rPr lang="en-US" baseline="0" dirty="0" err="1" smtClean="0"/>
              <a:t>Pasar</a:t>
            </a:r>
            <a:r>
              <a:rPr lang="en-US" baseline="0" dirty="0" smtClean="0"/>
              <a:t> y mover un </a:t>
            </a:r>
            <a:r>
              <a:rPr lang="en-US" baseline="0" dirty="0" err="1" smtClean="0"/>
              <a:t>marcador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fuera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cancha</a:t>
            </a:r>
            <a:endParaRPr lang="en-US" baseline="0" dirty="0" smtClean="0"/>
          </a:p>
          <a:p>
            <a:r>
              <a:rPr lang="en-US" baseline="0" dirty="0" smtClean="0"/>
              <a:t>&gt;&gt; </a:t>
            </a:r>
            <a:r>
              <a:rPr lang="en-US" baseline="0" dirty="0" err="1" smtClean="0"/>
              <a:t>Poner</a:t>
            </a:r>
            <a:r>
              <a:rPr lang="en-US" baseline="0" dirty="0" smtClean="0"/>
              <a:t> 2 o 3 </a:t>
            </a:r>
            <a:r>
              <a:rPr lang="en-US" baseline="0" dirty="0" err="1" smtClean="0"/>
              <a:t>equipos</a:t>
            </a:r>
            <a:r>
              <a:rPr lang="en-US" baseline="0" dirty="0" smtClean="0"/>
              <a:t> en un </a:t>
            </a:r>
            <a:r>
              <a:rPr lang="en-US" baseline="0" dirty="0" err="1" smtClean="0"/>
              <a:t>espacio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llenarlo</a:t>
            </a:r>
            <a:r>
              <a:rPr lang="en-US" baseline="0" dirty="0" smtClean="0"/>
              <a:t> mucho </a:t>
            </a:r>
            <a:r>
              <a:rPr lang="en-US" baseline="0" dirty="0" err="1" smtClean="0"/>
              <a:t>más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Motivar</a:t>
            </a:r>
            <a:r>
              <a:rPr lang="en-US" baseline="0" dirty="0" smtClean="0"/>
              <a:t> a los </a:t>
            </a:r>
            <a:r>
              <a:rPr lang="en-US" baseline="0" dirty="0" err="1" smtClean="0"/>
              <a:t>alumnos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reciban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pelota</a:t>
            </a:r>
            <a:r>
              <a:rPr lang="en-US" baseline="0" dirty="0" smtClean="0"/>
              <a:t> en los </a:t>
            </a:r>
            <a:r>
              <a:rPr lang="en-US" baseline="0" dirty="0" err="1" smtClean="0"/>
              <a:t>espacios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mucha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gente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Elogiar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buen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aprendizaje</a:t>
            </a:r>
            <a:r>
              <a:rPr lang="en-US" baseline="0" dirty="0" smtClean="0"/>
              <a:t> – “</a:t>
            </a:r>
            <a:r>
              <a:rPr lang="en-US" baseline="0" dirty="0" err="1" smtClean="0"/>
              <a:t>estás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practicando</a:t>
            </a:r>
            <a:r>
              <a:rPr lang="en-US" baseline="0" dirty="0" smtClean="0"/>
              <a:t> mucho”, “se nota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verdad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pensando</a:t>
            </a:r>
            <a:r>
              <a:rPr lang="en-US" baseline="0" dirty="0" smtClean="0"/>
              <a:t> en lo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haces</a:t>
            </a:r>
            <a:r>
              <a:rPr lang="en-US" baseline="0" dirty="0" smtClean="0"/>
              <a:t>”, etc.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Volver</a:t>
            </a:r>
            <a:r>
              <a:rPr lang="en-US" baseline="0" dirty="0" smtClean="0"/>
              <a:t> al </a:t>
            </a:r>
            <a:r>
              <a:rPr lang="en-US" baseline="0" dirty="0" err="1" smtClean="0"/>
              <a:t>juego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Establecer</a:t>
            </a:r>
            <a:r>
              <a:rPr lang="en-US" baseline="0" dirty="0" smtClean="0"/>
              <a:t> la meta </a:t>
            </a:r>
            <a:r>
              <a:rPr lang="en-US" baseline="0" dirty="0" err="1" smtClean="0"/>
              <a:t>basada</a:t>
            </a:r>
            <a:r>
              <a:rPr lang="en-US" baseline="0" dirty="0" smtClean="0"/>
              <a:t> en el </a:t>
            </a:r>
            <a:r>
              <a:rPr lang="en-US" baseline="0" dirty="0" err="1" smtClean="0"/>
              <a:t>número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pases</a:t>
            </a:r>
            <a:r>
              <a:rPr lang="en-US" baseline="0" dirty="0" smtClean="0"/>
              <a:t> del primer </a:t>
            </a:r>
            <a:r>
              <a:rPr lang="en-US" baseline="0" dirty="0" err="1" smtClean="0"/>
              <a:t>juego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¿</a:t>
            </a:r>
            <a:r>
              <a:rPr lang="en-US" baseline="0" dirty="0" err="1" smtClean="0"/>
              <a:t>Consiguieron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número</a:t>
            </a:r>
            <a:r>
              <a:rPr lang="en-US" baseline="0" dirty="0" smtClean="0"/>
              <a:t> meta de </a:t>
            </a:r>
            <a:r>
              <a:rPr lang="en-US" baseline="0" dirty="0" err="1" smtClean="0"/>
              <a:t>pases</a:t>
            </a:r>
            <a:r>
              <a:rPr lang="en-US" baseline="0" dirty="0" smtClean="0"/>
              <a:t>?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Cierre</a:t>
            </a:r>
            <a:r>
              <a:rPr lang="en-US" baseline="0" dirty="0" smtClean="0"/>
              <a:t>: ¿</a:t>
            </a:r>
            <a:r>
              <a:rPr lang="en-US" baseline="0" dirty="0" err="1" smtClean="0"/>
              <a:t>Qué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necesitas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trabajar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semana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viene</a:t>
            </a:r>
            <a:r>
              <a:rPr lang="en-US" baseline="0" dirty="0" smtClean="0"/>
              <a:t>?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1338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15’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aseline="0" dirty="0" smtClean="0"/>
              <a:t>  </a:t>
            </a:r>
            <a:r>
              <a:rPr lang="en-US" dirty="0" err="1" smtClean="0"/>
              <a:t>Objetivo</a:t>
            </a:r>
            <a:r>
              <a:rPr lang="en-US" dirty="0" smtClean="0"/>
              <a:t> de </a:t>
            </a:r>
            <a:r>
              <a:rPr lang="en-US" dirty="0" err="1" smtClean="0"/>
              <a:t>aprendizaje</a:t>
            </a:r>
            <a:r>
              <a:rPr lang="en-US" dirty="0" smtClean="0"/>
              <a:t> - ¿</a:t>
            </a:r>
            <a:r>
              <a:rPr lang="en-US" dirty="0" err="1" smtClean="0"/>
              <a:t>Qué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diferencia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marcó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actividades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clase</a:t>
            </a:r>
            <a:r>
              <a:rPr lang="en-US" baseline="0" dirty="0" smtClean="0"/>
              <a:t>? </a:t>
            </a:r>
          </a:p>
          <a:p>
            <a:r>
              <a:rPr lang="en-US" baseline="0" dirty="0" smtClean="0"/>
              <a:t>La </a:t>
            </a:r>
            <a:r>
              <a:rPr lang="en-US" baseline="0" dirty="0" err="1" smtClean="0"/>
              <a:t>primera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clase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centrada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habilidades</a:t>
            </a:r>
            <a:r>
              <a:rPr lang="en-US" baseline="0" dirty="0" smtClean="0"/>
              <a:t>. La </a:t>
            </a:r>
            <a:r>
              <a:rPr lang="en-US" baseline="0" dirty="0" err="1" smtClean="0"/>
              <a:t>segunda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clase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expansiva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La </a:t>
            </a:r>
            <a:r>
              <a:rPr lang="en-US" baseline="0" dirty="0" err="1" smtClean="0"/>
              <a:t>primera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clase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centrada</a:t>
            </a:r>
            <a:r>
              <a:rPr lang="en-US" baseline="0" dirty="0" smtClean="0"/>
              <a:t> en el </a:t>
            </a:r>
            <a:r>
              <a:rPr lang="en-US" baseline="0" dirty="0" err="1" smtClean="0"/>
              <a:t>docente</a:t>
            </a:r>
            <a:r>
              <a:rPr lang="en-US" baseline="0" dirty="0" smtClean="0"/>
              <a:t>. La </a:t>
            </a:r>
            <a:r>
              <a:rPr lang="en-US" baseline="0" dirty="0" err="1" smtClean="0"/>
              <a:t>segunda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clase</a:t>
            </a:r>
            <a:r>
              <a:rPr lang="en-US" baseline="0" dirty="0" smtClean="0"/>
              <a:t> mucho </a:t>
            </a:r>
            <a:r>
              <a:rPr lang="en-US" baseline="0" dirty="0" err="1" smtClean="0"/>
              <a:t>más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centrada</a:t>
            </a:r>
            <a:r>
              <a:rPr lang="en-US" baseline="0" dirty="0" smtClean="0"/>
              <a:t> en el </a:t>
            </a:r>
            <a:r>
              <a:rPr lang="en-US" baseline="0" dirty="0" err="1" smtClean="0"/>
              <a:t>niño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La </a:t>
            </a:r>
            <a:r>
              <a:rPr lang="en-US" baseline="0" dirty="0" err="1" smtClean="0"/>
              <a:t>segunda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clase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más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oportunidades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aprendizaje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iguales</a:t>
            </a:r>
            <a:r>
              <a:rPr lang="en-US" baseline="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  </a:t>
            </a:r>
            <a:r>
              <a:rPr lang="en-US" baseline="0" dirty="0" err="1" smtClean="0"/>
              <a:t>Estructura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clase</a:t>
            </a:r>
            <a:r>
              <a:rPr lang="en-US" baseline="0" dirty="0" smtClean="0"/>
              <a:t> </a:t>
            </a:r>
          </a:p>
          <a:p>
            <a:r>
              <a:rPr lang="en-US" baseline="0" dirty="0" err="1" smtClean="0"/>
              <a:t>Primera</a:t>
            </a:r>
            <a:r>
              <a:rPr lang="en-US" baseline="0" dirty="0" smtClean="0"/>
              <a:t> </a:t>
            </a:r>
            <a:r>
              <a:rPr lang="en-US" baseline="0" dirty="0" smtClean="0"/>
              <a:t>–lineal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Segunda</a:t>
            </a:r>
            <a:r>
              <a:rPr lang="en-US" baseline="0" dirty="0" smtClean="0"/>
              <a:t> </a:t>
            </a:r>
            <a:r>
              <a:rPr lang="en-US" baseline="0" dirty="0" smtClean="0"/>
              <a:t>–no </a:t>
            </a:r>
            <a:r>
              <a:rPr lang="en-US" baseline="0" dirty="0" smtClean="0"/>
              <a:t>lineal. </a:t>
            </a:r>
            <a:r>
              <a:rPr lang="en-US" baseline="0" dirty="0" err="1" smtClean="0"/>
              <a:t>Juego-práctica-juego</a:t>
            </a:r>
            <a:endParaRPr lang="en-US" baseline="0" dirty="0" smtClean="0"/>
          </a:p>
          <a:p>
            <a:r>
              <a:rPr lang="en-US" baseline="0" dirty="0" smtClean="0"/>
              <a:t>¿</a:t>
            </a:r>
            <a:r>
              <a:rPr lang="en-US" baseline="0" dirty="0" err="1" smtClean="0"/>
              <a:t>Qué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diferencia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esto</a:t>
            </a:r>
            <a:r>
              <a:rPr lang="en-US" baseline="0" dirty="0" smtClean="0"/>
              <a:t>?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empezaron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clases</a:t>
            </a:r>
            <a:endParaRPr lang="en-US" dirty="0" smtClean="0"/>
          </a:p>
          <a:p>
            <a:r>
              <a:rPr lang="en-US" dirty="0" err="1" smtClean="0"/>
              <a:t>Calentamiento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actividad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comenzar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clase</a:t>
            </a:r>
            <a:r>
              <a:rPr lang="en-US" baseline="0" dirty="0" smtClean="0"/>
              <a:t>. El </a:t>
            </a:r>
            <a:r>
              <a:rPr lang="en-US" baseline="0" dirty="0" err="1" smtClean="0"/>
              <a:t>primero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</a:t>
            </a:r>
            <a:r>
              <a:rPr lang="en-US" baseline="0" dirty="0" smtClean="0"/>
              <a:t> con el </a:t>
            </a:r>
            <a:r>
              <a:rPr lang="en-US" baseline="0" dirty="0" err="1" smtClean="0"/>
              <a:t>rendimiento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deportivo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adulto</a:t>
            </a:r>
            <a:r>
              <a:rPr lang="en-US" baseline="0" dirty="0" smtClean="0"/>
              <a:t> y el </a:t>
            </a:r>
            <a:r>
              <a:rPr lang="en-US" baseline="0" dirty="0" err="1" smtClean="0"/>
              <a:t>otro</a:t>
            </a:r>
            <a:r>
              <a:rPr lang="en-US" baseline="0" dirty="0" smtClean="0"/>
              <a:t> con el </a:t>
            </a:r>
            <a:r>
              <a:rPr lang="en-US" baseline="0" dirty="0" err="1" smtClean="0"/>
              <a:t>aprendizaje</a:t>
            </a:r>
            <a:r>
              <a:rPr lang="en-US" baseline="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  </a:t>
            </a:r>
            <a:r>
              <a:rPr lang="en-US" baseline="0" dirty="0" err="1" smtClean="0"/>
              <a:t>Cómo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terminaron</a:t>
            </a:r>
            <a:endParaRPr lang="en-US" baseline="0" dirty="0" smtClean="0"/>
          </a:p>
          <a:p>
            <a:r>
              <a:rPr lang="en-US" dirty="0" err="1" smtClean="0"/>
              <a:t>Pregunta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recordar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reflexiones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el </a:t>
            </a:r>
            <a:r>
              <a:rPr lang="en-US" dirty="0" err="1" smtClean="0"/>
              <a:t>progreso</a:t>
            </a:r>
            <a:r>
              <a:rPr lang="en-US" dirty="0" smtClean="0"/>
              <a:t> y 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siguientes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pasos</a:t>
            </a:r>
            <a:r>
              <a:rPr lang="en-US" baseline="0" dirty="0" smtClean="0"/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8631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78624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</a:t>
            </a:r>
          </a:p>
          <a:p>
            <a:r>
              <a:rPr lang="en-US" dirty="0" err="1" smtClean="0"/>
              <a:t>Observar</a:t>
            </a:r>
            <a:r>
              <a:rPr lang="en-US" dirty="0" smtClean="0"/>
              <a:t> y </a:t>
            </a:r>
            <a:r>
              <a:rPr lang="en-US" dirty="0" err="1" smtClean="0"/>
              <a:t>escuchar</a:t>
            </a:r>
            <a:r>
              <a:rPr lang="en-US" dirty="0" smtClean="0"/>
              <a:t> al </a:t>
            </a:r>
            <a:r>
              <a:rPr lang="en-US" dirty="0" err="1" smtClean="0"/>
              <a:t>grupo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Es probable </a:t>
            </a:r>
            <a:r>
              <a:rPr lang="en-US" dirty="0" err="1" smtClean="0"/>
              <a:t>que</a:t>
            </a:r>
            <a:r>
              <a:rPr lang="en-US" dirty="0" smtClean="0"/>
              <a:t> 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único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comunicación</a:t>
            </a:r>
            <a:r>
              <a:rPr lang="en-US" baseline="0" dirty="0" smtClean="0"/>
              <a:t> sea la INSTRUCCIÓN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68823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0" dirty="0" smtClean="0"/>
              <a:t> + 5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conversación</a:t>
            </a:r>
            <a:endParaRPr lang="en-US" baseline="0" dirty="0" smtClean="0"/>
          </a:p>
          <a:p>
            <a:r>
              <a:rPr lang="en-US" baseline="0" dirty="0" err="1" smtClean="0"/>
              <a:t>Repetir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actividad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usando</a:t>
            </a:r>
            <a:r>
              <a:rPr lang="en-US" baseline="0" dirty="0" smtClean="0"/>
              <a:t> solo </a:t>
            </a:r>
            <a:r>
              <a:rPr lang="en-US" baseline="0" dirty="0" err="1" smtClean="0"/>
              <a:t>preguntas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Preguntar</a:t>
            </a:r>
            <a:r>
              <a:rPr lang="en-US" baseline="0" dirty="0" smtClean="0"/>
              <a:t> al </a:t>
            </a:r>
            <a:r>
              <a:rPr lang="en-US" baseline="0" dirty="0" err="1" smtClean="0"/>
              <a:t>grupo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diferencias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esto</a:t>
            </a:r>
            <a:r>
              <a:rPr lang="en-US" baseline="0" dirty="0" smtClean="0"/>
              <a:t>… </a:t>
            </a:r>
            <a:r>
              <a:rPr lang="en-US" baseline="0" dirty="0" err="1" smtClean="0"/>
              <a:t>propiedad</a:t>
            </a:r>
            <a:r>
              <a:rPr lang="en-US" baseline="0" dirty="0" smtClean="0"/>
              <a:t>, el </a:t>
            </a:r>
            <a:r>
              <a:rPr lang="en-US" baseline="0" dirty="0" err="1" smtClean="0"/>
              <a:t>alumno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siente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importante</a:t>
            </a:r>
            <a:r>
              <a:rPr lang="en-US" baseline="0" dirty="0" smtClean="0"/>
              <a:t>, el </a:t>
            </a:r>
            <a:r>
              <a:rPr lang="en-US" baseline="0" dirty="0" err="1" smtClean="0"/>
              <a:t>alumno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implica</a:t>
            </a:r>
            <a:r>
              <a:rPr lang="en-US" baseline="0" dirty="0" smtClean="0"/>
              <a:t> de forma </a:t>
            </a:r>
            <a:r>
              <a:rPr lang="en-US" baseline="0" dirty="0" err="1" smtClean="0"/>
              <a:t>activa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propio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aprendizaje</a:t>
            </a:r>
            <a:r>
              <a:rPr lang="en-US" baseline="0" dirty="0" smtClean="0"/>
              <a:t>, etc. </a:t>
            </a:r>
            <a:r>
              <a:rPr lang="en-US" baseline="0" dirty="0" err="1" smtClean="0"/>
              <a:t>Esto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debería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llevar</a:t>
            </a:r>
            <a:r>
              <a:rPr lang="en-US" baseline="0" dirty="0" smtClean="0"/>
              <a:t> a un </a:t>
            </a:r>
            <a:r>
              <a:rPr lang="en-US" baseline="0" dirty="0" err="1" smtClean="0"/>
              <a:t>aprendizaje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profundo</a:t>
            </a:r>
            <a:r>
              <a:rPr lang="en-US" baseline="0" dirty="0" smtClean="0"/>
              <a:t> y a la </a:t>
            </a:r>
            <a:r>
              <a:rPr lang="en-US" baseline="0" dirty="0" err="1" smtClean="0"/>
              <a:t>permanencia</a:t>
            </a:r>
            <a:r>
              <a:rPr lang="en-US" baseline="0" dirty="0" smtClean="0"/>
              <a:t>. </a:t>
            </a:r>
            <a:endParaRPr lang="en-US" dirty="0" smtClean="0"/>
          </a:p>
          <a:p>
            <a:endParaRPr lang="is-I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52258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10’ </a:t>
            </a:r>
            <a:r>
              <a:rPr lang="en-US" dirty="0" err="1" smtClean="0"/>
              <a:t>incluyendo</a:t>
            </a:r>
            <a:r>
              <a:rPr lang="en-US" dirty="0" smtClean="0"/>
              <a:t> el feedback </a:t>
            </a:r>
          </a:p>
          <a:p>
            <a:endParaRPr lang="is-I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9324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</a:t>
            </a:r>
          </a:p>
          <a:p>
            <a:r>
              <a:rPr lang="en-US" baseline="0" dirty="0" smtClean="0"/>
              <a:t>La </a:t>
            </a:r>
            <a:r>
              <a:rPr lang="en-US" baseline="0" dirty="0" err="1" smtClean="0"/>
              <a:t>preparación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puede</a:t>
            </a:r>
            <a:r>
              <a:rPr lang="en-US" baseline="0" dirty="0" smtClean="0"/>
              <a:t> ser </a:t>
            </a:r>
            <a:r>
              <a:rPr lang="en-US" baseline="0" dirty="0" err="1" smtClean="0"/>
              <a:t>muy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difícil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algunos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delegados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así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pueden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necesitar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guía</a:t>
            </a:r>
            <a:r>
              <a:rPr lang="en-US" baseline="0" dirty="0" smtClean="0"/>
              <a:t>. En </a:t>
            </a:r>
            <a:r>
              <a:rPr lang="en-US" baseline="0" dirty="0" err="1" smtClean="0"/>
              <a:t>ese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caso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pueden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dedicar</a:t>
            </a:r>
            <a:r>
              <a:rPr lang="en-US" baseline="0" dirty="0" smtClean="0"/>
              <a:t> 20-30 </a:t>
            </a:r>
            <a:r>
              <a:rPr lang="en-US" baseline="0" dirty="0" err="1" smtClean="0"/>
              <a:t>minutos</a:t>
            </a:r>
            <a:r>
              <a:rPr lang="en-US" baseline="0" dirty="0" smtClean="0"/>
              <a:t> a la </a:t>
            </a:r>
            <a:r>
              <a:rPr lang="en-US" baseline="0" dirty="0" err="1" smtClean="0"/>
              <a:t>tarea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Algunas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propuestas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objetivos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aprendizaje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pueden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ayudar</a:t>
            </a:r>
            <a:r>
              <a:rPr lang="en-US" baseline="0" dirty="0" smtClean="0"/>
              <a:t>: </a:t>
            </a:r>
          </a:p>
          <a:p>
            <a:pPr>
              <a:buFont typeface="Wingdings"/>
              <a:buChar char="Ø"/>
            </a:pPr>
            <a:r>
              <a:rPr lang="en-US" baseline="0" dirty="0" smtClean="0"/>
              <a:t> </a:t>
            </a:r>
            <a:r>
              <a:rPr lang="en-US" baseline="0" dirty="0" err="1" smtClean="0"/>
              <a:t>Mejorar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nuestra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habilidad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mover a mi(s) </a:t>
            </a:r>
            <a:r>
              <a:rPr lang="en-US" baseline="0" dirty="0" err="1" smtClean="0"/>
              <a:t>oponente</a:t>
            </a:r>
            <a:r>
              <a:rPr lang="en-US" baseline="0" dirty="0" smtClean="0"/>
              <a:t>(s) en </a:t>
            </a:r>
            <a:r>
              <a:rPr lang="en-US" baseline="0" dirty="0" err="1" smtClean="0"/>
              <a:t>juegos</a:t>
            </a:r>
            <a:r>
              <a:rPr lang="en-US" baseline="0" dirty="0" smtClean="0"/>
              <a:t> de red (</a:t>
            </a:r>
            <a:r>
              <a:rPr lang="en-US" baseline="0" dirty="0" err="1" smtClean="0"/>
              <a:t>voleibol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tenis</a:t>
            </a:r>
            <a:r>
              <a:rPr lang="en-US" baseline="0" dirty="0" smtClean="0"/>
              <a:t>).</a:t>
            </a:r>
          </a:p>
          <a:p>
            <a:pPr>
              <a:buFont typeface="Wingdings"/>
              <a:buChar char="Ø"/>
            </a:pPr>
            <a:r>
              <a:rPr lang="en-US" baseline="0" dirty="0" smtClean="0"/>
              <a:t> </a:t>
            </a:r>
            <a:r>
              <a:rPr lang="en-US" baseline="0" dirty="0" err="1" smtClean="0"/>
              <a:t>Mejorar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nuestra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habilidad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limitar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carreras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marcan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juegos</a:t>
            </a:r>
            <a:r>
              <a:rPr lang="en-US" baseline="0" dirty="0" smtClean="0"/>
              <a:t> de bate y campo (</a:t>
            </a:r>
            <a:r>
              <a:rPr lang="en-US" baseline="0" dirty="0" err="1" smtClean="0"/>
              <a:t>béisbol</a:t>
            </a:r>
            <a:r>
              <a:rPr lang="en-US" baseline="0" dirty="0" smtClean="0"/>
              <a:t>, softball etc.).</a:t>
            </a:r>
          </a:p>
          <a:p>
            <a:pPr>
              <a:buFont typeface="Wingdings"/>
              <a:buChar char="Ø"/>
            </a:pPr>
            <a:r>
              <a:rPr lang="en-US" baseline="0" dirty="0" smtClean="0"/>
              <a:t> </a:t>
            </a:r>
            <a:r>
              <a:rPr lang="en-US" baseline="0" dirty="0" err="1" smtClean="0"/>
              <a:t>Explorar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formas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reducir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éxito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oportunidades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tiro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otro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equipo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juegos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invasión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baloncesto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fútbol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balonmano</a:t>
            </a:r>
            <a:r>
              <a:rPr lang="en-US" baseline="0" dirty="0" smtClean="0"/>
              <a:t>, etc.).</a:t>
            </a:r>
          </a:p>
          <a:p>
            <a:pPr>
              <a:buFont typeface="Wingdings"/>
              <a:buChar char="Ø"/>
            </a:pPr>
            <a:r>
              <a:rPr lang="en-US" baseline="0" dirty="0" smtClean="0"/>
              <a:t> </a:t>
            </a:r>
            <a:r>
              <a:rPr lang="en-US" baseline="0" dirty="0" err="1" smtClean="0"/>
              <a:t>Mejorar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nuestra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habilidad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recuperar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pelota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juegos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invasión</a:t>
            </a:r>
            <a:r>
              <a:rPr lang="en-US" baseline="0" dirty="0" smtClean="0"/>
              <a:t>.</a:t>
            </a:r>
          </a:p>
          <a:p>
            <a:pPr>
              <a:buFont typeface="Wingdings"/>
              <a:buChar char="Ø"/>
            </a:pPr>
            <a:endParaRPr lang="en-US" baseline="0" dirty="0" smtClean="0"/>
          </a:p>
          <a:p>
            <a:endParaRPr lang="is-I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399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4278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6584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3’ ¿Los </a:t>
            </a:r>
            <a:r>
              <a:rPr lang="en-US" dirty="0" err="1" smtClean="0"/>
              <a:t>alcanzamos</a:t>
            </a:r>
            <a:r>
              <a:rPr lang="en-US" dirty="0" smtClean="0"/>
              <a:t>?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10537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sesión</a:t>
            </a:r>
            <a:r>
              <a:rPr lang="en-US" dirty="0" smtClean="0"/>
              <a:t> </a:t>
            </a:r>
            <a:r>
              <a:rPr lang="en-US" dirty="0" err="1" smtClean="0"/>
              <a:t>práctica</a:t>
            </a:r>
            <a:r>
              <a:rPr lang="en-US" dirty="0" smtClean="0"/>
              <a:t> en la </a:t>
            </a:r>
            <a:r>
              <a:rPr lang="en-US" dirty="0" err="1" smtClean="0"/>
              <a:t>que</a:t>
            </a:r>
            <a:r>
              <a:rPr lang="en-US" dirty="0" smtClean="0"/>
              <a:t> 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delegados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tienen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oportunidad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liderar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compañeros</a:t>
            </a:r>
            <a:r>
              <a:rPr lang="en-US" baseline="0" dirty="0" smtClean="0"/>
              <a:t> (o a </a:t>
            </a:r>
            <a:r>
              <a:rPr lang="en-US" baseline="0" dirty="0" err="1" smtClean="0"/>
              <a:t>niños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posible</a:t>
            </a:r>
            <a:r>
              <a:rPr lang="en-US" baseline="0" dirty="0" smtClean="0"/>
              <a:t>) en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clase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elección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planificación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El </a:t>
            </a:r>
            <a:r>
              <a:rPr lang="en-US" baseline="0" dirty="0" err="1" smtClean="0"/>
              <a:t>facilitador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necesitará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asegurarse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todo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mundo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tiempo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suficiente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clase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participar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conversación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evaluación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4314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utilizar</a:t>
            </a:r>
            <a:r>
              <a:rPr lang="en-US" dirty="0" smtClean="0"/>
              <a:t>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preguntas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evaluar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sesión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36981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sesión</a:t>
            </a:r>
            <a:r>
              <a:rPr lang="en-US" dirty="0" smtClean="0"/>
              <a:t> </a:t>
            </a:r>
            <a:r>
              <a:rPr lang="en-US" dirty="0" err="1" smtClean="0"/>
              <a:t>explora</a:t>
            </a:r>
            <a:r>
              <a:rPr lang="en-US" dirty="0" smtClean="0"/>
              <a:t> 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utilizamos</a:t>
            </a:r>
            <a:r>
              <a:rPr lang="en-US" dirty="0" smtClean="0"/>
              <a:t> los </a:t>
            </a:r>
            <a:r>
              <a:rPr lang="en-US" dirty="0" err="1" smtClean="0"/>
              <a:t>recursos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instalaciones</a:t>
            </a:r>
            <a:r>
              <a:rPr lang="en-US" baseline="0" dirty="0" smtClean="0"/>
              <a:t> y personal locales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apoyar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nuestros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programas</a:t>
            </a:r>
            <a:r>
              <a:rPr lang="en-US" baseline="0" dirty="0" smtClean="0"/>
              <a:t> de EF. </a:t>
            </a:r>
          </a:p>
          <a:p>
            <a:r>
              <a:rPr lang="en-US" baseline="0" dirty="0" smtClean="0"/>
              <a:t>En un </a:t>
            </a:r>
            <a:r>
              <a:rPr lang="en-US" baseline="0" dirty="0" err="1" smtClean="0"/>
              <a:t>contexto</a:t>
            </a:r>
            <a:r>
              <a:rPr lang="en-US" baseline="0" dirty="0" smtClean="0"/>
              <a:t> ideal, </a:t>
            </a:r>
            <a:r>
              <a:rPr lang="en-US" baseline="0" dirty="0" err="1" smtClean="0"/>
              <a:t>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sesión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tendrá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lugar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instalación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comunitaria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trabaje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niños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jóvenes</a:t>
            </a:r>
            <a:r>
              <a:rPr lang="en-US" baseline="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95434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48956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7755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8036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924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427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427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427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5’ </a:t>
            </a:r>
          </a:p>
          <a:p>
            <a:r>
              <a:rPr lang="en-US" dirty="0" err="1" smtClean="0"/>
              <a:t>Recoger</a:t>
            </a:r>
            <a:r>
              <a:rPr lang="en-US" dirty="0" smtClean="0"/>
              <a:t> feedback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427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8522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5’ </a:t>
            </a:r>
          </a:p>
          <a:p>
            <a:r>
              <a:rPr lang="en-US" dirty="0" smtClean="0"/>
              <a:t>Debate en </a:t>
            </a:r>
            <a:r>
              <a:rPr lang="en-US" dirty="0" err="1" smtClean="0"/>
              <a:t>grupo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dirty="0" smtClean="0"/>
              <a:t>Durante el feedback, </a:t>
            </a:r>
            <a:r>
              <a:rPr lang="en-US" dirty="0" err="1" smtClean="0"/>
              <a:t>centrarse</a:t>
            </a:r>
            <a:r>
              <a:rPr lang="en-US" dirty="0" smtClean="0"/>
              <a:t> en la </a:t>
            </a:r>
            <a:r>
              <a:rPr lang="en-US" dirty="0" err="1" smtClean="0"/>
              <a:t>contribución</a:t>
            </a:r>
            <a:r>
              <a:rPr lang="en-US" dirty="0" smtClean="0"/>
              <a:t> SINGULAR de la EF,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ejemplo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mucha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dirá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trabajo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equipo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habilidades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sociales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Preguntar</a:t>
            </a:r>
            <a:r>
              <a:rPr lang="en-US" baseline="0" dirty="0" smtClean="0"/>
              <a:t>, “Si la EF </a:t>
            </a:r>
            <a:r>
              <a:rPr lang="en-US" baseline="0" dirty="0" err="1" smtClean="0"/>
              <a:t>desapareciera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mañana</a:t>
            </a:r>
            <a:r>
              <a:rPr lang="en-US" baseline="0" dirty="0" smtClean="0"/>
              <a:t>, ¿</a:t>
            </a:r>
            <a:r>
              <a:rPr lang="en-US" baseline="0" dirty="0" err="1" smtClean="0"/>
              <a:t>aprenderían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niños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trabajar</a:t>
            </a:r>
            <a:r>
              <a:rPr lang="en-US" baseline="0" dirty="0" smtClean="0"/>
              <a:t> de forma </a:t>
            </a:r>
            <a:r>
              <a:rPr lang="en-US" baseline="0" dirty="0" err="1" smtClean="0"/>
              <a:t>efectiva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otros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Probablemente</a:t>
            </a:r>
            <a:r>
              <a:rPr lang="en-US" baseline="0" dirty="0" smtClean="0"/>
              <a:t>, la </a:t>
            </a:r>
            <a:r>
              <a:rPr lang="en-US" baseline="0" dirty="0" err="1" smtClean="0"/>
              <a:t>respuesta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SÍ. </a:t>
            </a:r>
            <a:r>
              <a:rPr lang="en-US" baseline="0" dirty="0" err="1" smtClean="0"/>
              <a:t>Entonces</a:t>
            </a:r>
            <a:r>
              <a:rPr lang="en-US" baseline="0" dirty="0" smtClean="0"/>
              <a:t>, ¿</a:t>
            </a:r>
            <a:r>
              <a:rPr lang="en-US" baseline="0" dirty="0" err="1" smtClean="0"/>
              <a:t>qué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lo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aprenderían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la EF se </a:t>
            </a:r>
            <a:r>
              <a:rPr lang="en-US" baseline="0" dirty="0" err="1" smtClean="0"/>
              <a:t>eliminara</a:t>
            </a:r>
            <a:r>
              <a:rPr lang="en-US" baseline="0" dirty="0" smtClean="0"/>
              <a:t>? </a:t>
            </a:r>
          </a:p>
          <a:p>
            <a:r>
              <a:rPr lang="en-US" baseline="0" dirty="0" smtClean="0"/>
              <a:t>Responder – </a:t>
            </a:r>
            <a:r>
              <a:rPr lang="en-US" baseline="0" dirty="0" err="1" smtClean="0"/>
              <a:t>educar</a:t>
            </a:r>
            <a:r>
              <a:rPr lang="en-US" baseline="0" dirty="0" smtClean="0"/>
              <a:t> lo FÍSICO y </a:t>
            </a:r>
            <a:r>
              <a:rPr lang="en-US" baseline="0" dirty="0" err="1" smtClean="0"/>
              <a:t>educar</a:t>
            </a:r>
            <a:r>
              <a:rPr lang="en-US" baseline="0" dirty="0" smtClean="0"/>
              <a:t> A TRAVÉS DE lo </a:t>
            </a:r>
            <a:r>
              <a:rPr lang="en-US" baseline="0" dirty="0" err="1" smtClean="0"/>
              <a:t>físico</a:t>
            </a:r>
            <a:r>
              <a:rPr lang="en-US" baseline="0" dirty="0" smtClean="0"/>
              <a:t>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BEAC-B311-42F8-A587-1ED0E96C43A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694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B67-A30A-403D-8664-B37080B6F7EA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EEE0-F48E-4D28-9A03-2B6E8046F78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B67-A30A-403D-8664-B37080B6F7EA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EEE0-F48E-4D28-9A03-2B6E8046F78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B67-A30A-403D-8664-B37080B6F7EA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EEE0-F48E-4D28-9A03-2B6E8046F78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B67-A30A-403D-8664-B37080B6F7EA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EEE0-F48E-4D28-9A03-2B6E8046F78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B67-A30A-403D-8664-B37080B6F7EA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EEE0-F48E-4D28-9A03-2B6E8046F78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B67-A30A-403D-8664-B37080B6F7EA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EEE0-F48E-4D28-9A03-2B6E8046F78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B67-A30A-403D-8664-B37080B6F7EA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EEE0-F48E-4D28-9A03-2B6E8046F78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B67-A30A-403D-8664-B37080B6F7EA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EEE0-F48E-4D28-9A03-2B6E8046F78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B67-A30A-403D-8664-B37080B6F7EA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EEE0-F48E-4D28-9A03-2B6E8046F78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B67-A30A-403D-8664-B37080B6F7EA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EEE0-F48E-4D28-9A03-2B6E8046F78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B67-A30A-403D-8664-B37080B6F7EA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EEE0-F48E-4D28-9A03-2B6E8046F78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33B67-A30A-403D-8664-B37080B6F7EA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3EEE0-F48E-4D28-9A03-2B6E8046F789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www.youtube.com/watch?v=vVByFRf0oXY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LsCOnAvVYw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Pupil Health &amp; Well-Being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099" y="6023806"/>
            <a:ext cx="145816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912"/>
          <a:stretch/>
        </p:blipFill>
        <p:spPr bwMode="auto">
          <a:xfrm>
            <a:off x="2811852" y="6150499"/>
            <a:ext cx="2814484" cy="77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2922" y="5874275"/>
            <a:ext cx="4298156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22922" y="357301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 smtClean="0"/>
              <a:t>Módulo</a:t>
            </a:r>
            <a:r>
              <a:rPr lang="en-US" sz="2400" b="1" dirty="0" smtClean="0"/>
              <a:t> 2:</a:t>
            </a:r>
            <a:endParaRPr lang="en-US" sz="2400" b="1" dirty="0"/>
          </a:p>
          <a:p>
            <a:pPr algn="ctr"/>
            <a:r>
              <a:rPr lang="es-ES_tradnl" sz="2400" b="1" dirty="0" smtClean="0"/>
              <a:t>Currículo, estilos de enseñanza y estrategias de aprendizaje en la clase de Educación física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9785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Finalidad</a:t>
            </a:r>
            <a:r>
              <a:rPr lang="en-US" dirty="0" smtClean="0"/>
              <a:t> de la 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 </a:t>
            </a:r>
            <a:r>
              <a:rPr lang="en-US" dirty="0" err="1" smtClean="0"/>
              <a:t>grupos</a:t>
            </a:r>
            <a:r>
              <a:rPr lang="en-US" dirty="0" smtClean="0"/>
              <a:t> de </a:t>
            </a:r>
            <a:r>
              <a:rPr lang="en-US" dirty="0" err="1" smtClean="0"/>
              <a:t>máximo</a:t>
            </a:r>
            <a:r>
              <a:rPr lang="en-US" dirty="0" smtClean="0"/>
              <a:t> 4 personas, </a:t>
            </a:r>
            <a:r>
              <a:rPr lang="en-US" dirty="0" err="1" smtClean="0"/>
              <a:t>comentar</a:t>
            </a:r>
            <a:r>
              <a:rPr lang="en-US" dirty="0" smtClean="0"/>
              <a:t>: 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la EF en el </a:t>
            </a:r>
            <a:r>
              <a:rPr lang="en-US" dirty="0" err="1" smtClean="0"/>
              <a:t>currículo</a:t>
            </a:r>
            <a:r>
              <a:rPr lang="en-US" dirty="0" smtClean="0"/>
              <a:t>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contribución</a:t>
            </a:r>
            <a:r>
              <a:rPr lang="en-US" dirty="0" smtClean="0"/>
              <a:t> SINGULAR de la </a:t>
            </a:r>
            <a:r>
              <a:rPr lang="en-US" dirty="0" err="1" smtClean="0"/>
              <a:t>asignatura</a:t>
            </a:r>
            <a:r>
              <a:rPr lang="en-US" dirty="0" smtClean="0"/>
              <a:t>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Prioricen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3 </a:t>
            </a:r>
            <a:r>
              <a:rPr lang="en-US" dirty="0" err="1" smtClean="0"/>
              <a:t>primeras</a:t>
            </a:r>
            <a:r>
              <a:rPr lang="en-US" dirty="0" smtClean="0"/>
              <a:t> </a:t>
            </a:r>
            <a:r>
              <a:rPr lang="en-US" dirty="0" err="1" smtClean="0"/>
              <a:t>respuestas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095619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30557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85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Visión</a:t>
            </a:r>
            <a:r>
              <a:rPr lang="en-US" dirty="0" smtClean="0"/>
              <a:t> de </a:t>
            </a:r>
            <a:r>
              <a:rPr lang="en-US" dirty="0" err="1" smtClean="0"/>
              <a:t>conjunto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563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779424" y="5534561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076950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11888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4577" y="2138354"/>
            <a:ext cx="4211879" cy="2802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987" y="2313371"/>
            <a:ext cx="4063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5"/>
              </a:rPr>
              <a:t>¿</a:t>
            </a:r>
            <a:r>
              <a:rPr lang="en-US" sz="2400" dirty="0" err="1" smtClean="0">
                <a:hlinkClick r:id="rId5"/>
              </a:rPr>
              <a:t>Tendrá</a:t>
            </a:r>
            <a:r>
              <a:rPr lang="en-US" sz="2400" dirty="0" smtClean="0">
                <a:hlinkClick r:id="rId5"/>
              </a:rPr>
              <a:t> </a:t>
            </a:r>
            <a:r>
              <a:rPr lang="en-US" sz="2400" dirty="0" err="1" smtClean="0">
                <a:hlinkClick r:id="rId5"/>
              </a:rPr>
              <a:t>impacto</a:t>
            </a:r>
            <a:r>
              <a:rPr lang="en-US" sz="2400" dirty="0" smtClean="0">
                <a:hlinkClick r:id="rId5"/>
              </a:rPr>
              <a:t> </a:t>
            </a:r>
            <a:r>
              <a:rPr lang="en-US" sz="2400" dirty="0" err="1" smtClean="0">
                <a:hlinkClick r:id="rId5"/>
              </a:rPr>
              <a:t>su</a:t>
            </a:r>
            <a:r>
              <a:rPr lang="en-US" sz="2400" dirty="0" smtClean="0">
                <a:hlinkClick r:id="rId5"/>
              </a:rPr>
              <a:t> </a:t>
            </a:r>
            <a:r>
              <a:rPr lang="en-US" sz="2400" dirty="0" err="1" smtClean="0">
                <a:hlinkClick r:id="rId5"/>
              </a:rPr>
              <a:t>educación</a:t>
            </a:r>
            <a:r>
              <a:rPr lang="en-US" sz="2400" dirty="0" smtClean="0">
                <a:hlinkClick r:id="rId5"/>
              </a:rPr>
              <a:t> </a:t>
            </a:r>
            <a:r>
              <a:rPr lang="en-US" sz="2400" dirty="0" err="1" smtClean="0">
                <a:hlinkClick r:id="rId5"/>
              </a:rPr>
              <a:t>física</a:t>
            </a:r>
            <a:r>
              <a:rPr lang="en-US" sz="2400" dirty="0" smtClean="0">
                <a:hlinkClick r:id="rId5"/>
              </a:rPr>
              <a:t> en </a:t>
            </a:r>
            <a:r>
              <a:rPr lang="en-US" sz="2400" dirty="0" err="1" smtClean="0">
                <a:hlinkClick r:id="rId5"/>
              </a:rPr>
              <a:t>sus</a:t>
            </a:r>
            <a:r>
              <a:rPr lang="en-US" sz="2400" dirty="0" smtClean="0">
                <a:hlinkClick r:id="rId5"/>
              </a:rPr>
              <a:t> </a:t>
            </a:r>
            <a:r>
              <a:rPr lang="en-US" sz="2400" dirty="0" err="1" smtClean="0">
                <a:hlinkClick r:id="rId5"/>
              </a:rPr>
              <a:t>niveles</a:t>
            </a:r>
            <a:r>
              <a:rPr lang="en-US" sz="2400" dirty="0" smtClean="0">
                <a:hlinkClick r:id="rId5"/>
              </a:rPr>
              <a:t> </a:t>
            </a:r>
            <a:r>
              <a:rPr lang="en-US" sz="2400" dirty="0" err="1" smtClean="0">
                <a:hlinkClick r:id="rId5"/>
              </a:rPr>
              <a:t>futuros</a:t>
            </a:r>
            <a:r>
              <a:rPr lang="en-US" sz="2400" dirty="0" smtClean="0">
                <a:hlinkClick r:id="rId5"/>
              </a:rPr>
              <a:t> de </a:t>
            </a:r>
            <a:r>
              <a:rPr lang="en-US" sz="2400" dirty="0" err="1" smtClean="0">
                <a:hlinkClick r:id="rId5"/>
              </a:rPr>
              <a:t>actividad</a:t>
            </a:r>
            <a:r>
              <a:rPr lang="en-US" sz="2400" dirty="0" smtClean="0">
                <a:hlinkClick r:id="rId5"/>
              </a:rPr>
              <a:t> y de </a:t>
            </a:r>
            <a:r>
              <a:rPr lang="en-US" sz="2400" dirty="0" err="1" smtClean="0">
                <a:hlinkClick r:id="rId5"/>
              </a:rPr>
              <a:t>salud</a:t>
            </a:r>
            <a:r>
              <a:rPr lang="en-US" sz="2400" dirty="0" smtClean="0">
                <a:hlinkClick r:id="rId5"/>
              </a:rPr>
              <a:t>? </a:t>
            </a:r>
            <a:endParaRPr lang="en-US" sz="2400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00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>
            <a:noAutofit/>
          </a:bodyPr>
          <a:lstStyle/>
          <a:p>
            <a:r>
              <a:rPr lang="en-US" sz="4400" dirty="0" smtClean="0"/>
              <a:t>¿</a:t>
            </a:r>
            <a:r>
              <a:rPr lang="en-US" sz="4400" dirty="0" err="1" smtClean="0"/>
              <a:t>Cuál</a:t>
            </a:r>
            <a:r>
              <a:rPr lang="en-US" sz="4400" dirty="0" smtClean="0"/>
              <a:t> </a:t>
            </a:r>
            <a:r>
              <a:rPr lang="en-US" sz="4400" dirty="0" err="1" smtClean="0"/>
              <a:t>es</a:t>
            </a:r>
            <a:r>
              <a:rPr lang="en-US" sz="4400" dirty="0" smtClean="0"/>
              <a:t> </a:t>
            </a:r>
            <a:r>
              <a:rPr lang="en-US" sz="4400" dirty="0" err="1" smtClean="0"/>
              <a:t>tu</a:t>
            </a:r>
            <a:r>
              <a:rPr lang="en-US" sz="4400" dirty="0" smtClean="0"/>
              <a:t> </a:t>
            </a:r>
            <a:r>
              <a:rPr lang="en-US" sz="4400" dirty="0" err="1" smtClean="0"/>
              <a:t>visión</a:t>
            </a:r>
            <a:r>
              <a:rPr lang="en-US" sz="4400" dirty="0" smtClean="0"/>
              <a:t>? 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8325" y="2037556"/>
            <a:ext cx="3505200" cy="23241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 </a:t>
            </a:r>
            <a:r>
              <a:rPr lang="en-US" sz="3200" dirty="0" err="1" smtClean="0"/>
              <a:t>menos</a:t>
            </a:r>
            <a:r>
              <a:rPr lang="en-US" sz="3200" dirty="0" smtClean="0"/>
              <a:t> de 140 </a:t>
            </a:r>
            <a:r>
              <a:rPr lang="en-US" sz="3200" dirty="0" err="1" smtClean="0"/>
              <a:t>caracteres</a:t>
            </a:r>
            <a:r>
              <a:rPr lang="en-US" sz="3200" dirty="0" smtClean="0"/>
              <a:t>, </a:t>
            </a:r>
            <a:r>
              <a:rPr lang="en-US" sz="3200" dirty="0" err="1" smtClean="0"/>
              <a:t>escribe</a:t>
            </a:r>
            <a:r>
              <a:rPr lang="en-US" sz="3200" dirty="0" smtClean="0"/>
              <a:t> </a:t>
            </a:r>
            <a:r>
              <a:rPr lang="en-US" sz="3200" dirty="0" err="1" smtClean="0"/>
              <a:t>una</a:t>
            </a:r>
            <a:r>
              <a:rPr lang="en-US" sz="3200" dirty="0" smtClean="0"/>
              <a:t> </a:t>
            </a:r>
            <a:r>
              <a:rPr lang="en-US" sz="3200" dirty="0" err="1" smtClean="0"/>
              <a:t>frase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resuma</a:t>
            </a:r>
            <a:r>
              <a:rPr lang="en-US" sz="3200" dirty="0" smtClean="0"/>
              <a:t> </a:t>
            </a:r>
            <a:r>
              <a:rPr lang="en-US" sz="3200" dirty="0" err="1" smtClean="0"/>
              <a:t>tu</a:t>
            </a:r>
            <a:r>
              <a:rPr lang="en-US" sz="3200" dirty="0" smtClean="0"/>
              <a:t> </a:t>
            </a:r>
            <a:r>
              <a:rPr lang="en-US" sz="3200" dirty="0" err="1" smtClean="0"/>
              <a:t>visión</a:t>
            </a:r>
            <a:r>
              <a:rPr lang="en-US" sz="3200" dirty="0" smtClean="0"/>
              <a:t> de la </a:t>
            </a:r>
            <a:r>
              <a:rPr lang="en-US" sz="3200" dirty="0" err="1" smtClean="0"/>
              <a:t>educación</a:t>
            </a:r>
            <a:r>
              <a:rPr lang="en-US" sz="3200" dirty="0" smtClean="0"/>
              <a:t> </a:t>
            </a:r>
            <a:r>
              <a:rPr lang="en-US" sz="3200" dirty="0" err="1" smtClean="0"/>
              <a:t>física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4968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790962" y="4528539"/>
            <a:ext cx="936104" cy="9166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Deporte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EF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493" y="1450678"/>
            <a:ext cx="2756355" cy="2064606"/>
          </a:xfrm>
        </p:spPr>
      </p:pic>
      <p:sp>
        <p:nvSpPr>
          <p:cNvPr id="4" name="Rectangle 3"/>
          <p:cNvSpPr/>
          <p:nvPr/>
        </p:nvSpPr>
        <p:spPr>
          <a:xfrm>
            <a:off x="4779424" y="5534561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076950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11888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3153" y="3515863"/>
            <a:ext cx="2503263" cy="23206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69456" y="3202384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?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04796" y="1988840"/>
            <a:ext cx="936104" cy="9166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467417" y="703934"/>
            <a:ext cx="936104" cy="9166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53655" y="4816571"/>
            <a:ext cx="936104" cy="9166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085415" y="4876320"/>
            <a:ext cx="452619" cy="4550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7733" y="1999554"/>
            <a:ext cx="936104" cy="9166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372200" y="703933"/>
            <a:ext cx="936104" cy="9166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20591" y="5192428"/>
            <a:ext cx="450393" cy="46326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84317" y="4119704"/>
            <a:ext cx="936104" cy="9166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27172" y="5376920"/>
            <a:ext cx="450393" cy="46326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24" idx="0"/>
            <a:endCxn id="23" idx="4"/>
          </p:cNvCxnSpPr>
          <p:nvPr/>
        </p:nvCxnSpPr>
        <p:spPr>
          <a:xfrm flipV="1">
            <a:off x="652369" y="5036389"/>
            <a:ext cx="0" cy="3405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403521" y="51926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756400" y="196426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407918" y="47429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660490" y="45212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037337" y="403338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747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 – ¿un </a:t>
            </a:r>
            <a:r>
              <a:rPr lang="en-US" dirty="0" err="1" smtClean="0"/>
              <a:t>criado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2 </a:t>
            </a:r>
            <a:r>
              <a:rPr lang="en-US" dirty="0" err="1" smtClean="0"/>
              <a:t>amos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546"/>
          <a:stretch/>
        </p:blipFill>
        <p:spPr>
          <a:xfrm>
            <a:off x="388938" y="1628800"/>
            <a:ext cx="5324979" cy="2664296"/>
          </a:xfrm>
        </p:spPr>
      </p:pic>
      <p:sp>
        <p:nvSpPr>
          <p:cNvPr id="4" name="Rectangle 3"/>
          <p:cNvSpPr/>
          <p:nvPr/>
        </p:nvSpPr>
        <p:spPr>
          <a:xfrm>
            <a:off x="4779424" y="5534561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076950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11888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417638"/>
            <a:ext cx="3330186" cy="440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242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Claridad</a:t>
            </a:r>
            <a:r>
              <a:rPr lang="en-US" dirty="0" smtClean="0"/>
              <a:t> de la </a:t>
            </a:r>
            <a:r>
              <a:rPr lang="en-US" dirty="0" err="1" smtClean="0"/>
              <a:t>finalidad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562" y="1484784"/>
            <a:ext cx="8502917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/>
              <a:t>“La </a:t>
            </a:r>
            <a:r>
              <a:rPr lang="en-US" sz="3000" dirty="0" err="1" smtClean="0"/>
              <a:t>cuestión</a:t>
            </a:r>
            <a:r>
              <a:rPr lang="en-US" sz="3000" dirty="0" smtClean="0"/>
              <a:t> </a:t>
            </a:r>
            <a:r>
              <a:rPr lang="en-US" sz="3000" dirty="0" err="1" smtClean="0"/>
              <a:t>sobre</a:t>
            </a:r>
            <a:r>
              <a:rPr lang="en-US" sz="3000" dirty="0" smtClean="0"/>
              <a:t> </a:t>
            </a:r>
            <a:r>
              <a:rPr lang="en-US" sz="3000" dirty="0" err="1" smtClean="0"/>
              <a:t>cuáles</a:t>
            </a:r>
            <a:r>
              <a:rPr lang="en-US" sz="3000" dirty="0" smtClean="0"/>
              <a:t> son los </a:t>
            </a:r>
            <a:r>
              <a:rPr lang="en-US" sz="3000" dirty="0" err="1" smtClean="0"/>
              <a:t>objetivos</a:t>
            </a:r>
            <a:r>
              <a:rPr lang="en-US" sz="3000" dirty="0" smtClean="0"/>
              <a:t> </a:t>
            </a:r>
            <a:r>
              <a:rPr lang="en-US" sz="3000" dirty="0" err="1" smtClean="0"/>
              <a:t>centrales</a:t>
            </a:r>
            <a:r>
              <a:rPr lang="en-US" sz="3000" dirty="0" smtClean="0"/>
              <a:t> de la </a:t>
            </a:r>
            <a:r>
              <a:rPr lang="en-US" sz="3000" dirty="0" err="1" smtClean="0"/>
              <a:t>asignatura</a:t>
            </a:r>
            <a:r>
              <a:rPr lang="en-US" sz="3000" dirty="0" smtClean="0"/>
              <a:t> </a:t>
            </a:r>
            <a:r>
              <a:rPr lang="en-US" sz="3000" dirty="0" err="1" smtClean="0"/>
              <a:t>sigue</a:t>
            </a:r>
            <a:r>
              <a:rPr lang="en-US" sz="3000" dirty="0" smtClean="0"/>
              <a:t> </a:t>
            </a:r>
            <a:r>
              <a:rPr lang="en-US" sz="3000" dirty="0" err="1" smtClean="0"/>
              <a:t>siendo</a:t>
            </a:r>
            <a:r>
              <a:rPr lang="en-US" sz="3000" dirty="0" smtClean="0"/>
              <a:t> mucho </a:t>
            </a:r>
            <a:r>
              <a:rPr lang="en-US" sz="3000" dirty="0" err="1" smtClean="0"/>
              <a:t>menos</a:t>
            </a:r>
            <a:r>
              <a:rPr lang="en-US" sz="3000" dirty="0" smtClean="0"/>
              <a:t> </a:t>
            </a:r>
            <a:r>
              <a:rPr lang="en-US" sz="3000" dirty="0" err="1" smtClean="0"/>
              <a:t>clara</a:t>
            </a:r>
            <a:r>
              <a:rPr lang="en-US" sz="3000" dirty="0" smtClean="0"/>
              <a:t> y </a:t>
            </a:r>
            <a:r>
              <a:rPr lang="en-US" sz="3000" dirty="0" err="1" smtClean="0"/>
              <a:t>una</a:t>
            </a:r>
            <a:r>
              <a:rPr lang="en-US" sz="3000" dirty="0" smtClean="0"/>
              <a:t> </a:t>
            </a:r>
            <a:r>
              <a:rPr lang="en-US" sz="3000" dirty="0" err="1" smtClean="0"/>
              <a:t>fuente</a:t>
            </a:r>
            <a:r>
              <a:rPr lang="en-US" sz="3000" dirty="0" smtClean="0"/>
              <a:t> de </a:t>
            </a:r>
            <a:r>
              <a:rPr lang="en-US" sz="3000" dirty="0" err="1" smtClean="0"/>
              <a:t>tensión</a:t>
            </a:r>
            <a:r>
              <a:rPr lang="en-US" sz="3000" dirty="0" smtClean="0"/>
              <a:t> </a:t>
            </a:r>
            <a:r>
              <a:rPr lang="en-US" sz="3000" dirty="0" err="1" smtClean="0"/>
              <a:t>aparente</a:t>
            </a:r>
            <a:r>
              <a:rPr lang="en-US" sz="3000" dirty="0" smtClean="0"/>
              <a:t>. Las </a:t>
            </a:r>
            <a:r>
              <a:rPr lang="en-US" sz="3000" dirty="0" err="1" smtClean="0"/>
              <a:t>afirmaciones</a:t>
            </a:r>
            <a:r>
              <a:rPr lang="en-US" sz="3000" dirty="0" smtClean="0"/>
              <a:t> </a:t>
            </a:r>
            <a:r>
              <a:rPr lang="en-US" sz="3000" dirty="0" err="1" smtClean="0"/>
              <a:t>sobre</a:t>
            </a:r>
            <a:r>
              <a:rPr lang="en-US" sz="3000" dirty="0" smtClean="0"/>
              <a:t> la </a:t>
            </a:r>
            <a:r>
              <a:rPr lang="en-US" sz="3000" dirty="0" err="1" smtClean="0"/>
              <a:t>contribución</a:t>
            </a:r>
            <a:r>
              <a:rPr lang="en-US" sz="3000" dirty="0" smtClean="0"/>
              <a:t> de la </a:t>
            </a:r>
            <a:r>
              <a:rPr lang="en-US" sz="3000" dirty="0" err="1" smtClean="0"/>
              <a:t>asignatura</a:t>
            </a:r>
            <a:r>
              <a:rPr lang="en-US" sz="3000" dirty="0" smtClean="0"/>
              <a:t> al </a:t>
            </a:r>
            <a:r>
              <a:rPr lang="en-US" sz="3000" dirty="0" err="1" smtClean="0"/>
              <a:t>desarrollo</a:t>
            </a:r>
            <a:r>
              <a:rPr lang="en-US" sz="3000" dirty="0" smtClean="0"/>
              <a:t> de los </a:t>
            </a:r>
            <a:r>
              <a:rPr lang="en-US" sz="3000" dirty="0" err="1" smtClean="0"/>
              <a:t>niños</a:t>
            </a:r>
            <a:r>
              <a:rPr lang="en-US" sz="3000" dirty="0" smtClean="0"/>
              <a:t>, a </a:t>
            </a:r>
            <a:r>
              <a:rPr lang="en-US" sz="3000" dirty="0" err="1" smtClean="0"/>
              <a:t>sus</a:t>
            </a:r>
            <a:r>
              <a:rPr lang="en-US" sz="3000" dirty="0" smtClean="0"/>
              <a:t> </a:t>
            </a:r>
            <a:r>
              <a:rPr lang="en-US" sz="3000" dirty="0" err="1" smtClean="0"/>
              <a:t>vidas</a:t>
            </a:r>
            <a:r>
              <a:rPr lang="en-US" sz="3000" dirty="0" smtClean="0"/>
              <a:t> </a:t>
            </a:r>
            <a:r>
              <a:rPr lang="en-US" sz="3000" dirty="0" err="1" smtClean="0"/>
              <a:t>posteriores</a:t>
            </a:r>
            <a:r>
              <a:rPr lang="en-US" sz="3000" dirty="0" smtClean="0"/>
              <a:t> y a la </a:t>
            </a:r>
            <a:r>
              <a:rPr lang="en-US" sz="3000" dirty="0" err="1" smtClean="0"/>
              <a:t>sociedad</a:t>
            </a:r>
            <a:r>
              <a:rPr lang="en-US" sz="3000" dirty="0" smtClean="0"/>
              <a:t> son </a:t>
            </a:r>
            <a:r>
              <a:rPr lang="en-US" sz="3000" dirty="0" err="1" smtClean="0"/>
              <a:t>múltiples</a:t>
            </a:r>
            <a:r>
              <a:rPr lang="en-US" sz="3000" dirty="0" smtClean="0"/>
              <a:t> y </a:t>
            </a:r>
            <a:r>
              <a:rPr lang="en-US" sz="3000" dirty="0" err="1" smtClean="0"/>
              <a:t>diversas</a:t>
            </a:r>
            <a:r>
              <a:rPr lang="en-US" sz="3000" dirty="0" smtClean="0"/>
              <a:t>… </a:t>
            </a:r>
            <a:r>
              <a:rPr lang="en-US" sz="3000" dirty="0" err="1" smtClean="0"/>
              <a:t>Nos</a:t>
            </a:r>
            <a:r>
              <a:rPr lang="en-US" sz="3000" dirty="0" smtClean="0"/>
              <a:t> </a:t>
            </a:r>
            <a:r>
              <a:rPr lang="en-US" sz="3000" dirty="0" err="1" smtClean="0"/>
              <a:t>preguntamos</a:t>
            </a:r>
            <a:r>
              <a:rPr lang="en-US" sz="3000" dirty="0" smtClean="0"/>
              <a:t> </a:t>
            </a:r>
            <a:r>
              <a:rPr lang="en-US" sz="3000" dirty="0" err="1" smtClean="0"/>
              <a:t>hasta</a:t>
            </a:r>
            <a:r>
              <a:rPr lang="en-US" sz="3000" dirty="0" smtClean="0"/>
              <a:t> </a:t>
            </a:r>
            <a:r>
              <a:rPr lang="en-US" sz="3000" dirty="0" err="1" smtClean="0"/>
              <a:t>qué</a:t>
            </a:r>
            <a:r>
              <a:rPr lang="en-US" sz="3000" dirty="0" smtClean="0"/>
              <a:t> </a:t>
            </a:r>
            <a:r>
              <a:rPr lang="en-US" sz="3000" dirty="0" err="1" smtClean="0"/>
              <a:t>punto</a:t>
            </a:r>
            <a:r>
              <a:rPr lang="en-US" sz="3000" dirty="0" smtClean="0"/>
              <a:t> </a:t>
            </a:r>
            <a:r>
              <a:rPr lang="en-US" sz="3000" dirty="0" err="1" smtClean="0"/>
              <a:t>puede</a:t>
            </a:r>
            <a:r>
              <a:rPr lang="en-US" sz="3000" dirty="0" smtClean="0"/>
              <a:t> </a:t>
            </a:r>
            <a:r>
              <a:rPr lang="en-US" sz="3000" dirty="0" smtClean="0"/>
              <a:t>la </a:t>
            </a:r>
            <a:r>
              <a:rPr lang="en-US" sz="3000" dirty="0" err="1" smtClean="0"/>
              <a:t>educación</a:t>
            </a:r>
            <a:r>
              <a:rPr lang="en-US" sz="3000" dirty="0" smtClean="0"/>
              <a:t> </a:t>
            </a:r>
            <a:r>
              <a:rPr lang="en-US" sz="3000" dirty="0" err="1" smtClean="0"/>
              <a:t>física</a:t>
            </a:r>
            <a:r>
              <a:rPr lang="en-US" sz="3000" dirty="0" smtClean="0"/>
              <a:t> </a:t>
            </a:r>
            <a:r>
              <a:rPr lang="en-US" sz="3000" dirty="0" err="1" smtClean="0"/>
              <a:t>continuar</a:t>
            </a:r>
            <a:r>
              <a:rPr lang="en-US" sz="3000" dirty="0" smtClean="0"/>
              <a:t> </a:t>
            </a:r>
            <a:r>
              <a:rPr lang="en-US" sz="3000" dirty="0" err="1" smtClean="0"/>
              <a:t>haciendo</a:t>
            </a:r>
            <a:r>
              <a:rPr lang="en-US" sz="3000" dirty="0" smtClean="0"/>
              <a:t> </a:t>
            </a:r>
            <a:r>
              <a:rPr lang="en-US" sz="3000" dirty="0" err="1" smtClean="0"/>
              <a:t>afirmaciones</a:t>
            </a:r>
            <a:r>
              <a:rPr lang="en-US" sz="3000" dirty="0" smtClean="0"/>
              <a:t> </a:t>
            </a:r>
            <a:r>
              <a:rPr lang="en-US" sz="3000" dirty="0" err="1" smtClean="0"/>
              <a:t>variadas</a:t>
            </a:r>
            <a:r>
              <a:rPr lang="en-US" sz="3000" dirty="0" smtClean="0"/>
              <a:t> y </a:t>
            </a:r>
            <a:r>
              <a:rPr lang="en-US" sz="3000" dirty="0" err="1" smtClean="0"/>
              <a:t>persiguiendo</a:t>
            </a:r>
            <a:r>
              <a:rPr lang="en-US" sz="3000" dirty="0" smtClean="0"/>
              <a:t> </a:t>
            </a:r>
            <a:r>
              <a:rPr lang="en-US" sz="3000" dirty="0" err="1" smtClean="0"/>
              <a:t>múltiples</a:t>
            </a:r>
            <a:r>
              <a:rPr lang="en-US" sz="3000" dirty="0" smtClean="0"/>
              <a:t> </a:t>
            </a:r>
            <a:r>
              <a:rPr lang="en-US" sz="3000" dirty="0" smtClean="0"/>
              <a:t>agendas de </a:t>
            </a:r>
            <a:r>
              <a:rPr lang="en-US" sz="3000" dirty="0" smtClean="0"/>
              <a:t>forma </a:t>
            </a:r>
            <a:r>
              <a:rPr lang="en-US" sz="3000" dirty="0" err="1" smtClean="0"/>
              <a:t>legítima</a:t>
            </a:r>
            <a:r>
              <a:rPr lang="en-US" sz="3000" dirty="0" smtClean="0"/>
              <a:t>”- </a:t>
            </a:r>
            <a:r>
              <a:rPr lang="en-US" sz="3000" dirty="0" smtClean="0"/>
              <a:t>Penney y Chandler </a:t>
            </a:r>
            <a:r>
              <a:rPr lang="en-US" sz="3000" dirty="0" err="1" smtClean="0"/>
              <a:t>citados</a:t>
            </a:r>
            <a:r>
              <a:rPr lang="en-US" sz="3000" dirty="0" smtClean="0"/>
              <a:t> en Kirk (2009 p12)</a:t>
            </a:r>
          </a:p>
        </p:txBody>
      </p:sp>
      <p:sp>
        <p:nvSpPr>
          <p:cNvPr id="4" name="Rectangle 3"/>
          <p:cNvSpPr/>
          <p:nvPr/>
        </p:nvSpPr>
        <p:spPr>
          <a:xfrm>
            <a:off x="4779424" y="5534561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076950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11888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909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verdad</a:t>
            </a:r>
            <a:r>
              <a:rPr lang="en-US" dirty="0" smtClean="0"/>
              <a:t> </a:t>
            </a:r>
            <a:r>
              <a:rPr lang="en-US" dirty="0" err="1" smtClean="0"/>
              <a:t>incómoda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-2664818" y="1221449"/>
            <a:ext cx="8229600" cy="72008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Fracaso</a:t>
            </a:r>
            <a:r>
              <a:rPr lang="en-US" dirty="0" smtClean="0"/>
              <a:t> </a:t>
            </a:r>
            <a:r>
              <a:rPr lang="en-US" dirty="0" err="1" smtClean="0"/>
              <a:t>espectacular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779424" y="5534561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9174" y="1585681"/>
            <a:ext cx="4225652" cy="422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182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nuestra</a:t>
            </a:r>
            <a:r>
              <a:rPr lang="en-US" dirty="0" smtClean="0"/>
              <a:t> </a:t>
            </a:r>
            <a:r>
              <a:rPr lang="en-US" dirty="0" err="1" smtClean="0"/>
              <a:t>práctica</a:t>
            </a:r>
            <a:r>
              <a:rPr lang="en-US" dirty="0" smtClean="0"/>
              <a:t> en </a:t>
            </a:r>
            <a:r>
              <a:rPr lang="en-US" dirty="0" err="1" smtClean="0"/>
              <a:t>consonancia</a:t>
            </a:r>
            <a:r>
              <a:rPr lang="en-US" dirty="0" smtClean="0"/>
              <a:t> con </a:t>
            </a:r>
            <a:r>
              <a:rPr lang="en-US" dirty="0" err="1" smtClean="0"/>
              <a:t>nuestros</a:t>
            </a:r>
            <a:r>
              <a:rPr lang="en-US" dirty="0" smtClean="0"/>
              <a:t> </a:t>
            </a:r>
            <a:r>
              <a:rPr lang="en-US" dirty="0" err="1" smtClean="0"/>
              <a:t>objetivos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563" y="1484784"/>
            <a:ext cx="8229600" cy="4525963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Tener</a:t>
            </a:r>
            <a:r>
              <a:rPr lang="en-US" dirty="0" smtClean="0"/>
              <a:t> en </a:t>
            </a:r>
            <a:r>
              <a:rPr lang="en-US" dirty="0" err="1" smtClean="0"/>
              <a:t>cuenta</a:t>
            </a:r>
            <a:r>
              <a:rPr lang="en-US" dirty="0" smtClean="0"/>
              <a:t> </a:t>
            </a:r>
            <a:r>
              <a:rPr lang="en-US" dirty="0" err="1" smtClean="0"/>
              <a:t>quién</a:t>
            </a:r>
            <a:r>
              <a:rPr lang="en-US" dirty="0" smtClean="0"/>
              <a:t> se </a:t>
            </a:r>
            <a:r>
              <a:rPr lang="en-US" dirty="0" err="1" smtClean="0"/>
              <a:t>beneficia</a:t>
            </a:r>
            <a:r>
              <a:rPr lang="en-US" dirty="0" smtClean="0"/>
              <a:t> de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aspectos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tienden</a:t>
            </a:r>
            <a:r>
              <a:rPr lang="en-US" dirty="0" smtClean="0"/>
              <a:t> a </a:t>
            </a:r>
            <a:r>
              <a:rPr lang="en-US" dirty="0" err="1" smtClean="0"/>
              <a:t>dominar</a:t>
            </a:r>
            <a:r>
              <a:rPr lang="en-US" dirty="0" smtClean="0"/>
              <a:t> la </a:t>
            </a:r>
            <a:r>
              <a:rPr lang="en-US" dirty="0" err="1" smtClean="0"/>
              <a:t>experiencia</a:t>
            </a:r>
            <a:r>
              <a:rPr lang="en-US" dirty="0" smtClean="0"/>
              <a:t> de EF:</a:t>
            </a:r>
          </a:p>
          <a:p>
            <a:pPr>
              <a:spcBef>
                <a:spcPts val="0"/>
              </a:spcBef>
            </a:pPr>
            <a:r>
              <a:rPr lang="en-US" dirty="0" err="1" smtClean="0">
                <a:hlinkClick r:id="rId3"/>
              </a:rPr>
              <a:t>Centrarse</a:t>
            </a:r>
            <a:r>
              <a:rPr lang="en-US" dirty="0" smtClean="0">
                <a:hlinkClick r:id="rId3"/>
              </a:rPr>
              <a:t> en </a:t>
            </a:r>
            <a:r>
              <a:rPr lang="en-US" dirty="0" err="1" smtClean="0">
                <a:hlinkClick r:id="rId3"/>
              </a:rPr>
              <a:t>habilidad</a:t>
            </a:r>
            <a:r>
              <a:rPr lang="en-US" dirty="0" smtClean="0">
                <a:hlinkClick r:id="rId3"/>
              </a:rPr>
              <a:t> y </a:t>
            </a:r>
            <a:r>
              <a:rPr lang="en-US" dirty="0" err="1" smtClean="0">
                <a:hlinkClick r:id="rId3"/>
              </a:rPr>
              <a:t>técnica</a:t>
            </a:r>
            <a:endParaRPr lang="en-US" dirty="0" smtClean="0">
              <a:hlinkClick r:id="rId3"/>
            </a:endParaRPr>
          </a:p>
          <a:p>
            <a:pPr>
              <a:spcBef>
                <a:spcPts val="0"/>
              </a:spcBef>
            </a:pPr>
            <a:r>
              <a:rPr lang="en-US" dirty="0" err="1" smtClean="0">
                <a:hlinkClick r:id="rId3"/>
              </a:rPr>
              <a:t>Prácticas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descontextualizadas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err="1" smtClean="0"/>
              <a:t>Aprendizaje</a:t>
            </a:r>
            <a:r>
              <a:rPr lang="en-US" dirty="0" smtClean="0"/>
              <a:t> lineal (</a:t>
            </a:r>
            <a:r>
              <a:rPr lang="en-US" dirty="0" err="1" smtClean="0"/>
              <a:t>comienzo</a:t>
            </a:r>
            <a:r>
              <a:rPr lang="en-US" dirty="0" smtClean="0"/>
              <a:t> </a:t>
            </a:r>
            <a:r>
              <a:rPr lang="en-US" dirty="0" err="1" smtClean="0"/>
              <a:t>pequeño</a:t>
            </a:r>
            <a:r>
              <a:rPr lang="en-US" dirty="0" smtClean="0"/>
              <a:t> y final </a:t>
            </a:r>
            <a:r>
              <a:rPr lang="en-US" dirty="0" err="1" smtClean="0"/>
              <a:t>grande</a:t>
            </a:r>
            <a:r>
              <a:rPr lang="en-US" dirty="0" smtClean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Ver</a:t>
            </a:r>
            <a:r>
              <a:rPr lang="en-US" dirty="0" smtClean="0"/>
              <a:t> a Kirk (2009)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79424" y="5534561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0168" y="6076950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6176" y="6211888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390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¿A 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sirve</a:t>
            </a:r>
            <a:r>
              <a:rPr lang="en-US" dirty="0" smtClean="0"/>
              <a:t> el </a:t>
            </a:r>
            <a:r>
              <a:rPr lang="en-US" i="1" dirty="0" err="1" smtClean="0"/>
              <a:t>statu</a:t>
            </a:r>
            <a:r>
              <a:rPr lang="en-US" i="1" dirty="0" smtClean="0"/>
              <a:t> quo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4300" y="2173346"/>
            <a:ext cx="3492500" cy="2324100"/>
          </a:xfrm>
        </p:spPr>
      </p:pic>
      <p:sp>
        <p:nvSpPr>
          <p:cNvPr id="4" name="Rectangle 3"/>
          <p:cNvSpPr/>
          <p:nvPr/>
        </p:nvSpPr>
        <p:spPr>
          <a:xfrm>
            <a:off x="4779424" y="5534561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108443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30557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1556792"/>
            <a:ext cx="58313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“No </a:t>
            </a:r>
            <a:r>
              <a:rPr lang="en-US" sz="3600" dirty="0" err="1" smtClean="0"/>
              <a:t>podemos</a:t>
            </a:r>
            <a:r>
              <a:rPr lang="en-US" sz="3600" dirty="0" smtClean="0"/>
              <a:t> resolver los </a:t>
            </a:r>
            <a:r>
              <a:rPr lang="en-US" sz="3600" dirty="0" err="1" smtClean="0"/>
              <a:t>problemas</a:t>
            </a:r>
            <a:endParaRPr lang="en-US" sz="3600" dirty="0" smtClean="0"/>
          </a:p>
          <a:p>
            <a:r>
              <a:rPr lang="en-US" sz="3600" dirty="0" err="1" smtClean="0"/>
              <a:t>pensando</a:t>
            </a:r>
            <a:r>
              <a:rPr lang="en-US" sz="3600" dirty="0" smtClean="0"/>
              <a:t> de la </a:t>
            </a:r>
            <a:r>
              <a:rPr lang="en-US" sz="3600" dirty="0" err="1" smtClean="0"/>
              <a:t>misma</a:t>
            </a:r>
            <a:r>
              <a:rPr lang="en-US" sz="3600" dirty="0" smtClean="0"/>
              <a:t> </a:t>
            </a:r>
            <a:r>
              <a:rPr lang="en-US" sz="3600" dirty="0" err="1" smtClean="0"/>
              <a:t>manera</a:t>
            </a:r>
            <a:r>
              <a:rPr lang="en-US" sz="3600" dirty="0" smtClean="0"/>
              <a:t> </a:t>
            </a:r>
          </a:p>
          <a:p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cuando</a:t>
            </a:r>
            <a:r>
              <a:rPr lang="en-US" sz="3600" dirty="0" smtClean="0"/>
              <a:t> los </a:t>
            </a:r>
            <a:r>
              <a:rPr lang="en-US" sz="3600" dirty="0" err="1" smtClean="0"/>
              <a:t>creamos</a:t>
            </a:r>
            <a:r>
              <a:rPr lang="en-US" sz="3600" dirty="0" smtClean="0"/>
              <a:t>” </a:t>
            </a:r>
          </a:p>
          <a:p>
            <a:r>
              <a:rPr lang="en-US" sz="3600" dirty="0" smtClean="0"/>
              <a:t>Einstein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98782" y="5252017"/>
            <a:ext cx="694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Pedagogía</a:t>
            </a:r>
            <a:r>
              <a:rPr lang="en-US" dirty="0" smtClean="0"/>
              <a:t> de EF y de los </a:t>
            </a:r>
            <a:r>
              <a:rPr lang="en-US" dirty="0" err="1" smtClean="0"/>
              <a:t>Deportes</a:t>
            </a:r>
            <a:r>
              <a:rPr lang="en-US" dirty="0" smtClean="0"/>
              <a:t> = un </a:t>
            </a:r>
            <a:r>
              <a:rPr lang="en-US" dirty="0" err="1" smtClean="0"/>
              <a:t>tema</a:t>
            </a:r>
            <a:r>
              <a:rPr lang="en-US" dirty="0" smtClean="0"/>
              <a:t> de </a:t>
            </a:r>
            <a:r>
              <a:rPr lang="en-US" dirty="0" err="1" smtClean="0"/>
              <a:t>justicia</a:t>
            </a:r>
            <a:r>
              <a:rPr lang="en-US" dirty="0" smtClean="0"/>
              <a:t> social y </a:t>
            </a:r>
            <a:r>
              <a:rPr lang="en-US" dirty="0" err="1" smtClean="0"/>
              <a:t>equidad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73033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13792"/>
            <a:ext cx="8712968" cy="114300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Así</a:t>
            </a:r>
            <a:r>
              <a:rPr lang="en-US" sz="4000" dirty="0" smtClean="0"/>
              <a:t> </a:t>
            </a:r>
            <a:r>
              <a:rPr lang="en-US" sz="4000" dirty="0" err="1" smtClean="0"/>
              <a:t>que</a:t>
            </a:r>
            <a:r>
              <a:rPr lang="en-US" sz="4000" dirty="0" smtClean="0"/>
              <a:t>, </a:t>
            </a:r>
            <a:r>
              <a:rPr lang="en-US" sz="4000" dirty="0" err="1" smtClean="0"/>
              <a:t>si</a:t>
            </a:r>
            <a:r>
              <a:rPr lang="en-US" sz="4000" dirty="0" smtClean="0"/>
              <a:t> los </a:t>
            </a:r>
            <a:r>
              <a:rPr lang="en-US" sz="4000" dirty="0" err="1" smtClean="0"/>
              <a:t>niños</a:t>
            </a:r>
            <a:r>
              <a:rPr lang="en-US" sz="4000" dirty="0" smtClean="0"/>
              <a:t> </a:t>
            </a:r>
            <a:r>
              <a:rPr lang="en-US" sz="4000" dirty="0" err="1" smtClean="0"/>
              <a:t>tienen</a:t>
            </a:r>
            <a:r>
              <a:rPr lang="en-US" sz="4000" dirty="0" smtClean="0"/>
              <a:t> </a:t>
            </a:r>
            <a:r>
              <a:rPr lang="en-US" sz="4000" dirty="0" err="1" smtClean="0"/>
              <a:t>que</a:t>
            </a:r>
            <a:r>
              <a:rPr lang="en-US" sz="4000" dirty="0" smtClean="0"/>
              <a:t> </a:t>
            </a:r>
            <a:r>
              <a:rPr lang="en-US" sz="4000" dirty="0" err="1" smtClean="0"/>
              <a:t>permanecer</a:t>
            </a:r>
            <a:r>
              <a:rPr lang="en-US" sz="4000" dirty="0" smtClean="0"/>
              <a:t> </a:t>
            </a:r>
            <a:r>
              <a:rPr lang="en-US" sz="4000" dirty="0" err="1" smtClean="0"/>
              <a:t>activos</a:t>
            </a:r>
            <a:r>
              <a:rPr lang="en-US" sz="4000" dirty="0" smtClean="0"/>
              <a:t>, ¿</a:t>
            </a:r>
            <a:r>
              <a:rPr lang="en-US" sz="4000" dirty="0" err="1" smtClean="0"/>
              <a:t>qué</a:t>
            </a:r>
            <a:r>
              <a:rPr lang="en-US" sz="4000" dirty="0" smtClean="0"/>
              <a:t> </a:t>
            </a:r>
            <a:r>
              <a:rPr lang="en-US" sz="4000" dirty="0" err="1" smtClean="0"/>
              <a:t>habilidades</a:t>
            </a:r>
            <a:r>
              <a:rPr lang="en-US" sz="4000" dirty="0" smtClean="0"/>
              <a:t> </a:t>
            </a:r>
            <a:r>
              <a:rPr lang="en-US" sz="4000" dirty="0" err="1" smtClean="0"/>
              <a:t>necesitan</a:t>
            </a:r>
            <a:r>
              <a:rPr lang="en-US" sz="4000" dirty="0" smtClean="0"/>
              <a:t>?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779424" y="5534561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845" y="5784453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7499" y="5919391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894" y="1928707"/>
            <a:ext cx="2414605" cy="1672338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9424" y="1871531"/>
            <a:ext cx="3759200" cy="2159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9943" y="4023056"/>
            <a:ext cx="2714874" cy="17390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55977" y="4187801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La </a:t>
            </a:r>
            <a:r>
              <a:rPr lang="en-US" sz="2800" dirty="0" err="1" smtClean="0"/>
              <a:t>habilidad</a:t>
            </a:r>
            <a:r>
              <a:rPr lang="en-US" sz="2800" dirty="0" smtClean="0"/>
              <a:t> de </a:t>
            </a:r>
            <a:r>
              <a:rPr lang="en-US" sz="2800" dirty="0" err="1" smtClean="0"/>
              <a:t>moverse</a:t>
            </a:r>
            <a:r>
              <a:rPr lang="en-US" sz="2800" dirty="0" smtClean="0"/>
              <a:t> en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variedad</a:t>
            </a:r>
            <a:r>
              <a:rPr lang="en-US" sz="2800" dirty="0" smtClean="0"/>
              <a:t> de </a:t>
            </a:r>
            <a:r>
              <a:rPr lang="en-US" sz="2800" dirty="0" err="1" smtClean="0"/>
              <a:t>entornos</a:t>
            </a:r>
            <a:r>
              <a:rPr lang="en-US" sz="2800" dirty="0" smtClean="0"/>
              <a:t> </a:t>
            </a:r>
            <a:r>
              <a:rPr lang="en-US" sz="2800" dirty="0" err="1" smtClean="0"/>
              <a:t>físicos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36425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563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dirty="0" err="1" smtClean="0"/>
              <a:t>Contenidos</a:t>
            </a:r>
            <a:r>
              <a:rPr lang="en-US" b="1" dirty="0" smtClean="0"/>
              <a:t> del </a:t>
            </a:r>
            <a:r>
              <a:rPr lang="en-US" b="1" dirty="0" err="1" smtClean="0"/>
              <a:t>módulo</a:t>
            </a:r>
            <a:r>
              <a:rPr lang="en-US" b="1" dirty="0" smtClean="0"/>
              <a:t>:</a:t>
            </a:r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en-US" dirty="0" err="1" smtClean="0"/>
              <a:t>Objetivos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en-US" dirty="0" err="1" smtClean="0"/>
              <a:t>Temporalización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en-US" dirty="0" err="1" smtClean="0"/>
              <a:t>Preguntas</a:t>
            </a:r>
            <a:r>
              <a:rPr lang="en-US" dirty="0" smtClean="0"/>
              <a:t> clave</a:t>
            </a:r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en-US" dirty="0" err="1" smtClean="0"/>
              <a:t>Objetivos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sesión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en-US" dirty="0" err="1" smtClean="0"/>
              <a:t>Textos</a:t>
            </a:r>
            <a:r>
              <a:rPr lang="en-US" dirty="0" smtClean="0"/>
              <a:t> clave</a:t>
            </a:r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en-US" dirty="0" err="1" smtClean="0"/>
              <a:t>Evaluación</a:t>
            </a:r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076950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11888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883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Así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los </a:t>
            </a:r>
            <a:r>
              <a:rPr lang="en-US" dirty="0" err="1" smtClean="0"/>
              <a:t>niños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permanecer</a:t>
            </a:r>
            <a:r>
              <a:rPr lang="en-US" dirty="0" smtClean="0"/>
              <a:t> </a:t>
            </a:r>
            <a:r>
              <a:rPr lang="en-US" dirty="0" err="1" smtClean="0"/>
              <a:t>activos</a:t>
            </a:r>
            <a:r>
              <a:rPr lang="en-US" dirty="0" smtClean="0"/>
              <a:t>, 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habilidades</a:t>
            </a:r>
            <a:r>
              <a:rPr lang="en-US" dirty="0" smtClean="0"/>
              <a:t> </a:t>
            </a:r>
            <a:r>
              <a:rPr lang="en-US" dirty="0" err="1" smtClean="0"/>
              <a:t>necesitan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5802" y="1916832"/>
            <a:ext cx="6947935" cy="4052962"/>
          </a:xfrm>
        </p:spPr>
      </p:pic>
      <p:sp>
        <p:nvSpPr>
          <p:cNvPr id="4" name="Rectangle 3"/>
          <p:cNvSpPr/>
          <p:nvPr/>
        </p:nvSpPr>
        <p:spPr>
          <a:xfrm>
            <a:off x="4779424" y="5534561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467" y="1879600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090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YVONNE\UNIVERSIDAD\EMPLEO\TRADUCCIONES\DANNY\UK - Modules 1 and 2\Traducciones\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4580" y="2197719"/>
            <a:ext cx="6761796" cy="43996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41784"/>
            <a:ext cx="8517632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Así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, </a:t>
            </a:r>
            <a:r>
              <a:rPr lang="en-US" sz="3600" dirty="0" err="1" smtClean="0"/>
              <a:t>si</a:t>
            </a:r>
            <a:r>
              <a:rPr lang="en-US" sz="3600" dirty="0" smtClean="0"/>
              <a:t> los </a:t>
            </a:r>
            <a:r>
              <a:rPr lang="en-US" sz="3600" dirty="0" err="1" smtClean="0"/>
              <a:t>niños</a:t>
            </a:r>
            <a:r>
              <a:rPr lang="en-US" sz="3600" dirty="0" smtClean="0"/>
              <a:t> </a:t>
            </a:r>
            <a:r>
              <a:rPr lang="en-US" sz="3600" dirty="0" err="1" smtClean="0"/>
              <a:t>tienen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permanecer</a:t>
            </a:r>
            <a:r>
              <a:rPr lang="en-US" sz="3600" dirty="0" smtClean="0"/>
              <a:t> </a:t>
            </a:r>
            <a:r>
              <a:rPr lang="en-US" sz="3600" dirty="0" err="1" smtClean="0"/>
              <a:t>activos</a:t>
            </a:r>
            <a:r>
              <a:rPr lang="en-US" sz="3600" dirty="0" smtClean="0"/>
              <a:t>, ¿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habilidades</a:t>
            </a:r>
            <a:r>
              <a:rPr lang="en-US" sz="3600" dirty="0" smtClean="0"/>
              <a:t> </a:t>
            </a:r>
            <a:r>
              <a:rPr lang="en-US" sz="3600" dirty="0" err="1" smtClean="0"/>
              <a:t>necesitan</a:t>
            </a:r>
            <a:r>
              <a:rPr lang="en-US" sz="3600" dirty="0" smtClean="0"/>
              <a:t>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563" y="1484784"/>
            <a:ext cx="8229600" cy="4525963"/>
          </a:xfrm>
        </p:spPr>
        <p:txBody>
          <a:bodyPr>
            <a:normAutofit/>
          </a:bodyPr>
          <a:lstStyle/>
          <a:p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779424" y="5534561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 rot="3262797">
            <a:off x="4524530" y="1861378"/>
            <a:ext cx="1135344" cy="28928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8163900">
            <a:off x="7074080" y="1925260"/>
            <a:ext cx="1135344" cy="28928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21336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878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7768"/>
            <a:ext cx="8229600" cy="1143000"/>
          </a:xfrm>
        </p:spPr>
        <p:txBody>
          <a:bodyPr/>
          <a:lstStyle/>
          <a:p>
            <a:r>
              <a:rPr lang="en-US" dirty="0" err="1" smtClean="0"/>
              <a:t>Sesión</a:t>
            </a:r>
            <a:r>
              <a:rPr lang="en-US" dirty="0" smtClean="0"/>
              <a:t> 2.1. </a:t>
            </a:r>
            <a:r>
              <a:rPr lang="en-US" dirty="0" err="1" smtClean="0"/>
              <a:t>Objetivos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Autofit/>
          </a:bodyPr>
          <a:lstStyle/>
          <a:p>
            <a:r>
              <a:rPr lang="en-US" sz="3000" dirty="0" err="1" smtClean="0"/>
              <a:t>Aclarar</a:t>
            </a:r>
            <a:r>
              <a:rPr lang="en-US" sz="3000" dirty="0" smtClean="0"/>
              <a:t> la </a:t>
            </a:r>
            <a:r>
              <a:rPr lang="en-US" sz="3000" dirty="0" err="1" smtClean="0"/>
              <a:t>relación</a:t>
            </a:r>
            <a:r>
              <a:rPr lang="en-US" sz="3000" dirty="0" smtClean="0"/>
              <a:t> entre </a:t>
            </a:r>
            <a:r>
              <a:rPr lang="en-US" sz="3000" dirty="0" err="1" smtClean="0"/>
              <a:t>educación</a:t>
            </a:r>
            <a:r>
              <a:rPr lang="en-US" sz="3000" dirty="0" smtClean="0"/>
              <a:t> </a:t>
            </a:r>
            <a:r>
              <a:rPr lang="en-US" sz="3000" dirty="0" err="1" smtClean="0"/>
              <a:t>física</a:t>
            </a:r>
            <a:r>
              <a:rPr lang="en-US" sz="3000" dirty="0" smtClean="0"/>
              <a:t> y </a:t>
            </a:r>
            <a:r>
              <a:rPr lang="en-US" sz="3000" dirty="0" err="1" smtClean="0"/>
              <a:t>deporte</a:t>
            </a:r>
            <a:r>
              <a:rPr lang="en-US" sz="3000" dirty="0" smtClean="0"/>
              <a:t>, </a:t>
            </a:r>
            <a:r>
              <a:rPr lang="en-US" sz="3000" dirty="0" err="1" smtClean="0"/>
              <a:t>salud</a:t>
            </a:r>
            <a:r>
              <a:rPr lang="en-US" sz="3000" dirty="0" smtClean="0"/>
              <a:t> (</a:t>
            </a:r>
            <a:r>
              <a:rPr lang="en-US" sz="3000" dirty="0" err="1" smtClean="0"/>
              <a:t>incluyendo</a:t>
            </a:r>
            <a:r>
              <a:rPr lang="en-US" sz="3000" dirty="0" smtClean="0"/>
              <a:t> el control del peso) y </a:t>
            </a:r>
            <a:r>
              <a:rPr lang="en-US" sz="3000" dirty="0" err="1" smtClean="0"/>
              <a:t>actividad</a:t>
            </a:r>
            <a:r>
              <a:rPr lang="en-US" sz="3000" dirty="0" smtClean="0"/>
              <a:t> </a:t>
            </a:r>
            <a:r>
              <a:rPr lang="en-US" sz="3000" dirty="0" err="1" smtClean="0"/>
              <a:t>física</a:t>
            </a:r>
            <a:r>
              <a:rPr lang="en-US" sz="3000" dirty="0" smtClean="0"/>
              <a:t>;</a:t>
            </a:r>
            <a:endParaRPr lang="en-US" sz="3000" dirty="0"/>
          </a:p>
          <a:p>
            <a:r>
              <a:rPr lang="en-US" sz="3000" dirty="0" err="1" smtClean="0"/>
              <a:t>Entender</a:t>
            </a:r>
            <a:r>
              <a:rPr lang="en-US" sz="3000" dirty="0" smtClean="0"/>
              <a:t> </a:t>
            </a:r>
            <a:r>
              <a:rPr lang="en-US" sz="3000" dirty="0" err="1" smtClean="0"/>
              <a:t>por</a:t>
            </a:r>
            <a:r>
              <a:rPr lang="en-US" sz="3000" dirty="0" smtClean="0"/>
              <a:t> </a:t>
            </a:r>
            <a:r>
              <a:rPr lang="en-US" sz="3000" dirty="0" err="1" smtClean="0"/>
              <a:t>qué</a:t>
            </a:r>
            <a:r>
              <a:rPr lang="en-US" sz="3000" dirty="0" smtClean="0"/>
              <a:t> la </a:t>
            </a:r>
            <a:r>
              <a:rPr lang="en-US" sz="3000" dirty="0" err="1" smtClean="0"/>
              <a:t>educación</a:t>
            </a:r>
            <a:r>
              <a:rPr lang="en-US" sz="3000" dirty="0" smtClean="0"/>
              <a:t> </a:t>
            </a:r>
            <a:r>
              <a:rPr lang="en-US" sz="3000" dirty="0" err="1" smtClean="0"/>
              <a:t>física</a:t>
            </a:r>
            <a:r>
              <a:rPr lang="en-US" sz="3000" dirty="0" smtClean="0"/>
              <a:t> </a:t>
            </a:r>
            <a:r>
              <a:rPr lang="en-US" sz="3000" dirty="0" err="1" smtClean="0"/>
              <a:t>es</a:t>
            </a:r>
            <a:r>
              <a:rPr lang="en-US" sz="3000" dirty="0" smtClean="0"/>
              <a:t> </a:t>
            </a:r>
            <a:r>
              <a:rPr lang="en-US" sz="3000" dirty="0" err="1" smtClean="0"/>
              <a:t>una</a:t>
            </a:r>
            <a:r>
              <a:rPr lang="en-US" sz="3000" dirty="0" smtClean="0"/>
              <a:t> parte </a:t>
            </a:r>
            <a:r>
              <a:rPr lang="en-US" sz="3000" dirty="0" err="1" smtClean="0"/>
              <a:t>obligatoria</a:t>
            </a:r>
            <a:r>
              <a:rPr lang="en-US" sz="3000" dirty="0" smtClean="0"/>
              <a:t> del </a:t>
            </a:r>
            <a:r>
              <a:rPr lang="en-US" sz="3000" dirty="0" err="1" smtClean="0"/>
              <a:t>currículo</a:t>
            </a:r>
            <a:r>
              <a:rPr lang="en-US" sz="3000" dirty="0" smtClean="0"/>
              <a:t> </a:t>
            </a:r>
            <a:r>
              <a:rPr lang="en-US" sz="3000" dirty="0" err="1" smtClean="0"/>
              <a:t>escolar</a:t>
            </a:r>
            <a:r>
              <a:rPr lang="en-US" sz="3000" dirty="0" smtClean="0"/>
              <a:t> y la </a:t>
            </a:r>
            <a:r>
              <a:rPr lang="en-US" sz="3000" dirty="0" err="1" smtClean="0"/>
              <a:t>contribución</a:t>
            </a:r>
            <a:r>
              <a:rPr lang="en-US" sz="3000" dirty="0" smtClean="0"/>
              <a:t> </a:t>
            </a:r>
            <a:r>
              <a:rPr lang="en-US" sz="3000" i="1" dirty="0" smtClean="0"/>
              <a:t>singular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</a:t>
            </a:r>
            <a:r>
              <a:rPr lang="en-US" sz="3000" dirty="0" err="1" smtClean="0"/>
              <a:t>esta</a:t>
            </a:r>
            <a:r>
              <a:rPr lang="en-US" sz="3000" dirty="0" smtClean="0"/>
              <a:t> </a:t>
            </a:r>
            <a:r>
              <a:rPr lang="en-US" sz="3000" dirty="0" err="1" smtClean="0"/>
              <a:t>puede</a:t>
            </a:r>
            <a:r>
              <a:rPr lang="en-US" sz="3000" dirty="0" smtClean="0"/>
              <a:t> </a:t>
            </a:r>
            <a:r>
              <a:rPr lang="en-US" sz="3000" dirty="0" err="1" smtClean="0"/>
              <a:t>hacer</a:t>
            </a:r>
            <a:r>
              <a:rPr lang="en-US" sz="3000" dirty="0" smtClean="0"/>
              <a:t> a la </a:t>
            </a:r>
            <a:r>
              <a:rPr lang="en-US" sz="3000" dirty="0" err="1" smtClean="0"/>
              <a:t>educación</a:t>
            </a:r>
            <a:r>
              <a:rPr lang="en-US" sz="3000" dirty="0" smtClean="0"/>
              <a:t> de los </a:t>
            </a:r>
            <a:r>
              <a:rPr lang="en-US" sz="3000" dirty="0" err="1" smtClean="0"/>
              <a:t>niños</a:t>
            </a:r>
            <a:r>
              <a:rPr lang="en-US" sz="3000" dirty="0" smtClean="0"/>
              <a:t>;</a:t>
            </a:r>
            <a:endParaRPr lang="en-US" sz="3000" dirty="0"/>
          </a:p>
          <a:p>
            <a:r>
              <a:rPr lang="en-US" sz="3000" dirty="0" err="1" smtClean="0"/>
              <a:t>Apoyar</a:t>
            </a:r>
            <a:r>
              <a:rPr lang="en-US" sz="3000" dirty="0" smtClean="0"/>
              <a:t> a los </a:t>
            </a:r>
            <a:r>
              <a:rPr lang="en-US" sz="3000" dirty="0" err="1" smtClean="0"/>
              <a:t>alumnos</a:t>
            </a:r>
            <a:r>
              <a:rPr lang="en-US" sz="3000" dirty="0" smtClean="0"/>
              <a:t> </a:t>
            </a:r>
            <a:r>
              <a:rPr lang="en-US" sz="3000" dirty="0" err="1" smtClean="0"/>
              <a:t>para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</a:t>
            </a:r>
            <a:r>
              <a:rPr lang="en-US" sz="3000" dirty="0" err="1" smtClean="0"/>
              <a:t>examinen</a:t>
            </a:r>
            <a:r>
              <a:rPr lang="en-US" sz="3000" dirty="0" smtClean="0"/>
              <a:t> de forma </a:t>
            </a:r>
            <a:r>
              <a:rPr lang="en-US" sz="3000" dirty="0" err="1" smtClean="0"/>
              <a:t>crítica</a:t>
            </a:r>
            <a:r>
              <a:rPr lang="en-US" sz="3000" dirty="0" smtClean="0"/>
              <a:t> </a:t>
            </a:r>
            <a:r>
              <a:rPr lang="en-US" sz="3000" dirty="0" err="1" smtClean="0"/>
              <a:t>las</a:t>
            </a:r>
            <a:r>
              <a:rPr lang="en-US" sz="3000" dirty="0" smtClean="0"/>
              <a:t> </a:t>
            </a:r>
            <a:r>
              <a:rPr lang="en-US" sz="3000" dirty="0" err="1" smtClean="0"/>
              <a:t>políticas</a:t>
            </a:r>
            <a:r>
              <a:rPr lang="en-US" sz="3000" dirty="0" smtClean="0"/>
              <a:t> y </a:t>
            </a:r>
            <a:r>
              <a:rPr lang="en-US" sz="3000" dirty="0" err="1" smtClean="0"/>
              <a:t>prácticas</a:t>
            </a:r>
            <a:r>
              <a:rPr lang="en-US" sz="3000" dirty="0" smtClean="0"/>
              <a:t> </a:t>
            </a:r>
            <a:r>
              <a:rPr lang="en-US" sz="3000" dirty="0" err="1" smtClean="0"/>
              <a:t>actuales</a:t>
            </a:r>
            <a:r>
              <a:rPr lang="en-US" sz="3000" dirty="0" smtClean="0"/>
              <a:t>, </a:t>
            </a:r>
            <a:r>
              <a:rPr lang="en-US" sz="3000" dirty="0" err="1" smtClean="0"/>
              <a:t>teniendo</a:t>
            </a:r>
            <a:r>
              <a:rPr lang="en-US" sz="3000" dirty="0" smtClean="0"/>
              <a:t> en </a:t>
            </a:r>
            <a:r>
              <a:rPr lang="en-US" sz="3000" dirty="0" err="1" smtClean="0"/>
              <a:t>cuenta</a:t>
            </a:r>
            <a:r>
              <a:rPr lang="en-US" sz="3000" dirty="0" smtClean="0"/>
              <a:t> lo </a:t>
            </a:r>
            <a:r>
              <a:rPr lang="en-US" sz="3000" dirty="0" err="1" smtClean="0"/>
              <a:t>ya</a:t>
            </a:r>
            <a:r>
              <a:rPr lang="en-US" sz="3000" dirty="0" smtClean="0"/>
              <a:t> </a:t>
            </a:r>
            <a:r>
              <a:rPr lang="en-US" sz="3000" dirty="0" err="1" smtClean="0"/>
              <a:t>mencionado</a:t>
            </a:r>
            <a:r>
              <a:rPr lang="en-US" sz="3000" dirty="0" smtClean="0"/>
              <a:t>. </a:t>
            </a:r>
            <a:endParaRPr lang="en-US" sz="3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076950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11888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66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61707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Pupil Health &amp; Well-Being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477" y="6150499"/>
            <a:ext cx="145816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912"/>
          <a:stretch/>
        </p:blipFill>
        <p:spPr bwMode="auto">
          <a:xfrm>
            <a:off x="2811852" y="6150499"/>
            <a:ext cx="2814484" cy="77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2922" y="5874275"/>
            <a:ext cx="4298156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2922" y="2930797"/>
            <a:ext cx="3762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MÓDULO 2</a:t>
            </a:r>
          </a:p>
          <a:p>
            <a:pPr algn="ctr"/>
            <a:r>
              <a:rPr lang="es-ES" sz="2800" b="1" dirty="0" smtClean="0"/>
              <a:t>SESIÓN </a:t>
            </a:r>
            <a:r>
              <a:rPr lang="es-ES" sz="2800" b="1" dirty="0"/>
              <a:t>– 2</a:t>
            </a:r>
            <a:endParaRPr lang="es-ES" sz="2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168733" y="4581128"/>
            <a:ext cx="506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71267" y="4196407"/>
            <a:ext cx="6588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Explorar</a:t>
            </a:r>
            <a:r>
              <a:rPr lang="en-US" sz="2800" dirty="0" smtClean="0"/>
              <a:t>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estrategias</a:t>
            </a:r>
            <a:r>
              <a:rPr lang="en-US" sz="2800" dirty="0" smtClean="0"/>
              <a:t> de </a:t>
            </a:r>
            <a:r>
              <a:rPr lang="en-US" sz="2800" dirty="0" err="1" smtClean="0"/>
              <a:t>enseñanza</a:t>
            </a:r>
            <a:r>
              <a:rPr lang="en-US" sz="2800" dirty="0" smtClean="0"/>
              <a:t> en la </a:t>
            </a:r>
            <a:r>
              <a:rPr lang="en-US" sz="2800" dirty="0" err="1" smtClean="0"/>
              <a:t>Educación</a:t>
            </a:r>
            <a:r>
              <a:rPr lang="en-US" sz="2800" dirty="0" smtClean="0"/>
              <a:t> </a:t>
            </a:r>
            <a:r>
              <a:rPr lang="en-US" sz="2800" dirty="0" err="1" smtClean="0"/>
              <a:t>Física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14829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</a:t>
            </a:r>
            <a:r>
              <a:rPr lang="en-US" dirty="0" err="1" smtClean="0"/>
              <a:t>Sesión</a:t>
            </a:r>
            <a:r>
              <a:rPr lang="en-US" dirty="0" smtClean="0"/>
              <a:t> 2.2. </a:t>
            </a:r>
            <a:r>
              <a:rPr lang="en-US" dirty="0" err="1" smtClean="0"/>
              <a:t>Objetivos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563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Examinar</a:t>
            </a:r>
            <a:r>
              <a:rPr lang="en-US" dirty="0" smtClean="0"/>
              <a:t> de forma </a:t>
            </a:r>
            <a:r>
              <a:rPr lang="en-US" dirty="0" err="1" smtClean="0"/>
              <a:t>crítica</a:t>
            </a:r>
            <a:r>
              <a:rPr lang="en-US" dirty="0" smtClean="0"/>
              <a:t> la </a:t>
            </a:r>
            <a:r>
              <a:rPr lang="en-US" dirty="0" err="1" smtClean="0"/>
              <a:t>relación</a:t>
            </a:r>
            <a:r>
              <a:rPr lang="en-US" dirty="0" smtClean="0"/>
              <a:t> entre </a:t>
            </a:r>
            <a:r>
              <a:rPr lang="en-US" dirty="0" err="1" smtClean="0"/>
              <a:t>pedagogía</a:t>
            </a:r>
            <a:r>
              <a:rPr lang="en-US" dirty="0" smtClean="0"/>
              <a:t> e </a:t>
            </a:r>
            <a:r>
              <a:rPr lang="en-US" dirty="0" err="1" smtClean="0"/>
              <a:t>inclusión</a:t>
            </a:r>
            <a:r>
              <a:rPr lang="en-US" dirty="0" smtClean="0"/>
              <a:t>;</a:t>
            </a:r>
            <a:endParaRPr lang="en-US" dirty="0" smtClean="0"/>
          </a:p>
          <a:p>
            <a:r>
              <a:rPr lang="en-US" dirty="0" err="1" smtClean="0"/>
              <a:t>Reflexionar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la </a:t>
            </a:r>
            <a:r>
              <a:rPr lang="en-US" dirty="0" err="1" smtClean="0"/>
              <a:t>experiencia</a:t>
            </a:r>
            <a:r>
              <a:rPr lang="en-US" dirty="0" smtClean="0"/>
              <a:t> del </a:t>
            </a:r>
            <a:r>
              <a:rPr lang="en-US" dirty="0" err="1" smtClean="0"/>
              <a:t>alumno</a:t>
            </a:r>
            <a:r>
              <a:rPr lang="en-US" dirty="0" smtClean="0"/>
              <a:t>;</a:t>
            </a:r>
            <a:endParaRPr lang="en-US" dirty="0" smtClean="0"/>
          </a:p>
          <a:p>
            <a:r>
              <a:rPr lang="en-US" dirty="0" err="1" smtClean="0"/>
              <a:t>Explorar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barreras</a:t>
            </a:r>
            <a:r>
              <a:rPr lang="en-US" dirty="0" smtClean="0"/>
              <a:t> </a:t>
            </a:r>
            <a:r>
              <a:rPr lang="en-US" dirty="0" err="1" smtClean="0"/>
              <a:t>potenciales</a:t>
            </a:r>
            <a:r>
              <a:rPr lang="en-US" dirty="0" smtClean="0"/>
              <a:t> al </a:t>
            </a:r>
            <a:r>
              <a:rPr lang="en-US" dirty="0" err="1" smtClean="0"/>
              <a:t>adoptar</a:t>
            </a:r>
            <a:r>
              <a:rPr lang="en-US" dirty="0" smtClean="0"/>
              <a:t> </a:t>
            </a:r>
            <a:r>
              <a:rPr lang="en-US" dirty="0" err="1" smtClean="0"/>
              <a:t>nuevos</a:t>
            </a:r>
            <a:r>
              <a:rPr lang="en-US" dirty="0" smtClean="0"/>
              <a:t> </a:t>
            </a:r>
            <a:r>
              <a:rPr lang="en-US" dirty="0" err="1" smtClean="0"/>
              <a:t>enfoques</a:t>
            </a:r>
            <a:r>
              <a:rPr lang="en-US" dirty="0" smtClean="0"/>
              <a:t> </a:t>
            </a:r>
            <a:r>
              <a:rPr lang="en-US" dirty="0" err="1" smtClean="0"/>
              <a:t>pedagógicos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076950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11888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err="1" smtClean="0"/>
              <a:t>Vamos</a:t>
            </a:r>
            <a:r>
              <a:rPr lang="en-US" dirty="0" smtClean="0"/>
              <a:t> a </a:t>
            </a:r>
            <a:r>
              <a:rPr lang="en-US" dirty="0" err="1" smtClean="0"/>
              <a:t>jugar</a:t>
            </a:r>
            <a:r>
              <a:rPr lang="en-US" dirty="0" smtClean="0"/>
              <a:t> y a </a:t>
            </a:r>
            <a:r>
              <a:rPr lang="en-US" dirty="0" err="1" smtClean="0"/>
              <a:t>aprender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4188" y="2375694"/>
            <a:ext cx="2959100" cy="2743200"/>
          </a:xfr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076950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11888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24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Reflexiones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844824"/>
            <a:ext cx="3492500" cy="2324100"/>
          </a:xfr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076950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11888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417638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Pensar</a:t>
            </a:r>
            <a:r>
              <a:rPr lang="en-US" sz="2400" dirty="0" smtClean="0"/>
              <a:t> </a:t>
            </a:r>
            <a:r>
              <a:rPr lang="en-US" sz="2400" dirty="0" err="1" smtClean="0"/>
              <a:t>sobre</a:t>
            </a:r>
            <a:r>
              <a:rPr lang="en-US" sz="2400" dirty="0" smtClean="0"/>
              <a:t> </a:t>
            </a:r>
            <a:r>
              <a:rPr lang="en-US" sz="2400" dirty="0" err="1" smtClean="0"/>
              <a:t>las</a:t>
            </a:r>
            <a:r>
              <a:rPr lang="en-US" sz="2400" dirty="0" smtClean="0"/>
              <a:t> dos </a:t>
            </a:r>
            <a:r>
              <a:rPr lang="en-US" sz="2400" dirty="0" err="1" smtClean="0"/>
              <a:t>clases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En </a:t>
            </a:r>
            <a:r>
              <a:rPr lang="en-US" sz="2400" dirty="0" err="1" smtClean="0"/>
              <a:t>grupos</a:t>
            </a:r>
            <a:r>
              <a:rPr lang="en-US" sz="2400" dirty="0" smtClean="0"/>
              <a:t> </a:t>
            </a:r>
            <a:r>
              <a:rPr lang="en-US" sz="2400" dirty="0" err="1" smtClean="0"/>
              <a:t>pequeños</a:t>
            </a:r>
            <a:r>
              <a:rPr lang="en-US" sz="2400" dirty="0" smtClean="0"/>
              <a:t>, </a:t>
            </a:r>
            <a:r>
              <a:rPr lang="en-US" sz="2400" dirty="0" err="1" smtClean="0"/>
              <a:t>tener</a:t>
            </a:r>
            <a:r>
              <a:rPr lang="en-US" sz="2400" dirty="0" smtClean="0"/>
              <a:t> en </a:t>
            </a:r>
            <a:r>
              <a:rPr lang="en-US" sz="2400" dirty="0" err="1" smtClean="0"/>
              <a:t>cuenta</a:t>
            </a:r>
            <a:r>
              <a:rPr lang="en-US" sz="2400" dirty="0" smtClean="0"/>
              <a:t>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diferencias</a:t>
            </a:r>
            <a:r>
              <a:rPr lang="en-US" sz="2400" dirty="0" smtClean="0"/>
              <a:t> entre </a:t>
            </a:r>
            <a:r>
              <a:rPr lang="en-US" sz="2400" dirty="0" err="1" smtClean="0"/>
              <a:t>las</a:t>
            </a:r>
            <a:r>
              <a:rPr lang="en-US" sz="2400" dirty="0" smtClean="0"/>
              <a:t> dos </a:t>
            </a:r>
            <a:r>
              <a:rPr lang="en-US" sz="2400" dirty="0" err="1" smtClean="0"/>
              <a:t>clases</a:t>
            </a:r>
            <a:r>
              <a:rPr lang="en-US" sz="2400" dirty="0" smtClean="0"/>
              <a:t>. </a:t>
            </a:r>
            <a:r>
              <a:rPr lang="en-US" sz="2400" dirty="0" err="1" smtClean="0"/>
              <a:t>Comparar</a:t>
            </a:r>
            <a:r>
              <a:rPr lang="en-US" sz="2400" dirty="0" smtClean="0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err="1" smtClean="0"/>
              <a:t>Objetivo</a:t>
            </a:r>
            <a:r>
              <a:rPr lang="en-US" sz="2400" dirty="0" smtClean="0"/>
              <a:t> de </a:t>
            </a:r>
            <a:r>
              <a:rPr lang="en-US" sz="2400" dirty="0" err="1" smtClean="0"/>
              <a:t>aprendizaje</a:t>
            </a:r>
            <a:r>
              <a:rPr lang="en-US" sz="2400" dirty="0" smtClean="0"/>
              <a:t> - ¿</a:t>
            </a:r>
            <a:r>
              <a:rPr lang="en-US" sz="2400" dirty="0" err="1" smtClean="0"/>
              <a:t>Qué</a:t>
            </a:r>
            <a:r>
              <a:rPr lang="en-US" sz="2400" dirty="0" smtClean="0"/>
              <a:t> </a:t>
            </a:r>
            <a:r>
              <a:rPr lang="en-US" sz="2400" dirty="0" err="1" smtClean="0"/>
              <a:t>diferencia</a:t>
            </a:r>
            <a:r>
              <a:rPr lang="en-US" sz="2400" dirty="0" smtClean="0"/>
              <a:t> </a:t>
            </a:r>
            <a:r>
              <a:rPr lang="en-US" sz="2400" dirty="0" err="1" smtClean="0"/>
              <a:t>marcó</a:t>
            </a:r>
            <a:r>
              <a:rPr lang="en-US" sz="2400" dirty="0" smtClean="0"/>
              <a:t> en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actividades</a:t>
            </a:r>
            <a:r>
              <a:rPr lang="en-US" sz="2400" dirty="0" smtClean="0"/>
              <a:t> de la </a:t>
            </a:r>
            <a:r>
              <a:rPr lang="en-US" sz="2400" dirty="0" err="1" smtClean="0"/>
              <a:t>clase</a:t>
            </a:r>
            <a:r>
              <a:rPr lang="en-US" sz="2400" dirty="0" smtClean="0"/>
              <a:t>?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err="1" smtClean="0"/>
              <a:t>Estructura</a:t>
            </a:r>
            <a:r>
              <a:rPr lang="en-US" sz="2400" dirty="0" smtClean="0"/>
              <a:t> de la </a:t>
            </a:r>
            <a:r>
              <a:rPr lang="en-US" sz="2400" dirty="0" err="1" smtClean="0"/>
              <a:t>clase</a:t>
            </a: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err="1" smtClean="0"/>
              <a:t>Cómo</a:t>
            </a:r>
            <a:r>
              <a:rPr lang="en-US" sz="2400" dirty="0" smtClean="0"/>
              <a:t> </a:t>
            </a:r>
            <a:r>
              <a:rPr lang="en-US" sz="2400" dirty="0" err="1" smtClean="0"/>
              <a:t>empezaron</a:t>
            </a:r>
            <a:r>
              <a:rPr lang="en-US" sz="2400" dirty="0" smtClean="0"/>
              <a:t>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clases</a:t>
            </a: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err="1" smtClean="0"/>
              <a:t>Cómo</a:t>
            </a:r>
            <a:r>
              <a:rPr lang="en-US" sz="2400" dirty="0" smtClean="0"/>
              <a:t> </a:t>
            </a:r>
            <a:r>
              <a:rPr lang="en-US" sz="2400" dirty="0" err="1" smtClean="0"/>
              <a:t>terminaron</a:t>
            </a: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¿</a:t>
            </a:r>
            <a:r>
              <a:rPr lang="en-US" sz="2400" dirty="0" err="1" smtClean="0"/>
              <a:t>Otros</a:t>
            </a:r>
            <a:r>
              <a:rPr lang="en-US" sz="2400" dirty="0" smtClean="0"/>
              <a:t> </a:t>
            </a:r>
            <a:r>
              <a:rPr lang="en-US" sz="2400" dirty="0" err="1" smtClean="0"/>
              <a:t>comentarios</a:t>
            </a:r>
            <a:r>
              <a:rPr lang="en-US" sz="2400" dirty="0" smtClean="0"/>
              <a:t>? ¿</a:t>
            </a:r>
            <a:r>
              <a:rPr lang="en-US" sz="2400" dirty="0" err="1" smtClean="0"/>
              <a:t>Cómo</a:t>
            </a:r>
            <a:r>
              <a:rPr lang="en-US" sz="2400" dirty="0" smtClean="0"/>
              <a:t> </a:t>
            </a:r>
            <a:r>
              <a:rPr lang="en-US" sz="2400" dirty="0" err="1" smtClean="0"/>
              <a:t>hacían</a:t>
            </a:r>
            <a:r>
              <a:rPr lang="en-US" sz="2400" dirty="0" smtClean="0"/>
              <a:t> </a:t>
            </a:r>
            <a:r>
              <a:rPr lang="en-US" sz="2400" dirty="0" err="1" smtClean="0"/>
              <a:t>sentir</a:t>
            </a:r>
            <a:r>
              <a:rPr lang="en-US" sz="2400" dirty="0" smtClean="0"/>
              <a:t>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clases</a:t>
            </a:r>
            <a:r>
              <a:rPr lang="en-US" sz="2400" dirty="0" smtClean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150262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 err="1" smtClean="0"/>
              <a:t>Análisis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076950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11888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751583"/>
              </p:ext>
            </p:extLst>
          </p:nvPr>
        </p:nvGraphicFramePr>
        <p:xfrm>
          <a:off x="1523999" y="2541712"/>
          <a:ext cx="6096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Tradicional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pedagogía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centrada</a:t>
                      </a:r>
                      <a:r>
                        <a:rPr lang="en-US" baseline="0" dirty="0" smtClean="0"/>
                        <a:t> en </a:t>
                      </a:r>
                      <a:r>
                        <a:rPr lang="en-US" baseline="0" dirty="0" err="1" smtClean="0"/>
                        <a:t>las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habilidades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Pedagogía</a:t>
                      </a:r>
                      <a:r>
                        <a:rPr lang="en-US" dirty="0" smtClean="0"/>
                        <a:t> del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juego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Calentamiento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Práctica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habilidades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Juego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menor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Juego</a:t>
                      </a:r>
                      <a:r>
                        <a:rPr lang="en-US" dirty="0" smtClean="0"/>
                        <a:t> mayor</a:t>
                      </a:r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Cierre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Actividad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c</a:t>
                      </a:r>
                      <a:r>
                        <a:rPr lang="en-US" dirty="0" err="1" smtClean="0"/>
                        <a:t>omienzo</a:t>
                      </a:r>
                      <a:r>
                        <a:rPr lang="en-US" baseline="0" dirty="0" smtClean="0"/>
                        <a:t> de la </a:t>
                      </a:r>
                      <a:r>
                        <a:rPr lang="en-US" baseline="0" dirty="0" err="1" smtClean="0"/>
                        <a:t>sesión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Juego</a:t>
                      </a:r>
                      <a:r>
                        <a:rPr lang="en-US" dirty="0" smtClean="0"/>
                        <a:t> con </a:t>
                      </a:r>
                      <a:r>
                        <a:rPr lang="en-US" dirty="0" err="1" smtClean="0"/>
                        <a:t>propósito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Vamos</a:t>
                      </a:r>
                      <a:r>
                        <a:rPr lang="en-US" dirty="0" smtClean="0"/>
                        <a:t> a </a:t>
                      </a:r>
                      <a:r>
                        <a:rPr lang="en-US" dirty="0" err="1" smtClean="0"/>
                        <a:t>mejorar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–</a:t>
                      </a:r>
                      <a:r>
                        <a:rPr lang="en-US" dirty="0" err="1" smtClean="0"/>
                        <a:t>práctica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Vuelta</a:t>
                      </a:r>
                      <a:r>
                        <a:rPr lang="en-US" dirty="0" smtClean="0"/>
                        <a:t> al </a:t>
                      </a:r>
                      <a:r>
                        <a:rPr lang="en-US" dirty="0" err="1" smtClean="0"/>
                        <a:t>juego</a:t>
                      </a:r>
                      <a:r>
                        <a:rPr lang="en-US" dirty="0" smtClean="0"/>
                        <a:t> (con</a:t>
                      </a:r>
                      <a:r>
                        <a:rPr lang="en-US" baseline="0" dirty="0" smtClean="0"/>
                        <a:t> o sin </a:t>
                      </a:r>
                      <a:r>
                        <a:rPr lang="en-US" baseline="0" dirty="0" err="1" smtClean="0"/>
                        <a:t>progresión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r>
                        <a:rPr lang="en-US" baseline="0" dirty="0" err="1" smtClean="0"/>
                        <a:t>Cierre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Dos </a:t>
            </a:r>
            <a:r>
              <a:rPr lang="en-US" dirty="0" err="1" smtClean="0"/>
              <a:t>estructuras</a:t>
            </a:r>
            <a:r>
              <a:rPr lang="en-US" dirty="0" smtClean="0"/>
              <a:t> de </a:t>
            </a:r>
            <a:r>
              <a:rPr lang="en-US" dirty="0" err="1" smtClean="0"/>
              <a:t>clase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contrastan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73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5a. </a:t>
            </a:r>
            <a:r>
              <a:rPr lang="en-US" dirty="0" smtClean="0"/>
              <a:t>Teacher talk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076950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11888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268760"/>
            <a:ext cx="48439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Actividad</a:t>
            </a:r>
            <a:r>
              <a:rPr lang="en-US" sz="2800" dirty="0" smtClean="0"/>
              <a:t>: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Piensa</a:t>
            </a:r>
            <a:r>
              <a:rPr lang="en-US" sz="2800" dirty="0" smtClean="0"/>
              <a:t> en </a:t>
            </a:r>
            <a:r>
              <a:rPr lang="en-US" sz="2800" dirty="0" err="1" smtClean="0"/>
              <a:t>cualquier</a:t>
            </a:r>
            <a:r>
              <a:rPr lang="en-US" sz="2800" dirty="0" smtClean="0"/>
              <a:t> </a:t>
            </a:r>
            <a:r>
              <a:rPr lang="en-US" sz="2800" dirty="0" err="1" smtClean="0"/>
              <a:t>destreza</a:t>
            </a:r>
            <a:r>
              <a:rPr lang="en-US" sz="2800" dirty="0" smtClean="0"/>
              <a:t> o </a:t>
            </a:r>
            <a:r>
              <a:rPr lang="en-US" sz="2800" dirty="0" err="1" smtClean="0"/>
              <a:t>movimiento</a:t>
            </a:r>
            <a:r>
              <a:rPr lang="en-US" sz="2800" dirty="0" smtClean="0"/>
              <a:t>. </a:t>
            </a:r>
          </a:p>
          <a:p>
            <a:r>
              <a:rPr lang="en-US" sz="2800" dirty="0" err="1" smtClean="0"/>
              <a:t>Busca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pareja</a:t>
            </a:r>
            <a:r>
              <a:rPr lang="en-US" sz="2800" dirty="0" smtClean="0"/>
              <a:t> y “</a:t>
            </a:r>
            <a:r>
              <a:rPr lang="en-US" sz="2800" dirty="0" err="1" smtClean="0"/>
              <a:t>enséñaselo</a:t>
            </a:r>
            <a:r>
              <a:rPr lang="en-US" sz="2800" dirty="0" smtClean="0"/>
              <a:t>”.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Cuando</a:t>
            </a:r>
            <a:r>
              <a:rPr lang="en-US" sz="2800" dirty="0" smtClean="0"/>
              <a:t> lo </a:t>
            </a:r>
            <a:r>
              <a:rPr lang="en-US" sz="2800" dirty="0" err="1" smtClean="0"/>
              <a:t>hayan</a:t>
            </a:r>
            <a:r>
              <a:rPr lang="en-US" sz="2800" dirty="0" smtClean="0"/>
              <a:t> </a:t>
            </a:r>
            <a:r>
              <a:rPr lang="en-US" sz="2800" dirty="0" err="1" smtClean="0"/>
              <a:t>hecho</a:t>
            </a:r>
            <a:r>
              <a:rPr lang="en-US" sz="2800" dirty="0" smtClean="0"/>
              <a:t>, </a:t>
            </a:r>
            <a:r>
              <a:rPr lang="en-US" sz="2800" dirty="0" err="1" smtClean="0"/>
              <a:t>cambien</a:t>
            </a:r>
            <a:r>
              <a:rPr lang="en-US" sz="2800" dirty="0" smtClean="0"/>
              <a:t> el </a:t>
            </a:r>
            <a:r>
              <a:rPr lang="en-US" sz="2800" dirty="0" err="1" smtClean="0"/>
              <a:t>rol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los dos </a:t>
            </a:r>
            <a:r>
              <a:rPr lang="en-US" sz="2800" dirty="0" err="1" smtClean="0"/>
              <a:t>tengan</a:t>
            </a:r>
            <a:r>
              <a:rPr lang="en-US" sz="2800" dirty="0" smtClean="0"/>
              <a:t> la </a:t>
            </a:r>
            <a:r>
              <a:rPr lang="en-US" sz="2800" dirty="0" err="1" smtClean="0"/>
              <a:t>oportunidad</a:t>
            </a:r>
            <a:r>
              <a:rPr lang="en-US" sz="2800" dirty="0" smtClean="0"/>
              <a:t> de ser el </a:t>
            </a:r>
            <a:r>
              <a:rPr lang="en-US" sz="2800" dirty="0" err="1" smtClean="0"/>
              <a:t>profesor</a:t>
            </a:r>
            <a:r>
              <a:rPr lang="en-US" sz="2800" dirty="0" smtClean="0"/>
              <a:t> y el </a:t>
            </a:r>
            <a:r>
              <a:rPr lang="en-US" sz="2800" dirty="0" err="1" smtClean="0"/>
              <a:t>alumno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130" b="3553"/>
          <a:stretch/>
        </p:blipFill>
        <p:spPr>
          <a:xfrm>
            <a:off x="5506120" y="1916832"/>
            <a:ext cx="259427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58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5b. </a:t>
            </a:r>
            <a:r>
              <a:rPr lang="en-US" dirty="0" smtClean="0"/>
              <a:t>Teacher talk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076950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11888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628800"/>
            <a:ext cx="48439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Pregunta</a:t>
            </a:r>
            <a:r>
              <a:rPr lang="en-US" sz="2800" dirty="0" smtClean="0"/>
              <a:t>:</a:t>
            </a:r>
            <a:endParaRPr lang="en-US" sz="2800" dirty="0" smtClean="0"/>
          </a:p>
          <a:p>
            <a:r>
              <a:rPr lang="en-US" sz="2800" dirty="0" smtClean="0"/>
              <a:t>¿</a:t>
            </a:r>
            <a:r>
              <a:rPr lang="en-US" sz="2800" dirty="0" err="1" smtClean="0"/>
              <a:t>Qué</a:t>
            </a:r>
            <a:r>
              <a:rPr lang="en-US" sz="2800" dirty="0" smtClean="0"/>
              <a:t> </a:t>
            </a:r>
            <a:r>
              <a:rPr lang="en-US" sz="2800" dirty="0" err="1" smtClean="0"/>
              <a:t>haces</a:t>
            </a:r>
            <a:r>
              <a:rPr lang="en-US" sz="2800" dirty="0" smtClean="0"/>
              <a:t> o dices </a:t>
            </a:r>
            <a:r>
              <a:rPr lang="en-US" sz="2800" dirty="0" err="1" smtClean="0"/>
              <a:t>para</a:t>
            </a:r>
            <a:r>
              <a:rPr lang="en-US" sz="2800" dirty="0" smtClean="0"/>
              <a:t> “</a:t>
            </a:r>
            <a:r>
              <a:rPr lang="en-US" sz="2800" dirty="0" err="1" smtClean="0"/>
              <a:t>enseñar</a:t>
            </a:r>
            <a:r>
              <a:rPr lang="en-US" sz="2800" dirty="0" smtClean="0"/>
              <a:t>” la </a:t>
            </a:r>
            <a:r>
              <a:rPr lang="en-US" sz="2800" dirty="0" err="1" smtClean="0"/>
              <a:t>destreza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¿</a:t>
            </a:r>
            <a:r>
              <a:rPr lang="en-US" sz="2800" dirty="0" err="1" smtClean="0"/>
              <a:t>Alguien</a:t>
            </a:r>
            <a:r>
              <a:rPr lang="en-US" sz="2800" dirty="0" smtClean="0"/>
              <a:t> </a:t>
            </a:r>
            <a:r>
              <a:rPr lang="en-US" sz="2800" dirty="0" err="1" smtClean="0"/>
              <a:t>oyó</a:t>
            </a:r>
            <a:r>
              <a:rPr lang="en-US" sz="2800" dirty="0" smtClean="0"/>
              <a:t> a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profesor</a:t>
            </a:r>
            <a:r>
              <a:rPr lang="en-US" sz="2800" dirty="0" smtClean="0"/>
              <a:t> </a:t>
            </a:r>
            <a:r>
              <a:rPr lang="en-US" sz="2800" dirty="0" err="1" smtClean="0"/>
              <a:t>hacer</a:t>
            </a:r>
            <a:r>
              <a:rPr lang="en-US" sz="2800" dirty="0" smtClean="0"/>
              <a:t> </a:t>
            </a:r>
            <a:r>
              <a:rPr lang="en-US" sz="2800" dirty="0" err="1" smtClean="0"/>
              <a:t>algo</a:t>
            </a:r>
            <a:r>
              <a:rPr lang="en-US" sz="2800" dirty="0" smtClean="0"/>
              <a:t> </a:t>
            </a:r>
            <a:r>
              <a:rPr lang="en-US" sz="2800" dirty="0" err="1" smtClean="0"/>
              <a:t>además</a:t>
            </a:r>
            <a:r>
              <a:rPr lang="en-US" sz="2800" dirty="0" smtClean="0"/>
              <a:t> de </a:t>
            </a:r>
            <a:r>
              <a:rPr lang="en-US" sz="2800" dirty="0" err="1" smtClean="0"/>
              <a:t>dar</a:t>
            </a:r>
            <a:r>
              <a:rPr lang="en-US" sz="2800" dirty="0" smtClean="0"/>
              <a:t> INSTRUCCIÓN? </a:t>
            </a:r>
          </a:p>
          <a:p>
            <a:r>
              <a:rPr lang="en-US" sz="2800" dirty="0" smtClean="0"/>
              <a:t>¿</a:t>
            </a:r>
            <a:r>
              <a:rPr lang="en-US" sz="2800" dirty="0" err="1" smtClean="0"/>
              <a:t>Qué</a:t>
            </a:r>
            <a:r>
              <a:rPr lang="en-US" sz="2800" dirty="0" smtClean="0"/>
              <a:t> </a:t>
            </a:r>
            <a:r>
              <a:rPr lang="en-US" sz="2800" dirty="0" err="1" smtClean="0"/>
              <a:t>más</a:t>
            </a:r>
            <a:r>
              <a:rPr lang="en-US" sz="2800" dirty="0" smtClean="0"/>
              <a:t> </a:t>
            </a:r>
            <a:r>
              <a:rPr lang="en-US" sz="2800" dirty="0" err="1" smtClean="0"/>
              <a:t>podría</a:t>
            </a:r>
            <a:r>
              <a:rPr lang="en-US" sz="2800" dirty="0" smtClean="0"/>
              <a:t> </a:t>
            </a:r>
            <a:r>
              <a:rPr lang="en-US" sz="2800" dirty="0" err="1" smtClean="0"/>
              <a:t>decir</a:t>
            </a:r>
            <a:r>
              <a:rPr lang="en-US" sz="2800" dirty="0" smtClean="0"/>
              <a:t> el </a:t>
            </a:r>
            <a:r>
              <a:rPr lang="en-US" sz="2800" dirty="0" err="1" smtClean="0"/>
              <a:t>profesor</a:t>
            </a:r>
            <a:r>
              <a:rPr lang="en-US" sz="2800" dirty="0" smtClean="0"/>
              <a:t>? </a:t>
            </a:r>
          </a:p>
          <a:p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130" b="3553"/>
          <a:stretch/>
        </p:blipFill>
        <p:spPr>
          <a:xfrm>
            <a:off x="5506120" y="1916832"/>
            <a:ext cx="259427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27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076950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Objetivos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74925" cy="4525963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Involucrarse</a:t>
            </a:r>
            <a:r>
              <a:rPr lang="en-US" sz="2800" dirty="0" smtClean="0"/>
              <a:t> de forma </a:t>
            </a:r>
            <a:r>
              <a:rPr lang="en-US" sz="2800" dirty="0" err="1" smtClean="0"/>
              <a:t>crítica</a:t>
            </a:r>
            <a:r>
              <a:rPr lang="en-US" sz="2800" dirty="0" smtClean="0"/>
              <a:t> en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investigaciones</a:t>
            </a:r>
            <a:r>
              <a:rPr lang="en-US" sz="2800" dirty="0" smtClean="0"/>
              <a:t> </a:t>
            </a:r>
            <a:r>
              <a:rPr lang="en-US" sz="2800" dirty="0" err="1" smtClean="0"/>
              <a:t>relacionadas</a:t>
            </a:r>
            <a:r>
              <a:rPr lang="en-US" sz="2800" dirty="0" smtClean="0"/>
              <a:t> con el </a:t>
            </a:r>
            <a:r>
              <a:rPr lang="en-US" sz="2800" dirty="0" err="1" smtClean="0"/>
              <a:t>tema</a:t>
            </a:r>
            <a:r>
              <a:rPr lang="en-US" sz="2800" dirty="0" smtClean="0"/>
              <a:t> del </a:t>
            </a:r>
            <a:r>
              <a:rPr lang="en-US" sz="2800" dirty="0" err="1" smtClean="0"/>
              <a:t>módulo</a:t>
            </a:r>
            <a:r>
              <a:rPr lang="en-US" sz="2800" dirty="0" smtClean="0"/>
              <a:t> actual; </a:t>
            </a:r>
            <a:endParaRPr lang="en-US" sz="2800" dirty="0"/>
          </a:p>
          <a:p>
            <a:r>
              <a:rPr lang="en-US" sz="2800" dirty="0" err="1" smtClean="0"/>
              <a:t>Analizar</a:t>
            </a:r>
            <a:r>
              <a:rPr lang="en-US" sz="2800" dirty="0" smtClean="0"/>
              <a:t> </a:t>
            </a:r>
            <a:r>
              <a:rPr lang="en-US" sz="2800" dirty="0" err="1" smtClean="0"/>
              <a:t>cómo</a:t>
            </a:r>
            <a:r>
              <a:rPr lang="en-US" sz="2800" dirty="0" smtClean="0"/>
              <a:t> se </a:t>
            </a:r>
            <a:r>
              <a:rPr lang="en-US" sz="2800" dirty="0" err="1" smtClean="0"/>
              <a:t>llevan</a:t>
            </a:r>
            <a:r>
              <a:rPr lang="en-US" sz="2800" dirty="0" smtClean="0"/>
              <a:t> a la </a:t>
            </a:r>
            <a:r>
              <a:rPr lang="en-US" sz="2800" dirty="0" err="1" smtClean="0"/>
              <a:t>práctica</a:t>
            </a:r>
            <a:r>
              <a:rPr lang="en-US" sz="2800" dirty="0" smtClean="0"/>
              <a:t> </a:t>
            </a:r>
            <a:r>
              <a:rPr lang="en-US" sz="2800" dirty="0" err="1" smtClean="0"/>
              <a:t>efectiva</a:t>
            </a:r>
            <a:r>
              <a:rPr lang="en-US" sz="2800" dirty="0" smtClean="0"/>
              <a:t>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investigaciones</a:t>
            </a:r>
            <a:r>
              <a:rPr lang="en-US" sz="2800" dirty="0" smtClean="0"/>
              <a:t> y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teorías</a:t>
            </a:r>
            <a:r>
              <a:rPr lang="en-US" sz="2800" dirty="0" smtClean="0"/>
              <a:t> </a:t>
            </a:r>
            <a:r>
              <a:rPr lang="en-US" sz="2800" dirty="0" err="1" smtClean="0"/>
              <a:t>pedagógicas</a:t>
            </a:r>
            <a:r>
              <a:rPr lang="en-US" sz="2800" dirty="0" smtClean="0"/>
              <a:t> en los </a:t>
            </a:r>
            <a:r>
              <a:rPr lang="en-US" sz="2800" dirty="0" err="1" smtClean="0"/>
              <a:t>colegios</a:t>
            </a:r>
            <a:r>
              <a:rPr lang="en-US" sz="2800" dirty="0" smtClean="0"/>
              <a:t>;</a:t>
            </a:r>
            <a:endParaRPr lang="en-US" sz="2800" dirty="0"/>
          </a:p>
          <a:p>
            <a:r>
              <a:rPr lang="en-US" sz="2800" dirty="0" err="1" smtClean="0"/>
              <a:t>Examinar</a:t>
            </a:r>
            <a:r>
              <a:rPr lang="en-US" sz="2800" dirty="0" smtClean="0"/>
              <a:t> de forma </a:t>
            </a:r>
            <a:r>
              <a:rPr lang="en-US" sz="2800" dirty="0" err="1" smtClean="0"/>
              <a:t>crítica</a:t>
            </a:r>
            <a:r>
              <a:rPr lang="en-US" sz="2800" dirty="0" smtClean="0"/>
              <a:t> </a:t>
            </a:r>
            <a:r>
              <a:rPr lang="en-US" sz="2800" dirty="0" err="1" smtClean="0"/>
              <a:t>cómo</a:t>
            </a:r>
            <a:r>
              <a:rPr lang="en-US" sz="2800" dirty="0" smtClean="0"/>
              <a:t> se </a:t>
            </a:r>
            <a:r>
              <a:rPr lang="en-US" sz="2800" dirty="0" err="1" smtClean="0"/>
              <a:t>puede</a:t>
            </a:r>
            <a:r>
              <a:rPr lang="en-US" sz="2800" dirty="0" smtClean="0"/>
              <a:t> </a:t>
            </a:r>
            <a:r>
              <a:rPr lang="en-US" sz="2800" dirty="0" err="1" smtClean="0"/>
              <a:t>apoyar</a:t>
            </a:r>
            <a:r>
              <a:rPr lang="en-US" sz="2800" dirty="0" smtClean="0"/>
              <a:t> y </a:t>
            </a:r>
            <a:r>
              <a:rPr lang="en-US" sz="2800" dirty="0" err="1" smtClean="0"/>
              <a:t>planificar</a:t>
            </a:r>
            <a:r>
              <a:rPr lang="en-US" sz="2800" dirty="0" smtClean="0"/>
              <a:t> el </a:t>
            </a:r>
            <a:r>
              <a:rPr lang="en-US" sz="2800" dirty="0" err="1" smtClean="0"/>
              <a:t>aprendizaje</a:t>
            </a:r>
            <a:r>
              <a:rPr lang="en-US" sz="2800" dirty="0" smtClean="0"/>
              <a:t> de los </a:t>
            </a:r>
            <a:r>
              <a:rPr lang="en-US" sz="2800" dirty="0" err="1" smtClean="0"/>
              <a:t>niños</a:t>
            </a:r>
            <a:r>
              <a:rPr lang="en-US" sz="2800" dirty="0" smtClean="0"/>
              <a:t> con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variedad</a:t>
            </a:r>
            <a:r>
              <a:rPr lang="en-US" sz="2800" dirty="0" smtClean="0"/>
              <a:t> de </a:t>
            </a:r>
            <a:r>
              <a:rPr lang="en-US" sz="2800" dirty="0" err="1" smtClean="0"/>
              <a:t>diferentes</a:t>
            </a:r>
            <a:r>
              <a:rPr lang="en-US" sz="2800" dirty="0" smtClean="0"/>
              <a:t> </a:t>
            </a:r>
            <a:r>
              <a:rPr lang="en-US" sz="2800" dirty="0" err="1" smtClean="0"/>
              <a:t>estilos</a:t>
            </a:r>
            <a:r>
              <a:rPr lang="en-US" sz="2800" dirty="0" smtClean="0"/>
              <a:t> de </a:t>
            </a:r>
            <a:r>
              <a:rPr lang="en-US" sz="2800" dirty="0" err="1" smtClean="0"/>
              <a:t>enseñanza</a:t>
            </a:r>
            <a:r>
              <a:rPr lang="en-US" sz="2800" dirty="0" smtClean="0"/>
              <a:t> y de </a:t>
            </a:r>
            <a:r>
              <a:rPr lang="en-US" sz="2800" dirty="0" err="1" smtClean="0"/>
              <a:t>estrategias</a:t>
            </a:r>
            <a:r>
              <a:rPr lang="en-US" sz="2800" dirty="0" smtClean="0"/>
              <a:t> de </a:t>
            </a:r>
            <a:r>
              <a:rPr lang="en-US" sz="2800" dirty="0" err="1" smtClean="0"/>
              <a:t>aprendizaje</a:t>
            </a:r>
            <a:r>
              <a:rPr lang="en-US" sz="2800" dirty="0" smtClean="0"/>
              <a:t>;</a:t>
            </a:r>
            <a:endParaRPr lang="en-US" sz="2800" dirty="0"/>
          </a:p>
          <a:p>
            <a:r>
              <a:rPr lang="en-GB" sz="2800" dirty="0" err="1" smtClean="0"/>
              <a:t>Desarrollar</a:t>
            </a:r>
            <a:r>
              <a:rPr lang="en-GB" sz="2800" dirty="0" smtClean="0"/>
              <a:t> </a:t>
            </a:r>
            <a:r>
              <a:rPr lang="en-GB" sz="2800" dirty="0" err="1" smtClean="0"/>
              <a:t>una</a:t>
            </a:r>
            <a:r>
              <a:rPr lang="en-GB" sz="2800" dirty="0" smtClean="0"/>
              <a:t> </a:t>
            </a:r>
            <a:r>
              <a:rPr lang="en-GB" sz="2800" dirty="0" err="1" smtClean="0"/>
              <a:t>visión</a:t>
            </a:r>
            <a:r>
              <a:rPr lang="en-GB" sz="2800" dirty="0" smtClean="0"/>
              <a:t> </a:t>
            </a:r>
            <a:r>
              <a:rPr lang="en-GB" sz="2800" dirty="0" err="1" smtClean="0"/>
              <a:t>contemporánea</a:t>
            </a:r>
            <a:r>
              <a:rPr lang="en-GB" sz="2800" dirty="0" smtClean="0"/>
              <a:t> y </a:t>
            </a:r>
            <a:r>
              <a:rPr lang="en-GB" sz="2800" dirty="0" err="1" smtClean="0"/>
              <a:t>crítica</a:t>
            </a:r>
            <a:r>
              <a:rPr lang="en-GB" sz="2800" dirty="0" smtClean="0"/>
              <a:t> </a:t>
            </a:r>
            <a:r>
              <a:rPr lang="en-GB" sz="2800" dirty="0" err="1" smtClean="0"/>
              <a:t>sobre</a:t>
            </a:r>
            <a:r>
              <a:rPr lang="en-GB" sz="2800" dirty="0" smtClean="0"/>
              <a:t> la </a:t>
            </a:r>
            <a:r>
              <a:rPr lang="en-GB" sz="2800" dirty="0" err="1" smtClean="0"/>
              <a:t>Educación</a:t>
            </a:r>
            <a:r>
              <a:rPr lang="en-GB" sz="2800" dirty="0" smtClean="0"/>
              <a:t> </a:t>
            </a:r>
            <a:r>
              <a:rPr lang="en-GB" sz="2800" dirty="0" err="1" smtClean="0"/>
              <a:t>Física</a:t>
            </a:r>
            <a:r>
              <a:rPr lang="en-GB" sz="2800" dirty="0" smtClean="0"/>
              <a:t> en la </a:t>
            </a:r>
            <a:r>
              <a:rPr lang="en-GB" sz="2800" dirty="0" err="1" smtClean="0"/>
              <a:t>teoría</a:t>
            </a:r>
            <a:r>
              <a:rPr lang="en-GB" sz="2800" dirty="0" smtClean="0"/>
              <a:t> y en la </a:t>
            </a:r>
            <a:r>
              <a:rPr lang="en-GB" sz="2800" dirty="0" err="1" smtClean="0"/>
              <a:t>práctica</a:t>
            </a:r>
            <a:r>
              <a:rPr lang="en-GB" sz="2800" dirty="0" smtClean="0"/>
              <a:t>. 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11888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14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r>
              <a:rPr lang="en-US" dirty="0" err="1" smtClean="0"/>
              <a:t>Barreras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076950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11888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628800"/>
            <a:ext cx="6624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 </a:t>
            </a:r>
            <a:r>
              <a:rPr lang="en-US" sz="2800" dirty="0" err="1" smtClean="0"/>
              <a:t>grupos</a:t>
            </a:r>
            <a:r>
              <a:rPr lang="en-US" sz="2800" dirty="0" smtClean="0"/>
              <a:t> </a:t>
            </a:r>
            <a:r>
              <a:rPr lang="en-US" sz="2800" dirty="0" err="1" smtClean="0"/>
              <a:t>pequeños</a:t>
            </a:r>
            <a:r>
              <a:rPr lang="en-US" sz="2800" dirty="0" smtClean="0"/>
              <a:t>, </a:t>
            </a:r>
            <a:r>
              <a:rPr lang="en-US" sz="2800" dirty="0" err="1" smtClean="0"/>
              <a:t>comentar</a:t>
            </a:r>
            <a:r>
              <a:rPr lang="en-US" sz="2800" dirty="0" smtClean="0"/>
              <a:t> </a:t>
            </a:r>
            <a:r>
              <a:rPr lang="en-US" sz="2800" dirty="0" err="1" smtClean="0"/>
              <a:t>cualquier</a:t>
            </a:r>
            <a:r>
              <a:rPr lang="en-US" sz="2800" dirty="0" smtClean="0"/>
              <a:t> </a:t>
            </a:r>
            <a:r>
              <a:rPr lang="en-US" sz="2800" dirty="0" err="1" smtClean="0"/>
              <a:t>barrera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pueda</a:t>
            </a:r>
            <a:r>
              <a:rPr lang="en-US" sz="2800" dirty="0" smtClean="0"/>
              <a:t> </a:t>
            </a:r>
            <a:r>
              <a:rPr lang="en-US" sz="2800" dirty="0" err="1" smtClean="0"/>
              <a:t>necesitar</a:t>
            </a:r>
            <a:r>
              <a:rPr lang="en-US" sz="2800" dirty="0" smtClean="0"/>
              <a:t> </a:t>
            </a:r>
            <a:r>
              <a:rPr lang="en-US" sz="2800" dirty="0" err="1" smtClean="0"/>
              <a:t>superarse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 smtClean="0"/>
              <a:t>nuestras</a:t>
            </a:r>
            <a:r>
              <a:rPr lang="en-US" sz="2800" dirty="0" smtClean="0"/>
              <a:t> </a:t>
            </a:r>
            <a:r>
              <a:rPr lang="en-US" sz="2800" dirty="0" err="1" smtClean="0"/>
              <a:t>escuelas</a:t>
            </a:r>
            <a:r>
              <a:rPr lang="en-US" sz="2800" dirty="0" smtClean="0"/>
              <a:t> </a:t>
            </a:r>
            <a:r>
              <a:rPr lang="en-US" sz="2800" dirty="0" err="1" smtClean="0"/>
              <a:t>fueran</a:t>
            </a:r>
            <a:r>
              <a:rPr lang="en-US" sz="2800" dirty="0" smtClean="0"/>
              <a:t> a </a:t>
            </a:r>
            <a:r>
              <a:rPr lang="en-US" sz="2800" dirty="0" err="1" smtClean="0"/>
              <a:t>adoptar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pedagogía</a:t>
            </a:r>
            <a:r>
              <a:rPr lang="en-US" sz="2800" dirty="0" smtClean="0"/>
              <a:t> del </a:t>
            </a:r>
            <a:r>
              <a:rPr lang="en-US" sz="2800" dirty="0" err="1" smtClean="0"/>
              <a:t>juego</a:t>
            </a:r>
            <a:r>
              <a:rPr lang="en-US" sz="2800" dirty="0" smtClean="0"/>
              <a:t>. Si </a:t>
            </a:r>
            <a:r>
              <a:rPr lang="en-US" sz="2800" dirty="0" err="1" smtClean="0"/>
              <a:t>tu</a:t>
            </a:r>
            <a:r>
              <a:rPr lang="en-US" sz="2800" dirty="0" smtClean="0"/>
              <a:t> </a:t>
            </a:r>
            <a:r>
              <a:rPr lang="en-US" sz="2800" dirty="0" err="1" smtClean="0"/>
              <a:t>escuela</a:t>
            </a:r>
            <a:r>
              <a:rPr lang="en-US" sz="2800" dirty="0" smtClean="0"/>
              <a:t> </a:t>
            </a:r>
            <a:r>
              <a:rPr lang="en-US" sz="2800" dirty="0" err="1" smtClean="0"/>
              <a:t>ya</a:t>
            </a:r>
            <a:r>
              <a:rPr lang="en-US" sz="2800" dirty="0" smtClean="0"/>
              <a:t> la </a:t>
            </a:r>
            <a:r>
              <a:rPr lang="en-US" sz="2800" dirty="0" err="1" smtClean="0"/>
              <a:t>emplea</a:t>
            </a:r>
            <a:r>
              <a:rPr lang="en-US" sz="2800" dirty="0" smtClean="0"/>
              <a:t>, </a:t>
            </a:r>
            <a:r>
              <a:rPr lang="en-US" sz="2800" dirty="0" err="1" smtClean="0"/>
              <a:t>comparte</a:t>
            </a:r>
            <a:r>
              <a:rPr lang="en-US" sz="2800" dirty="0" smtClean="0"/>
              <a:t> los </a:t>
            </a:r>
            <a:r>
              <a:rPr lang="en-US" sz="2800" dirty="0" err="1" smtClean="0"/>
              <a:t>procesos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los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pasaron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gestionar</a:t>
            </a:r>
            <a:r>
              <a:rPr lang="en-US" sz="2800" dirty="0" smtClean="0"/>
              <a:t> el </a:t>
            </a:r>
            <a:r>
              <a:rPr lang="en-US" sz="2800" dirty="0" err="1" smtClean="0"/>
              <a:t>cambio</a:t>
            </a:r>
            <a:r>
              <a:rPr lang="en-US" sz="2800" dirty="0" smtClean="0"/>
              <a:t>. 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406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 </a:t>
            </a:r>
            <a:r>
              <a:rPr lang="en-US" dirty="0" err="1" smtClean="0"/>
              <a:t>Preparación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siguiente</a:t>
            </a:r>
            <a:r>
              <a:rPr lang="en-US" dirty="0" smtClean="0"/>
              <a:t> </a:t>
            </a:r>
            <a:r>
              <a:rPr lang="en-US" dirty="0" err="1" smtClean="0"/>
              <a:t>sesión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076950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11888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628800"/>
            <a:ext cx="6624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 smtClean="0"/>
              <a:t>Completar</a:t>
            </a:r>
            <a:r>
              <a:rPr lang="en-US" sz="2800" dirty="0" smtClean="0"/>
              <a:t> </a:t>
            </a:r>
            <a:r>
              <a:rPr lang="en-US" sz="2800" dirty="0" err="1" smtClean="0"/>
              <a:t>tu</a:t>
            </a:r>
            <a:r>
              <a:rPr lang="en-US" sz="2800" dirty="0" smtClean="0"/>
              <a:t> </a:t>
            </a:r>
            <a:r>
              <a:rPr lang="en-US" sz="2800" dirty="0" err="1" smtClean="0"/>
              <a:t>diario</a:t>
            </a:r>
            <a:r>
              <a:rPr lang="en-US" sz="2800" dirty="0" smtClean="0"/>
              <a:t> de </a:t>
            </a:r>
            <a:r>
              <a:rPr lang="en-US" sz="2800" dirty="0" err="1" smtClean="0"/>
              <a:t>clase</a:t>
            </a:r>
            <a:r>
              <a:rPr lang="en-US" sz="2800" dirty="0" smtClean="0"/>
              <a:t> con </a:t>
            </a:r>
            <a:r>
              <a:rPr lang="en-US" sz="2800" dirty="0" err="1" smtClean="0"/>
              <a:t>reflexiones</a:t>
            </a:r>
            <a:r>
              <a:rPr lang="en-US" sz="2800" dirty="0" smtClean="0"/>
              <a:t> </a:t>
            </a:r>
            <a:r>
              <a:rPr lang="en-US" sz="2800" dirty="0" err="1" smtClean="0"/>
              <a:t>sobre</a:t>
            </a:r>
            <a:r>
              <a:rPr lang="en-US" sz="2800" dirty="0" smtClean="0"/>
              <a:t> </a:t>
            </a:r>
            <a:r>
              <a:rPr lang="en-US" sz="2800" dirty="0" err="1" smtClean="0"/>
              <a:t>esta</a:t>
            </a:r>
            <a:r>
              <a:rPr lang="en-US" sz="2800" dirty="0" smtClean="0"/>
              <a:t> </a:t>
            </a:r>
            <a:r>
              <a:rPr lang="en-US" sz="2800" dirty="0" err="1" smtClean="0"/>
              <a:t>sesión</a:t>
            </a:r>
            <a:r>
              <a:rPr lang="en-US" sz="28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2800" dirty="0" err="1" smtClean="0"/>
              <a:t>Preparar</a:t>
            </a:r>
            <a:r>
              <a:rPr lang="en-US" sz="2800" dirty="0" smtClean="0"/>
              <a:t> </a:t>
            </a:r>
            <a:r>
              <a:rPr lang="en-US" sz="2800" dirty="0" err="1" smtClean="0"/>
              <a:t>tu</a:t>
            </a:r>
            <a:r>
              <a:rPr lang="en-US" sz="2800" dirty="0" smtClean="0"/>
              <a:t> </a:t>
            </a:r>
            <a:r>
              <a:rPr lang="en-US" sz="2800" dirty="0" err="1" smtClean="0"/>
              <a:t>sesión</a:t>
            </a:r>
            <a:r>
              <a:rPr lang="en-US" sz="2800" dirty="0" smtClean="0"/>
              <a:t> de </a:t>
            </a:r>
            <a:r>
              <a:rPr lang="en-US" sz="2800" dirty="0" err="1" smtClean="0"/>
              <a:t>microenseñanza</a:t>
            </a:r>
            <a:r>
              <a:rPr lang="en-US" sz="2800" dirty="0" smtClean="0"/>
              <a:t>. </a:t>
            </a:r>
            <a:r>
              <a:rPr lang="en-US" sz="2800" dirty="0" err="1" smtClean="0"/>
              <a:t>Prepara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clase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darás</a:t>
            </a:r>
            <a:r>
              <a:rPr lang="en-US" sz="2800" dirty="0" smtClean="0"/>
              <a:t> (</a:t>
            </a:r>
            <a:r>
              <a:rPr lang="en-US" sz="2800" dirty="0" err="1" smtClean="0"/>
              <a:t>toda</a:t>
            </a:r>
            <a:r>
              <a:rPr lang="en-US" sz="2800" dirty="0" smtClean="0"/>
              <a:t> o parte de </a:t>
            </a:r>
            <a:r>
              <a:rPr lang="en-US" sz="2800" dirty="0" err="1" smtClean="0"/>
              <a:t>ella</a:t>
            </a:r>
            <a:r>
              <a:rPr lang="en-US" sz="2800" dirty="0" smtClean="0"/>
              <a:t>) al </a:t>
            </a:r>
            <a:r>
              <a:rPr lang="en-US" sz="2800" dirty="0" err="1" smtClean="0"/>
              <a:t>grupo</a:t>
            </a:r>
            <a:r>
              <a:rPr lang="en-US" sz="2800" dirty="0" smtClean="0"/>
              <a:t> en la </a:t>
            </a:r>
            <a:r>
              <a:rPr lang="en-US" sz="2800" dirty="0" err="1" smtClean="0"/>
              <a:t>siguiente</a:t>
            </a:r>
            <a:r>
              <a:rPr lang="en-US" sz="2800" dirty="0" smtClean="0"/>
              <a:t> </a:t>
            </a:r>
            <a:r>
              <a:rPr lang="en-US" sz="2800" dirty="0" err="1" smtClean="0"/>
              <a:t>sesión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7643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lectura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076950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11888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628800"/>
            <a:ext cx="66247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Penny, D. and Clarke, G. (2005) Sport Education in Physical Education, Routledge</a:t>
            </a:r>
          </a:p>
          <a:p>
            <a:endParaRPr lang="en-US" sz="2800" dirty="0" smtClean="0"/>
          </a:p>
          <a:p>
            <a:r>
              <a:rPr lang="en-US" sz="2800" dirty="0" smtClean="0"/>
              <a:t>Siedentop, D. (2011) Complete Guide to Sport Education, Human Kinetics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Furley</a:t>
            </a:r>
            <a:r>
              <a:rPr lang="en-US" sz="2800" dirty="0" smtClean="0"/>
              <a:t>, P. </a:t>
            </a:r>
            <a:r>
              <a:rPr lang="en-US" sz="2800" dirty="0" err="1" smtClean="0"/>
              <a:t>Frowin</a:t>
            </a:r>
            <a:r>
              <a:rPr lang="en-US" sz="2800" dirty="0" smtClean="0"/>
              <a:t>, F. et al, (2016) Just Play It – Innovative, International approaches to games: Die6. </a:t>
            </a:r>
            <a:r>
              <a:rPr lang="en-US" sz="2800" dirty="0" err="1" smtClean="0"/>
              <a:t>Internationale</a:t>
            </a:r>
            <a:r>
              <a:rPr lang="en-US" sz="2800" dirty="0" smtClean="0"/>
              <a:t> Teaching Games for Understanding </a:t>
            </a:r>
            <a:r>
              <a:rPr lang="en-US" sz="2800" dirty="0" err="1" smtClean="0"/>
              <a:t>Konferenz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54018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</a:t>
            </a:r>
            <a:r>
              <a:rPr lang="en-US" dirty="0" err="1" smtClean="0"/>
              <a:t>Sesión</a:t>
            </a:r>
            <a:r>
              <a:rPr lang="en-US" dirty="0" smtClean="0"/>
              <a:t> 2.2. </a:t>
            </a:r>
            <a:r>
              <a:rPr lang="en-US" dirty="0" err="1" smtClean="0"/>
              <a:t>Objetivos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563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Examinar</a:t>
            </a:r>
            <a:r>
              <a:rPr lang="en-US" dirty="0" smtClean="0"/>
              <a:t> de forma </a:t>
            </a:r>
            <a:r>
              <a:rPr lang="en-US" dirty="0" err="1" smtClean="0"/>
              <a:t>crítica</a:t>
            </a:r>
            <a:r>
              <a:rPr lang="en-US" dirty="0" smtClean="0"/>
              <a:t> la </a:t>
            </a:r>
            <a:r>
              <a:rPr lang="en-US" dirty="0" err="1" smtClean="0"/>
              <a:t>relación</a:t>
            </a:r>
            <a:r>
              <a:rPr lang="en-US" dirty="0" smtClean="0"/>
              <a:t> entre </a:t>
            </a:r>
            <a:r>
              <a:rPr lang="en-US" dirty="0" err="1" smtClean="0"/>
              <a:t>pedagogía</a:t>
            </a:r>
            <a:r>
              <a:rPr lang="en-US" dirty="0" smtClean="0"/>
              <a:t> e </a:t>
            </a:r>
            <a:r>
              <a:rPr lang="en-US" dirty="0" err="1" smtClean="0"/>
              <a:t>inclusión</a:t>
            </a:r>
            <a:r>
              <a:rPr lang="en-US" dirty="0" smtClean="0"/>
              <a:t>;</a:t>
            </a:r>
            <a:endParaRPr lang="en-US" dirty="0" smtClean="0"/>
          </a:p>
          <a:p>
            <a:r>
              <a:rPr lang="en-US" dirty="0" err="1" smtClean="0"/>
              <a:t>Reflexionar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la </a:t>
            </a:r>
            <a:r>
              <a:rPr lang="en-US" dirty="0" err="1" smtClean="0"/>
              <a:t>experiencia</a:t>
            </a:r>
            <a:r>
              <a:rPr lang="en-US" dirty="0" smtClean="0"/>
              <a:t> del </a:t>
            </a:r>
            <a:r>
              <a:rPr lang="en-US" dirty="0" err="1" smtClean="0"/>
              <a:t>alumno</a:t>
            </a:r>
            <a:r>
              <a:rPr lang="en-US" dirty="0" smtClean="0"/>
              <a:t>;</a:t>
            </a:r>
            <a:endParaRPr lang="en-US" dirty="0" smtClean="0"/>
          </a:p>
          <a:p>
            <a:r>
              <a:rPr lang="en-US" dirty="0" err="1" smtClean="0"/>
              <a:t>Explorar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barreras</a:t>
            </a:r>
            <a:r>
              <a:rPr lang="en-US" dirty="0" smtClean="0"/>
              <a:t> </a:t>
            </a:r>
            <a:r>
              <a:rPr lang="en-US" dirty="0" err="1" smtClean="0"/>
              <a:t>potenciales</a:t>
            </a:r>
            <a:r>
              <a:rPr lang="en-US" dirty="0" smtClean="0"/>
              <a:t> al </a:t>
            </a:r>
            <a:r>
              <a:rPr lang="en-US" dirty="0" err="1" smtClean="0"/>
              <a:t>adoptar</a:t>
            </a:r>
            <a:r>
              <a:rPr lang="en-US" dirty="0" smtClean="0"/>
              <a:t> </a:t>
            </a:r>
            <a:r>
              <a:rPr lang="en-US" dirty="0" err="1" smtClean="0"/>
              <a:t>nuevos</a:t>
            </a:r>
            <a:r>
              <a:rPr lang="en-US" dirty="0" smtClean="0"/>
              <a:t> </a:t>
            </a:r>
            <a:r>
              <a:rPr lang="en-US" dirty="0" err="1" smtClean="0"/>
              <a:t>enfoques</a:t>
            </a:r>
            <a:r>
              <a:rPr lang="en-US" dirty="0" smtClean="0"/>
              <a:t> </a:t>
            </a:r>
            <a:r>
              <a:rPr lang="en-US" dirty="0" err="1" smtClean="0"/>
              <a:t>pedagógicos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076950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11888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619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61707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Pupil Health &amp; Well-Being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477" y="6150499"/>
            <a:ext cx="145816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912"/>
          <a:stretch/>
        </p:blipFill>
        <p:spPr bwMode="auto">
          <a:xfrm>
            <a:off x="2811852" y="6150499"/>
            <a:ext cx="2814484" cy="77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2922" y="5874275"/>
            <a:ext cx="4298156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2922" y="2930797"/>
            <a:ext cx="3762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MÓDULO 2</a:t>
            </a:r>
          </a:p>
          <a:p>
            <a:pPr algn="ctr"/>
            <a:r>
              <a:rPr lang="es-ES" sz="2800" b="1" dirty="0" smtClean="0"/>
              <a:t>SESIÓN </a:t>
            </a:r>
            <a:r>
              <a:rPr lang="es-ES" sz="2800" b="1" dirty="0"/>
              <a:t>– </a:t>
            </a:r>
            <a:r>
              <a:rPr lang="es-ES" sz="2800" b="1" dirty="0" smtClean="0"/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8733" y="4581128"/>
            <a:ext cx="506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71267" y="4196407"/>
            <a:ext cx="6588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Puesta</a:t>
            </a:r>
            <a:r>
              <a:rPr lang="en-US" sz="2800" dirty="0" smtClean="0"/>
              <a:t> en </a:t>
            </a:r>
            <a:r>
              <a:rPr lang="en-US" sz="2800" dirty="0" err="1" smtClean="0"/>
              <a:t>práctica</a:t>
            </a:r>
            <a:r>
              <a:rPr lang="en-US" sz="2800" dirty="0" smtClean="0"/>
              <a:t>: </a:t>
            </a:r>
            <a:r>
              <a:rPr lang="en-US" sz="2800" dirty="0" err="1" smtClean="0"/>
              <a:t>aplicación</a:t>
            </a:r>
            <a:r>
              <a:rPr lang="en-US" sz="2800" dirty="0" smtClean="0"/>
              <a:t> de la </a:t>
            </a:r>
            <a:r>
              <a:rPr lang="en-US" sz="2800" dirty="0" err="1" smtClean="0"/>
              <a:t>pedagogía</a:t>
            </a:r>
            <a:r>
              <a:rPr lang="en-US" sz="2800" dirty="0" smtClean="0"/>
              <a:t> no lineal en </a:t>
            </a:r>
            <a:r>
              <a:rPr lang="en-US" sz="2800" dirty="0" err="1" smtClean="0"/>
              <a:t>Educación</a:t>
            </a:r>
            <a:r>
              <a:rPr lang="en-US" sz="2800" dirty="0" smtClean="0"/>
              <a:t> </a:t>
            </a:r>
            <a:r>
              <a:rPr lang="en-US" sz="2800" dirty="0" err="1" smtClean="0"/>
              <a:t>Física</a:t>
            </a:r>
            <a:r>
              <a:rPr lang="en-US" sz="2800" dirty="0" smtClean="0"/>
              <a:t> – </a:t>
            </a:r>
            <a:r>
              <a:rPr lang="en-US" sz="2800" dirty="0" err="1" smtClean="0"/>
              <a:t>microenseñanza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9163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</a:t>
            </a:r>
            <a:r>
              <a:rPr lang="en-US" dirty="0" err="1" smtClean="0"/>
              <a:t>Sesión</a:t>
            </a:r>
            <a:r>
              <a:rPr lang="en-US" dirty="0" smtClean="0"/>
              <a:t> 2.3. </a:t>
            </a:r>
            <a:r>
              <a:rPr lang="en-US" dirty="0" err="1" smtClean="0"/>
              <a:t>Objetivos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563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oportunidad</a:t>
            </a:r>
            <a:r>
              <a:rPr lang="en-US" dirty="0" smtClean="0"/>
              <a:t> de </a:t>
            </a:r>
            <a:r>
              <a:rPr lang="en-US" dirty="0" err="1" smtClean="0"/>
              <a:t>dar</a:t>
            </a:r>
            <a:r>
              <a:rPr lang="en-US" dirty="0" smtClean="0"/>
              <a:t> y </a:t>
            </a:r>
            <a:r>
              <a:rPr lang="en-US" dirty="0" err="1" smtClean="0"/>
              <a:t>evaluar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“</a:t>
            </a:r>
            <a:r>
              <a:rPr lang="en-US" dirty="0" err="1" smtClean="0"/>
              <a:t>clase</a:t>
            </a:r>
            <a:r>
              <a:rPr lang="en-US" dirty="0" smtClean="0"/>
              <a:t>”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emplee</a:t>
            </a:r>
            <a:r>
              <a:rPr lang="en-US" dirty="0" smtClean="0"/>
              <a:t> </a:t>
            </a:r>
            <a:r>
              <a:rPr lang="en-US" dirty="0" err="1" smtClean="0"/>
              <a:t>pedagogía</a:t>
            </a:r>
            <a:r>
              <a:rPr lang="en-US" dirty="0" smtClean="0"/>
              <a:t> </a:t>
            </a:r>
            <a:r>
              <a:rPr lang="en-US" dirty="0" err="1" smtClean="0"/>
              <a:t>alternativa</a:t>
            </a:r>
            <a:r>
              <a:rPr lang="en-US" dirty="0" smtClean="0"/>
              <a:t> de </a:t>
            </a:r>
            <a:r>
              <a:rPr lang="en-US" dirty="0" smtClean="0"/>
              <a:t>EF;</a:t>
            </a:r>
            <a:endParaRPr lang="en-US" dirty="0" smtClean="0"/>
          </a:p>
          <a:p>
            <a:r>
              <a:rPr lang="en-US" dirty="0" err="1" smtClean="0"/>
              <a:t>Participar</a:t>
            </a:r>
            <a:r>
              <a:rPr lang="en-US" dirty="0" smtClean="0"/>
              <a:t> de forma </a:t>
            </a:r>
            <a:r>
              <a:rPr lang="en-US" dirty="0" err="1" smtClean="0"/>
              <a:t>constructiva</a:t>
            </a:r>
            <a:r>
              <a:rPr lang="en-US" dirty="0" smtClean="0"/>
              <a:t> y </a:t>
            </a:r>
            <a:r>
              <a:rPr lang="en-US" dirty="0" err="1" smtClean="0"/>
              <a:t>analítica</a:t>
            </a:r>
            <a:r>
              <a:rPr lang="en-US" dirty="0" smtClean="0"/>
              <a:t> en la </a:t>
            </a:r>
            <a:r>
              <a:rPr lang="en-US" dirty="0" err="1" smtClean="0"/>
              <a:t>evaluación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clases</a:t>
            </a:r>
            <a:r>
              <a:rPr lang="en-US" dirty="0" smtClean="0"/>
              <a:t> de los </a:t>
            </a:r>
            <a:r>
              <a:rPr lang="en-US" dirty="0" err="1" smtClean="0"/>
              <a:t>compañeros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mejorar</a:t>
            </a:r>
            <a:r>
              <a:rPr lang="en-US" dirty="0" smtClean="0"/>
              <a:t> la </a:t>
            </a:r>
            <a:r>
              <a:rPr lang="en-US" dirty="0" err="1" smtClean="0"/>
              <a:t>capacidad</a:t>
            </a:r>
            <a:r>
              <a:rPr lang="en-US" dirty="0" smtClean="0"/>
              <a:t> </a:t>
            </a:r>
            <a:r>
              <a:rPr lang="en-US" dirty="0" err="1" smtClean="0"/>
              <a:t>reflexiva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076950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11888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19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Puntos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comentar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563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Fue</a:t>
            </a:r>
            <a:r>
              <a:rPr lang="en-US" dirty="0" smtClean="0"/>
              <a:t> el </a:t>
            </a:r>
            <a:r>
              <a:rPr lang="en-US" dirty="0" err="1" smtClean="0"/>
              <a:t>aprendizaje</a:t>
            </a:r>
            <a:r>
              <a:rPr lang="en-US" dirty="0" smtClean="0"/>
              <a:t> </a:t>
            </a:r>
            <a:r>
              <a:rPr lang="en-US" dirty="0" err="1" smtClean="0"/>
              <a:t>claro</a:t>
            </a:r>
            <a:r>
              <a:rPr lang="en-US" dirty="0" smtClean="0"/>
              <a:t>? 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Apoyaron</a:t>
            </a:r>
            <a:r>
              <a:rPr lang="en-US" dirty="0" smtClean="0"/>
              <a:t> TODAS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actividades</a:t>
            </a:r>
            <a:r>
              <a:rPr lang="en-US" dirty="0" smtClean="0"/>
              <a:t> el </a:t>
            </a:r>
            <a:r>
              <a:rPr lang="en-US" dirty="0" err="1" smtClean="0"/>
              <a:t>aprendizaje</a:t>
            </a:r>
            <a:r>
              <a:rPr lang="en-US" dirty="0" smtClean="0"/>
              <a:t> </a:t>
            </a:r>
            <a:r>
              <a:rPr lang="en-US" dirty="0" err="1" smtClean="0"/>
              <a:t>planeado</a:t>
            </a:r>
            <a:r>
              <a:rPr lang="en-US" dirty="0" smtClean="0"/>
              <a:t>? 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hacía</a:t>
            </a:r>
            <a:r>
              <a:rPr lang="en-US" dirty="0" smtClean="0"/>
              <a:t> </a:t>
            </a:r>
            <a:r>
              <a:rPr lang="en-US" dirty="0" err="1" smtClean="0"/>
              <a:t>sentir</a:t>
            </a:r>
            <a:r>
              <a:rPr lang="en-US" dirty="0" smtClean="0"/>
              <a:t> la </a:t>
            </a:r>
            <a:r>
              <a:rPr lang="en-US" dirty="0" err="1" smtClean="0"/>
              <a:t>lección</a:t>
            </a:r>
            <a:r>
              <a:rPr lang="en-US" dirty="0" smtClean="0"/>
              <a:t> a los </a:t>
            </a:r>
            <a:r>
              <a:rPr lang="en-US" dirty="0" err="1" smtClean="0"/>
              <a:t>alumnos</a:t>
            </a:r>
            <a:r>
              <a:rPr lang="en-US" dirty="0" smtClean="0"/>
              <a:t>? 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Supieron</a:t>
            </a:r>
            <a:r>
              <a:rPr lang="en-US" dirty="0" smtClean="0"/>
              <a:t> los </a:t>
            </a:r>
            <a:r>
              <a:rPr lang="en-US" dirty="0" err="1" smtClean="0"/>
              <a:t>alumnos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habían</a:t>
            </a:r>
            <a:r>
              <a:rPr lang="en-US" dirty="0" smtClean="0"/>
              <a:t> </a:t>
            </a:r>
            <a:r>
              <a:rPr lang="en-US" dirty="0" err="1" smtClean="0"/>
              <a:t>progresado</a:t>
            </a:r>
            <a:r>
              <a:rPr lang="en-US" dirty="0" smtClean="0"/>
              <a:t>? ¿</a:t>
            </a:r>
            <a:r>
              <a:rPr lang="en-US" dirty="0" err="1" smtClean="0"/>
              <a:t>Cómo</a:t>
            </a:r>
            <a:r>
              <a:rPr lang="en-US" dirty="0" smtClean="0"/>
              <a:t>? </a:t>
            </a:r>
          </a:p>
          <a:p>
            <a:r>
              <a:rPr lang="en-US" dirty="0" smtClean="0"/>
              <a:t>¿De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hablaba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el </a:t>
            </a:r>
            <a:r>
              <a:rPr lang="en-US" dirty="0" err="1" smtClean="0"/>
              <a:t>docente</a:t>
            </a:r>
            <a:r>
              <a:rPr lang="en-US" dirty="0" smtClean="0"/>
              <a:t>? </a:t>
            </a:r>
          </a:p>
          <a:p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comentarios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076950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11888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88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61707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Pupil Health &amp; Well-Being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477" y="6150499"/>
            <a:ext cx="145816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912"/>
          <a:stretch/>
        </p:blipFill>
        <p:spPr bwMode="auto">
          <a:xfrm>
            <a:off x="2811852" y="6150499"/>
            <a:ext cx="2814484" cy="77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2922" y="5874275"/>
            <a:ext cx="4298156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2922" y="2930797"/>
            <a:ext cx="3762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MÓDULO 2</a:t>
            </a:r>
          </a:p>
          <a:p>
            <a:pPr algn="ctr"/>
            <a:r>
              <a:rPr lang="es-ES" sz="2800" b="1" dirty="0" smtClean="0"/>
              <a:t>SESIÓN </a:t>
            </a:r>
            <a:r>
              <a:rPr lang="es-ES" sz="2800" b="1" dirty="0"/>
              <a:t>– 4</a:t>
            </a:r>
            <a:endParaRPr lang="es-ES" sz="2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168733" y="4581128"/>
            <a:ext cx="506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71267" y="4196407"/>
            <a:ext cx="6588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Trabajo</a:t>
            </a:r>
            <a:r>
              <a:rPr lang="en-US" sz="2800" dirty="0" smtClean="0"/>
              <a:t> con </a:t>
            </a:r>
            <a:r>
              <a:rPr lang="en-US" sz="2800" dirty="0" err="1" smtClean="0"/>
              <a:t>compañeros</a:t>
            </a:r>
            <a:r>
              <a:rPr lang="en-US" sz="2800" dirty="0" smtClean="0"/>
              <a:t> de </a:t>
            </a:r>
            <a:r>
              <a:rPr lang="en-US" sz="2800" dirty="0" err="1" smtClean="0"/>
              <a:t>entrega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6702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</a:t>
            </a:r>
            <a:r>
              <a:rPr lang="en-US" dirty="0" err="1" smtClean="0"/>
              <a:t>Sesión</a:t>
            </a:r>
            <a:r>
              <a:rPr lang="en-US" dirty="0" smtClean="0"/>
              <a:t> 2.4. </a:t>
            </a:r>
            <a:r>
              <a:rPr lang="en-US" dirty="0" err="1" smtClean="0"/>
              <a:t>Objetivos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563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Tener</a:t>
            </a:r>
            <a:r>
              <a:rPr lang="en-US" dirty="0" smtClean="0"/>
              <a:t> en </a:t>
            </a:r>
            <a:r>
              <a:rPr lang="en-US" dirty="0" err="1" smtClean="0"/>
              <a:t>cuenta</a:t>
            </a:r>
            <a:r>
              <a:rPr lang="en-US" dirty="0" smtClean="0"/>
              <a:t> a los </a:t>
            </a:r>
            <a:r>
              <a:rPr lang="en-US" dirty="0" err="1" smtClean="0"/>
              <a:t>trabajadores</a:t>
            </a:r>
            <a:r>
              <a:rPr lang="en-US" dirty="0" smtClean="0"/>
              <a:t> de la </a:t>
            </a:r>
            <a:r>
              <a:rPr lang="en-US" dirty="0" err="1" smtClean="0"/>
              <a:t>Educación</a:t>
            </a:r>
            <a:r>
              <a:rPr lang="en-US" dirty="0" smtClean="0"/>
              <a:t> </a:t>
            </a:r>
            <a:r>
              <a:rPr lang="en-US" dirty="0" err="1" smtClean="0"/>
              <a:t>Física</a:t>
            </a:r>
            <a:r>
              <a:rPr lang="en-US" dirty="0" smtClean="0"/>
              <a:t> y del </a:t>
            </a:r>
            <a:r>
              <a:rPr lang="en-US" dirty="0" err="1" smtClean="0"/>
              <a:t>deporte</a:t>
            </a:r>
            <a:r>
              <a:rPr lang="en-US" dirty="0" smtClean="0"/>
              <a:t>;</a:t>
            </a:r>
            <a:endParaRPr lang="en-US" dirty="0" smtClean="0"/>
          </a:p>
          <a:p>
            <a:r>
              <a:rPr lang="en-US" dirty="0" err="1" smtClean="0"/>
              <a:t>Explorar</a:t>
            </a:r>
            <a:r>
              <a:rPr lang="en-US" dirty="0" smtClean="0"/>
              <a:t> 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construimos</a:t>
            </a:r>
            <a:r>
              <a:rPr lang="en-US" dirty="0" smtClean="0"/>
              <a:t> </a:t>
            </a:r>
            <a:r>
              <a:rPr lang="en-US" dirty="0" err="1" smtClean="0"/>
              <a:t>colaboraciones</a:t>
            </a:r>
            <a:r>
              <a:rPr lang="en-US" dirty="0" smtClean="0"/>
              <a:t> de </a:t>
            </a:r>
            <a:r>
              <a:rPr lang="en-US" dirty="0" err="1" smtClean="0"/>
              <a:t>apoyo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mejorar</a:t>
            </a:r>
            <a:r>
              <a:rPr lang="en-US" dirty="0" smtClean="0"/>
              <a:t> la </a:t>
            </a:r>
            <a:r>
              <a:rPr lang="en-US" dirty="0" err="1" smtClean="0"/>
              <a:t>calidad</a:t>
            </a:r>
            <a:r>
              <a:rPr lang="en-US" dirty="0" smtClean="0"/>
              <a:t> de la </a:t>
            </a:r>
            <a:r>
              <a:rPr lang="en-US" dirty="0" err="1" smtClean="0"/>
              <a:t>educación</a:t>
            </a:r>
            <a:r>
              <a:rPr lang="en-US" dirty="0" smtClean="0"/>
              <a:t> </a:t>
            </a:r>
            <a:r>
              <a:rPr lang="en-US" dirty="0" err="1" smtClean="0"/>
              <a:t>física</a:t>
            </a:r>
            <a:r>
              <a:rPr lang="en-US" dirty="0" smtClean="0"/>
              <a:t>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076950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11888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180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Debate en </a:t>
            </a:r>
            <a:r>
              <a:rPr lang="en-US" dirty="0" err="1" smtClean="0"/>
              <a:t>grupo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563" y="1484784"/>
            <a:ext cx="367838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En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pequeños</a:t>
            </a:r>
            <a:r>
              <a:rPr lang="en-US" dirty="0" smtClean="0"/>
              <a:t>, </a:t>
            </a:r>
            <a:r>
              <a:rPr lang="en-US" dirty="0" err="1" smtClean="0"/>
              <a:t>comparte</a:t>
            </a:r>
            <a:r>
              <a:rPr lang="en-US" dirty="0" smtClean="0"/>
              <a:t> 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utilizas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instalaciones</a:t>
            </a:r>
            <a:r>
              <a:rPr lang="en-US" dirty="0" smtClean="0"/>
              <a:t>, el personal o los </a:t>
            </a:r>
            <a:r>
              <a:rPr lang="en-US" dirty="0" err="1" smtClean="0"/>
              <a:t>recursos</a:t>
            </a:r>
            <a:r>
              <a:rPr lang="en-US" dirty="0" smtClean="0"/>
              <a:t> locales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apoyar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clases</a:t>
            </a:r>
            <a:r>
              <a:rPr lang="en-US" dirty="0" smtClean="0"/>
              <a:t> de EF.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076950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11888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484784"/>
            <a:ext cx="2160240" cy="360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4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Temporalización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563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Horas de estudio: 16</a:t>
            </a:r>
          </a:p>
          <a:p>
            <a:pPr marL="0" indent="0">
              <a:buNone/>
            </a:pPr>
            <a:r>
              <a:rPr lang="es-ES" dirty="0" smtClean="0"/>
              <a:t>Horas de contacto: 12</a:t>
            </a:r>
          </a:p>
          <a:p>
            <a:pPr marL="0" indent="0">
              <a:buNone/>
            </a:pPr>
            <a:r>
              <a:rPr lang="es-ES" dirty="0" smtClean="0"/>
              <a:t>Horas de trabajo individual: 4 (1 hora por cada sesión)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099" y="5983859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245" y="6118797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73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Debate en </a:t>
            </a:r>
            <a:r>
              <a:rPr lang="en-US" dirty="0" err="1" smtClean="0"/>
              <a:t>grupo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563" y="1484784"/>
            <a:ext cx="367838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Cuáles</a:t>
            </a:r>
            <a:r>
              <a:rPr lang="en-US" dirty="0" smtClean="0"/>
              <a:t> son los </a:t>
            </a:r>
            <a:r>
              <a:rPr lang="en-US" dirty="0" err="1" smtClean="0"/>
              <a:t>beneficios</a:t>
            </a:r>
            <a:r>
              <a:rPr lang="en-US" dirty="0" smtClean="0"/>
              <a:t>? 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Cuáles</a:t>
            </a:r>
            <a:r>
              <a:rPr lang="en-US" dirty="0" smtClean="0"/>
              <a:t> son los </a:t>
            </a:r>
            <a:r>
              <a:rPr lang="en-US" dirty="0" err="1" smtClean="0"/>
              <a:t>retos</a:t>
            </a:r>
            <a:r>
              <a:rPr lang="en-US" dirty="0" smtClean="0"/>
              <a:t>? </a:t>
            </a:r>
            <a:endParaRPr lang="en-US" dirty="0"/>
          </a:p>
          <a:p>
            <a:r>
              <a:rPr lang="en-US" dirty="0" err="1" smtClean="0"/>
              <a:t>Comentar</a:t>
            </a:r>
            <a:r>
              <a:rPr lang="en-US" dirty="0" smtClean="0"/>
              <a:t> </a:t>
            </a:r>
            <a:r>
              <a:rPr lang="en-US" dirty="0" err="1" smtClean="0"/>
              <a:t>posibles</a:t>
            </a:r>
            <a:r>
              <a:rPr lang="en-US" dirty="0" smtClean="0"/>
              <a:t> </a:t>
            </a:r>
            <a:r>
              <a:rPr lang="en-US" dirty="0" err="1" smtClean="0"/>
              <a:t>soluciones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superar</a:t>
            </a:r>
            <a:r>
              <a:rPr lang="en-US" dirty="0" smtClean="0"/>
              <a:t> </a:t>
            </a:r>
            <a:r>
              <a:rPr lang="en-US" dirty="0" err="1" smtClean="0"/>
              <a:t>esos</a:t>
            </a:r>
            <a:r>
              <a:rPr lang="en-US" dirty="0" smtClean="0"/>
              <a:t> </a:t>
            </a:r>
            <a:r>
              <a:rPr lang="en-US" dirty="0" err="1" smtClean="0"/>
              <a:t>retos</a:t>
            </a:r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076950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11888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90" y="1916832"/>
            <a:ext cx="4426808" cy="24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44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Debate en </a:t>
            </a:r>
            <a:r>
              <a:rPr lang="en-US" dirty="0" err="1" smtClean="0"/>
              <a:t>grupo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4320480" cy="4525963"/>
          </a:xfrm>
        </p:spPr>
        <p:txBody>
          <a:bodyPr>
            <a:noAutofit/>
          </a:bodyPr>
          <a:lstStyle/>
          <a:p>
            <a:r>
              <a:rPr lang="en-US" sz="3000" dirty="0" smtClean="0"/>
              <a:t>¿</a:t>
            </a:r>
            <a:r>
              <a:rPr lang="en-US" sz="3000" dirty="0" err="1" smtClean="0"/>
              <a:t>Cómo</a:t>
            </a:r>
            <a:r>
              <a:rPr lang="en-US" sz="3000" dirty="0" smtClean="0"/>
              <a:t> </a:t>
            </a:r>
            <a:r>
              <a:rPr lang="en-US" sz="3000" dirty="0" err="1" smtClean="0"/>
              <a:t>comunicas</a:t>
            </a:r>
            <a:r>
              <a:rPr lang="en-US" sz="3000" dirty="0" smtClean="0"/>
              <a:t> los </a:t>
            </a:r>
            <a:r>
              <a:rPr lang="en-US" sz="3000" dirty="0" err="1" smtClean="0"/>
              <a:t>resultados</a:t>
            </a:r>
            <a:r>
              <a:rPr lang="en-US" sz="3000" dirty="0" smtClean="0"/>
              <a:t> de </a:t>
            </a:r>
            <a:r>
              <a:rPr lang="en-US" sz="3000" dirty="0" err="1" smtClean="0"/>
              <a:t>aprendizaje</a:t>
            </a:r>
            <a:r>
              <a:rPr lang="en-US" sz="3000" dirty="0" smtClean="0"/>
              <a:t>? </a:t>
            </a:r>
          </a:p>
          <a:p>
            <a:r>
              <a:rPr lang="en-US" sz="3000" dirty="0" smtClean="0"/>
              <a:t>¿</a:t>
            </a:r>
            <a:r>
              <a:rPr lang="en-US" sz="3000" dirty="0" err="1" smtClean="0"/>
              <a:t>Cómo</a:t>
            </a:r>
            <a:r>
              <a:rPr lang="en-US" sz="3000" dirty="0" smtClean="0"/>
              <a:t> </a:t>
            </a:r>
            <a:r>
              <a:rPr lang="en-US" sz="3000" dirty="0" err="1" smtClean="0"/>
              <a:t>sabe</a:t>
            </a:r>
            <a:r>
              <a:rPr lang="en-US" sz="3000" dirty="0" smtClean="0"/>
              <a:t> el </a:t>
            </a:r>
            <a:r>
              <a:rPr lang="en-US" sz="3000" dirty="0" err="1" smtClean="0"/>
              <a:t>proveedor</a:t>
            </a:r>
            <a:r>
              <a:rPr lang="en-US" sz="3000" dirty="0" smtClean="0"/>
              <a:t> </a:t>
            </a:r>
            <a:r>
              <a:rPr lang="en-US" sz="3000" dirty="0" err="1" smtClean="0"/>
              <a:t>dónde</a:t>
            </a:r>
            <a:r>
              <a:rPr lang="en-US" sz="3000" dirty="0" smtClean="0"/>
              <a:t> </a:t>
            </a:r>
            <a:r>
              <a:rPr lang="en-US" sz="3000" dirty="0" err="1" smtClean="0"/>
              <a:t>encaja</a:t>
            </a:r>
            <a:r>
              <a:rPr lang="en-US" sz="3000" dirty="0" smtClean="0"/>
              <a:t> el </a:t>
            </a:r>
            <a:r>
              <a:rPr lang="en-US" sz="3000" dirty="0" err="1" smtClean="0"/>
              <a:t>aprendizaje</a:t>
            </a:r>
            <a:r>
              <a:rPr lang="en-US" sz="3000" dirty="0" smtClean="0"/>
              <a:t> </a:t>
            </a:r>
            <a:r>
              <a:rPr lang="en-US" sz="3000" dirty="0" err="1" smtClean="0"/>
              <a:t>dentro</a:t>
            </a:r>
            <a:r>
              <a:rPr lang="en-US" sz="3000" dirty="0" smtClean="0"/>
              <a:t> del </a:t>
            </a:r>
            <a:r>
              <a:rPr lang="en-US" sz="3000" dirty="0" err="1" smtClean="0"/>
              <a:t>currículo</a:t>
            </a:r>
            <a:r>
              <a:rPr lang="en-US" sz="3000" dirty="0" smtClean="0"/>
              <a:t> de EF? </a:t>
            </a:r>
          </a:p>
          <a:p>
            <a:r>
              <a:rPr lang="en-US" sz="3000" dirty="0" smtClean="0"/>
              <a:t>¿</a:t>
            </a:r>
            <a:r>
              <a:rPr lang="en-US" sz="3000" dirty="0" err="1" smtClean="0"/>
              <a:t>Consigues</a:t>
            </a:r>
            <a:r>
              <a:rPr lang="en-US" sz="3000" dirty="0" smtClean="0"/>
              <a:t> </a:t>
            </a:r>
            <a:r>
              <a:rPr lang="en-US" sz="3000" dirty="0" err="1" smtClean="0"/>
              <a:t>encontrar</a:t>
            </a:r>
            <a:r>
              <a:rPr lang="en-US" sz="3000" dirty="0" smtClean="0"/>
              <a:t> </a:t>
            </a:r>
            <a:r>
              <a:rPr lang="en-US" sz="3000" dirty="0" err="1" smtClean="0"/>
              <a:t>tiempo</a:t>
            </a:r>
            <a:r>
              <a:rPr lang="en-US" sz="3000" dirty="0" smtClean="0"/>
              <a:t> </a:t>
            </a:r>
            <a:r>
              <a:rPr lang="en-US" sz="3000" dirty="0" err="1" smtClean="0"/>
              <a:t>para</a:t>
            </a:r>
            <a:r>
              <a:rPr lang="en-US" sz="3000" dirty="0" smtClean="0"/>
              <a:t> co-</a:t>
            </a:r>
            <a:r>
              <a:rPr lang="en-US" sz="3000" dirty="0" err="1" smtClean="0"/>
              <a:t>planificar</a:t>
            </a:r>
            <a:r>
              <a:rPr lang="en-US" sz="3000" dirty="0" smtClean="0"/>
              <a:t>?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076950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11888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060848"/>
            <a:ext cx="2467347" cy="246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93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Repaso</a:t>
            </a:r>
            <a:r>
              <a:rPr lang="en-US" dirty="0" smtClean="0"/>
              <a:t> del </a:t>
            </a:r>
            <a:r>
              <a:rPr lang="en-US" dirty="0" err="1" smtClean="0"/>
              <a:t>módulo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563" y="1484784"/>
            <a:ext cx="3678381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Por</a:t>
            </a:r>
            <a:r>
              <a:rPr lang="en-US" dirty="0" smtClean="0"/>
              <a:t> favor, </a:t>
            </a:r>
            <a:r>
              <a:rPr lang="en-US" dirty="0" err="1" smtClean="0"/>
              <a:t>rellena</a:t>
            </a:r>
            <a:r>
              <a:rPr lang="en-US" dirty="0" smtClean="0"/>
              <a:t> el </a:t>
            </a:r>
            <a:r>
              <a:rPr lang="en-US" dirty="0" err="1" smtClean="0"/>
              <a:t>formulario</a:t>
            </a:r>
            <a:r>
              <a:rPr lang="en-US" dirty="0" smtClean="0"/>
              <a:t> de feedback. 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la parte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útil</a:t>
            </a:r>
            <a:r>
              <a:rPr lang="en-US" dirty="0" smtClean="0"/>
              <a:t> del </a:t>
            </a:r>
            <a:r>
              <a:rPr lang="en-US" dirty="0" err="1" smtClean="0"/>
              <a:t>módulo</a:t>
            </a:r>
            <a:r>
              <a:rPr lang="en-US" dirty="0" smtClean="0"/>
              <a:t>? 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a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impacto</a:t>
            </a:r>
            <a:r>
              <a:rPr lang="en-US" dirty="0" smtClean="0"/>
              <a:t> el </a:t>
            </a:r>
            <a:r>
              <a:rPr lang="en-US" dirty="0" err="1" smtClean="0"/>
              <a:t>módulo</a:t>
            </a:r>
            <a:r>
              <a:rPr lang="en-US" dirty="0" smtClean="0"/>
              <a:t> en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práctica</a:t>
            </a:r>
            <a:r>
              <a:rPr lang="en-US" dirty="0" smtClean="0"/>
              <a:t>? </a:t>
            </a:r>
          </a:p>
          <a:p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076950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11888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060848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16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Preguntas</a:t>
            </a:r>
            <a:r>
              <a:rPr lang="en-US" dirty="0" smtClean="0"/>
              <a:t> clave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563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a) 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queremos</a:t>
            </a:r>
            <a:r>
              <a:rPr lang="en-US" dirty="0" smtClean="0"/>
              <a:t> </a:t>
            </a:r>
            <a:r>
              <a:rPr lang="en-US" dirty="0" err="1" smtClean="0"/>
              <a:t>conseguir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clases</a:t>
            </a:r>
            <a:r>
              <a:rPr lang="en-US" dirty="0" smtClean="0"/>
              <a:t> de EF? </a:t>
            </a:r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dirty="0"/>
              <a:t>) </a:t>
            </a:r>
            <a:r>
              <a:rPr lang="en-US" dirty="0" smtClean="0"/>
              <a:t>¿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nuestra</a:t>
            </a:r>
            <a:r>
              <a:rPr lang="en-US" dirty="0" smtClean="0"/>
              <a:t> </a:t>
            </a:r>
            <a:r>
              <a:rPr lang="en-US" dirty="0" err="1" smtClean="0"/>
              <a:t>práctica</a:t>
            </a:r>
            <a:r>
              <a:rPr lang="en-US" dirty="0" smtClean="0"/>
              <a:t> en </a:t>
            </a:r>
            <a:r>
              <a:rPr lang="en-US" dirty="0" err="1" smtClean="0"/>
              <a:t>consonancia</a:t>
            </a:r>
            <a:r>
              <a:rPr lang="en-US" dirty="0" smtClean="0"/>
              <a:t> con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objetivo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r>
              <a:rPr lang="en-US" dirty="0" smtClean="0"/>
              <a:t> c</a:t>
            </a:r>
            <a:r>
              <a:rPr lang="en-US" dirty="0"/>
              <a:t>) </a:t>
            </a:r>
            <a:r>
              <a:rPr lang="en-US" dirty="0" smtClean="0"/>
              <a:t>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relación</a:t>
            </a:r>
            <a:r>
              <a:rPr lang="en-US" dirty="0" smtClean="0"/>
              <a:t> entre la EF, el </a:t>
            </a:r>
            <a:r>
              <a:rPr lang="en-US" dirty="0" err="1" smtClean="0"/>
              <a:t>deporte</a:t>
            </a:r>
            <a:r>
              <a:rPr lang="en-US" dirty="0" smtClean="0"/>
              <a:t> y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actividades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promueven</a:t>
            </a:r>
            <a:r>
              <a:rPr lang="en-US" dirty="0" smtClean="0"/>
              <a:t> la </a:t>
            </a:r>
            <a:r>
              <a:rPr lang="en-US" dirty="0" err="1" smtClean="0"/>
              <a:t>salud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r>
              <a:rPr lang="en-US" dirty="0" smtClean="0"/>
              <a:t>d</a:t>
            </a:r>
            <a:r>
              <a:rPr lang="en-US" dirty="0"/>
              <a:t>) </a:t>
            </a:r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EF </a:t>
            </a:r>
            <a:r>
              <a:rPr lang="en-US" dirty="0" err="1" smtClean="0"/>
              <a:t>centrada</a:t>
            </a:r>
            <a:r>
              <a:rPr lang="en-US" dirty="0" smtClean="0"/>
              <a:t> en el </a:t>
            </a:r>
            <a:r>
              <a:rPr lang="en-US" dirty="0" err="1" smtClean="0"/>
              <a:t>niño</a:t>
            </a:r>
            <a:r>
              <a:rPr lang="en-US" dirty="0" smtClean="0"/>
              <a:t>?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e) </a:t>
            </a:r>
            <a:r>
              <a:rPr lang="en-US" dirty="0" smtClean="0"/>
              <a:t>¿</a:t>
            </a:r>
            <a:r>
              <a:rPr lang="en-US" dirty="0" err="1" smtClean="0"/>
              <a:t>Cuáles</a:t>
            </a:r>
            <a:r>
              <a:rPr lang="en-US" dirty="0" smtClean="0"/>
              <a:t> son los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trabajamos</a:t>
            </a:r>
            <a:r>
              <a:rPr lang="en-US" dirty="0" smtClean="0"/>
              <a:t> con </a:t>
            </a:r>
            <a:r>
              <a:rPr lang="en-US" dirty="0" err="1" smtClean="0"/>
              <a:t>agentes</a:t>
            </a:r>
            <a:r>
              <a:rPr lang="en-US" dirty="0" smtClean="0"/>
              <a:t> </a:t>
            </a:r>
            <a:r>
              <a:rPr lang="en-US" dirty="0" err="1" smtClean="0"/>
              <a:t>externos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696" y="5995219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2040" y="6010747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292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61707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Pupil Health &amp; Well-Being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477" y="6150499"/>
            <a:ext cx="145816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912"/>
          <a:stretch/>
        </p:blipFill>
        <p:spPr bwMode="auto">
          <a:xfrm>
            <a:off x="2811852" y="6150499"/>
            <a:ext cx="2814484" cy="77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2922" y="5874275"/>
            <a:ext cx="4298156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2922" y="2930797"/>
            <a:ext cx="3762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MÓDULO 2</a:t>
            </a:r>
          </a:p>
          <a:p>
            <a:pPr algn="ctr"/>
            <a:r>
              <a:rPr lang="es-ES" sz="2800" b="1" dirty="0" smtClean="0"/>
              <a:t>SESIÓN </a:t>
            </a:r>
            <a:r>
              <a:rPr lang="es-ES" sz="2800" b="1" dirty="0"/>
              <a:t>– </a:t>
            </a:r>
            <a:r>
              <a:rPr lang="es-ES" sz="2800" b="1" dirty="0" smtClean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8733" y="4581128"/>
            <a:ext cx="506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71267" y="4196407"/>
            <a:ext cx="6588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</a:t>
            </a:r>
            <a:r>
              <a:rPr lang="en-US" sz="2800" dirty="0" err="1" smtClean="0"/>
              <a:t>Hacia</a:t>
            </a:r>
            <a:r>
              <a:rPr lang="en-US" sz="2800" dirty="0" smtClean="0"/>
              <a:t> un </a:t>
            </a:r>
            <a:r>
              <a:rPr lang="en-US" sz="2800" dirty="0" err="1" smtClean="0"/>
              <a:t>lenguaje</a:t>
            </a:r>
            <a:r>
              <a:rPr lang="en-US" sz="2800" dirty="0" smtClean="0"/>
              <a:t> y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justificación</a:t>
            </a:r>
            <a:r>
              <a:rPr lang="en-US" sz="2800" dirty="0" smtClean="0"/>
              <a:t> </a:t>
            </a:r>
            <a:r>
              <a:rPr lang="en-US" sz="2800" dirty="0" err="1" smtClean="0"/>
              <a:t>comunes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32055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Sesión</a:t>
            </a:r>
            <a:r>
              <a:rPr lang="en-US" dirty="0" smtClean="0"/>
              <a:t> 2.1. </a:t>
            </a:r>
            <a:r>
              <a:rPr lang="en-US" dirty="0" err="1" smtClean="0"/>
              <a:t>Objetivos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563" y="148478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Aclarar</a:t>
            </a:r>
            <a:r>
              <a:rPr lang="en-US" dirty="0" smtClean="0"/>
              <a:t> la </a:t>
            </a:r>
            <a:r>
              <a:rPr lang="en-US" dirty="0" err="1" smtClean="0"/>
              <a:t>relación</a:t>
            </a:r>
            <a:r>
              <a:rPr lang="en-US" dirty="0" smtClean="0"/>
              <a:t> entre </a:t>
            </a:r>
            <a:r>
              <a:rPr lang="en-US" dirty="0" err="1" smtClean="0"/>
              <a:t>educación</a:t>
            </a:r>
            <a:r>
              <a:rPr lang="en-US" dirty="0" smtClean="0"/>
              <a:t> </a:t>
            </a:r>
            <a:r>
              <a:rPr lang="en-US" dirty="0" err="1" smtClean="0"/>
              <a:t>física</a:t>
            </a:r>
            <a:r>
              <a:rPr lang="en-US" dirty="0" smtClean="0"/>
              <a:t> y </a:t>
            </a:r>
            <a:r>
              <a:rPr lang="en-US" dirty="0" err="1" smtClean="0"/>
              <a:t>deporte</a:t>
            </a:r>
            <a:r>
              <a:rPr lang="en-US" dirty="0" smtClean="0"/>
              <a:t>, </a:t>
            </a:r>
            <a:r>
              <a:rPr lang="en-US" dirty="0" err="1" smtClean="0"/>
              <a:t>salud</a:t>
            </a:r>
            <a:r>
              <a:rPr lang="en-US" dirty="0" smtClean="0"/>
              <a:t> (</a:t>
            </a:r>
            <a:r>
              <a:rPr lang="en-US" dirty="0" err="1" smtClean="0"/>
              <a:t>incluyendo</a:t>
            </a:r>
            <a:r>
              <a:rPr lang="en-US" dirty="0" smtClean="0"/>
              <a:t> el control del peso) y </a:t>
            </a:r>
            <a:r>
              <a:rPr lang="en-US" dirty="0" err="1" smtClean="0"/>
              <a:t>actividad</a:t>
            </a:r>
            <a:r>
              <a:rPr lang="en-US" dirty="0" smtClean="0"/>
              <a:t> </a:t>
            </a:r>
            <a:r>
              <a:rPr lang="en-US" dirty="0" err="1" smtClean="0"/>
              <a:t>física</a:t>
            </a:r>
            <a:r>
              <a:rPr lang="en-US" dirty="0" smtClean="0"/>
              <a:t>;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 smtClean="0"/>
              <a:t>Entender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la </a:t>
            </a:r>
            <a:r>
              <a:rPr lang="en-US" dirty="0" err="1" smtClean="0"/>
              <a:t>educación</a:t>
            </a:r>
            <a:r>
              <a:rPr lang="en-US" dirty="0" smtClean="0"/>
              <a:t> </a:t>
            </a:r>
            <a:r>
              <a:rPr lang="en-US" dirty="0" err="1" smtClean="0"/>
              <a:t>física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parte </a:t>
            </a:r>
            <a:r>
              <a:rPr lang="en-US" dirty="0" err="1" smtClean="0"/>
              <a:t>obligatoria</a:t>
            </a:r>
            <a:r>
              <a:rPr lang="en-US" dirty="0" smtClean="0"/>
              <a:t> del </a:t>
            </a:r>
            <a:r>
              <a:rPr lang="en-US" dirty="0" err="1" smtClean="0"/>
              <a:t>currículo</a:t>
            </a:r>
            <a:r>
              <a:rPr lang="en-US" dirty="0" smtClean="0"/>
              <a:t> </a:t>
            </a:r>
            <a:r>
              <a:rPr lang="en-US" dirty="0" err="1" smtClean="0"/>
              <a:t>escolar</a:t>
            </a:r>
            <a:r>
              <a:rPr lang="en-US" dirty="0" smtClean="0"/>
              <a:t> y la </a:t>
            </a:r>
            <a:r>
              <a:rPr lang="en-US" dirty="0" err="1" smtClean="0"/>
              <a:t>contribución</a:t>
            </a:r>
            <a:r>
              <a:rPr lang="en-US" dirty="0" smtClean="0"/>
              <a:t> </a:t>
            </a:r>
            <a:r>
              <a:rPr lang="en-US" i="1" dirty="0" smtClean="0"/>
              <a:t>singular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a la </a:t>
            </a:r>
            <a:r>
              <a:rPr lang="en-US" dirty="0" err="1" smtClean="0"/>
              <a:t>educación</a:t>
            </a:r>
            <a:r>
              <a:rPr lang="en-US" dirty="0" smtClean="0"/>
              <a:t> de los </a:t>
            </a:r>
            <a:r>
              <a:rPr lang="en-US" dirty="0" err="1" smtClean="0"/>
              <a:t>niños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 err="1" smtClean="0"/>
              <a:t>Apoyar</a:t>
            </a:r>
            <a:r>
              <a:rPr lang="en-US" dirty="0" smtClean="0"/>
              <a:t> a los </a:t>
            </a:r>
            <a:r>
              <a:rPr lang="en-US" dirty="0" err="1" smtClean="0"/>
              <a:t>alumnos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examinen</a:t>
            </a:r>
            <a:r>
              <a:rPr lang="en-US" dirty="0" smtClean="0"/>
              <a:t> de forma </a:t>
            </a:r>
            <a:r>
              <a:rPr lang="en-US" dirty="0" err="1" smtClean="0"/>
              <a:t>crítica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políticas</a:t>
            </a:r>
            <a:r>
              <a:rPr lang="en-US" dirty="0" smtClean="0"/>
              <a:t> y </a:t>
            </a:r>
            <a:r>
              <a:rPr lang="en-US" dirty="0" err="1" smtClean="0"/>
              <a:t>prácticas</a:t>
            </a:r>
            <a:r>
              <a:rPr lang="en-US" dirty="0" smtClean="0"/>
              <a:t> </a:t>
            </a:r>
            <a:r>
              <a:rPr lang="en-US" dirty="0" err="1" smtClean="0"/>
              <a:t>actuales</a:t>
            </a:r>
            <a:r>
              <a:rPr lang="en-US" dirty="0" smtClean="0"/>
              <a:t>, </a:t>
            </a:r>
            <a:r>
              <a:rPr lang="en-US" dirty="0" err="1" smtClean="0"/>
              <a:t>teniendo</a:t>
            </a:r>
            <a:r>
              <a:rPr lang="en-US" dirty="0" smtClean="0"/>
              <a:t> en </a:t>
            </a:r>
            <a:r>
              <a:rPr lang="en-US" dirty="0" err="1" smtClean="0"/>
              <a:t>cuenta</a:t>
            </a:r>
            <a:r>
              <a:rPr lang="en-US" dirty="0" smtClean="0"/>
              <a:t> lo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mencionado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076950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11888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98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Reflexiones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la </a:t>
            </a:r>
            <a:r>
              <a:rPr lang="en-US" dirty="0" err="1" smtClean="0"/>
              <a:t>práctica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563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En </a:t>
            </a:r>
            <a:r>
              <a:rPr lang="en-US" dirty="0" err="1" smtClean="0"/>
              <a:t>grupos</a:t>
            </a:r>
            <a:r>
              <a:rPr lang="en-US" dirty="0" smtClean="0"/>
              <a:t> de 2 o 3, </a:t>
            </a:r>
            <a:r>
              <a:rPr lang="en-US" dirty="0" err="1" smtClean="0"/>
              <a:t>comentar</a:t>
            </a:r>
            <a:r>
              <a:rPr lang="en-US" dirty="0" smtClean="0"/>
              <a:t> los </a:t>
            </a:r>
            <a:r>
              <a:rPr lang="en-US" dirty="0" err="1" smtClean="0"/>
              <a:t>procesos</a:t>
            </a:r>
            <a:r>
              <a:rPr lang="en-US" dirty="0" smtClean="0"/>
              <a:t> </a:t>
            </a:r>
            <a:r>
              <a:rPr lang="en-US" dirty="0" err="1" smtClean="0"/>
              <a:t>pedagógicos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ven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clases</a:t>
            </a:r>
            <a:r>
              <a:rPr lang="en-US" dirty="0" smtClean="0"/>
              <a:t> de EF</a:t>
            </a:r>
            <a:r>
              <a:rPr lang="is-IS" dirty="0" smtClean="0"/>
              <a:t>…</a:t>
            </a:r>
            <a:endParaRPr lang="is-IS" dirty="0" smtClean="0"/>
          </a:p>
          <a:p>
            <a:pPr marL="0" indent="0">
              <a:buNone/>
            </a:pPr>
            <a:endParaRPr lang="is-IS" dirty="0" smtClean="0"/>
          </a:p>
          <a:p>
            <a:pPr marL="0" indent="0">
              <a:buNone/>
            </a:pPr>
            <a:r>
              <a:rPr lang="is-IS" dirty="0" smtClean="0"/>
              <a:t>O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 smtClean="0"/>
          </a:p>
          <a:p>
            <a:pPr marL="0" indent="0">
              <a:buNone/>
            </a:pPr>
            <a:r>
              <a:rPr lang="en-US" dirty="0" smtClean="0"/>
              <a:t>En </a:t>
            </a:r>
            <a:r>
              <a:rPr lang="en-US" dirty="0" err="1" smtClean="0"/>
              <a:t>otras</a:t>
            </a:r>
            <a:r>
              <a:rPr lang="en-US" dirty="0" smtClean="0"/>
              <a:t> </a:t>
            </a:r>
            <a:r>
              <a:rPr lang="en-US" dirty="0" err="1" smtClean="0"/>
              <a:t>palabras</a:t>
            </a:r>
            <a:r>
              <a:rPr lang="en-US" dirty="0" smtClean="0"/>
              <a:t>, 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el </a:t>
            </a:r>
            <a:r>
              <a:rPr lang="en-US" dirty="0" err="1" smtClean="0"/>
              <a:t>docente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asegurarse</a:t>
            </a:r>
            <a:r>
              <a:rPr lang="en-US" dirty="0" smtClean="0"/>
              <a:t> de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b="1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niños</a:t>
            </a:r>
            <a:r>
              <a:rPr lang="en-US" dirty="0" smtClean="0"/>
              <a:t> </a:t>
            </a:r>
            <a:r>
              <a:rPr lang="en-US" dirty="0" err="1" smtClean="0"/>
              <a:t>aprenden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108443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30557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2163" y="2564904"/>
            <a:ext cx="3937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864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Textos</a:t>
            </a:r>
            <a:r>
              <a:rPr lang="en-US" dirty="0" smtClean="0"/>
              <a:t> clave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Bailey, R. et al (2009) The Educational Benefits Claimed for Physical Education and School Sport: An Academic Review, Research Papers in Education, </a:t>
            </a:r>
            <a:r>
              <a:rPr lang="en-US" dirty="0" smtClean="0"/>
              <a:t>24.1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Kirk</a:t>
            </a:r>
            <a:r>
              <a:rPr lang="en-US" dirty="0"/>
              <a:t>, D. (2010). Physical Education Futures, Oxon: Routledge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108443"/>
            <a:ext cx="2816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30557"/>
            <a:ext cx="1457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7170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6555</TotalTime>
  <Words>3378</Words>
  <Application>Microsoft Office PowerPoint</Application>
  <PresentationFormat>On-screen Show (4:3)</PresentationFormat>
  <Paragraphs>362</Paragraphs>
  <Slides>42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Tema de Office</vt:lpstr>
      <vt:lpstr>Pupil Health &amp; Well-Being</vt:lpstr>
      <vt:lpstr>Slide 2</vt:lpstr>
      <vt:lpstr>1. Objetivos</vt:lpstr>
      <vt:lpstr>2. Temporalización</vt:lpstr>
      <vt:lpstr>3. Preguntas clave</vt:lpstr>
      <vt:lpstr>Pupil Health &amp; Well-Being</vt:lpstr>
      <vt:lpstr>4. Sesión 2.1. Objetivos</vt:lpstr>
      <vt:lpstr>Reflexiones sobre la práctica</vt:lpstr>
      <vt:lpstr>5. Textos clave</vt:lpstr>
      <vt:lpstr>Finalidad de la EF</vt:lpstr>
      <vt:lpstr>Visión de conjunto </vt:lpstr>
      <vt:lpstr>¿Cuál es tu visión? </vt:lpstr>
      <vt:lpstr>Deporte vs EF</vt:lpstr>
      <vt:lpstr>EF – ¿un criado para 2 amos? </vt:lpstr>
      <vt:lpstr>¿Claridad de la finalidad? </vt:lpstr>
      <vt:lpstr>La verdad incómoda</vt:lpstr>
      <vt:lpstr>¿Está nuestra práctica en consonancia con nuestros objetivos? </vt:lpstr>
      <vt:lpstr>¿A quién sirve el statu quo? </vt:lpstr>
      <vt:lpstr>Así que, si los niños tienen que permanecer activos, ¿qué habilidades necesitan? </vt:lpstr>
      <vt:lpstr>Así que, si los niños tienen que permanecer activos, ¿qué habilidades necesitan? </vt:lpstr>
      <vt:lpstr>Así que, si los niños tienen que permanecer activos, ¿qué habilidades necesitan? </vt:lpstr>
      <vt:lpstr>Sesión 2.1. Objetivos</vt:lpstr>
      <vt:lpstr>Pupil Health &amp; Well-Being</vt:lpstr>
      <vt:lpstr>1. Sesión 2.2. Objetivos</vt:lpstr>
      <vt:lpstr>2. Vamos a jugar y a aprender </vt:lpstr>
      <vt:lpstr>3. Reflexiones</vt:lpstr>
      <vt:lpstr>4. Análisis</vt:lpstr>
      <vt:lpstr>5a. Teacher talk</vt:lpstr>
      <vt:lpstr>5b. Teacher talk</vt:lpstr>
      <vt:lpstr>6. Barreras</vt:lpstr>
      <vt:lpstr>7. Preparación para la siguiente sesión</vt:lpstr>
      <vt:lpstr>Lista de lectura</vt:lpstr>
      <vt:lpstr>1. Sesión 2.2. Objetivos</vt:lpstr>
      <vt:lpstr>Pupil Health &amp; Well-Being</vt:lpstr>
      <vt:lpstr>1. Sesión 2.3. Objetivos</vt:lpstr>
      <vt:lpstr>2. Puntos para comentar</vt:lpstr>
      <vt:lpstr>Pupil Health &amp; Well-Being</vt:lpstr>
      <vt:lpstr>1. Sesión 2.4. Objetivos</vt:lpstr>
      <vt:lpstr>Debate en grupo</vt:lpstr>
      <vt:lpstr>Debate en grupo</vt:lpstr>
      <vt:lpstr>Debate en grupo</vt:lpstr>
      <vt:lpstr>Repaso del módulo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Pupil Health &amp; Well-Being</dc:title>
  <dc:creator>Jesus Alemán</dc:creator>
  <cp:lastModifiedBy>Yvonne</cp:lastModifiedBy>
  <cp:revision>190</cp:revision>
  <dcterms:created xsi:type="dcterms:W3CDTF">2016-03-31T21:42:20Z</dcterms:created>
  <dcterms:modified xsi:type="dcterms:W3CDTF">2016-10-24T10:49:10Z</dcterms:modified>
</cp:coreProperties>
</file>