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8" r:id="rId2"/>
    <p:sldId id="260" r:id="rId3"/>
    <p:sldId id="263" r:id="rId4"/>
    <p:sldId id="259" r:id="rId5"/>
    <p:sldId id="266" r:id="rId6"/>
    <p:sldId id="268" r:id="rId7"/>
    <p:sldId id="269" r:id="rId8"/>
    <p:sldId id="270" r:id="rId9"/>
    <p:sldId id="267" r:id="rId10"/>
    <p:sldId id="265" r:id="rId11"/>
    <p:sldId id="262" r:id="rId12"/>
    <p:sldId id="27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76F014-5932-4ADF-A5B5-DADFA99CD545}" type="datetimeFigureOut">
              <a:rPr lang="en-GB" smtClean="0"/>
              <a:t>15/06/2017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5B1664-7F1B-4D5A-8898-CD4FB315AD8E}" type="slidenum">
              <a:rPr lang="en-GB" smtClean="0"/>
              <a:t>‹#›</a:t>
            </a:fld>
            <a:endParaRPr lang="en-GB"/>
          </a:p>
        </p:txBody>
      </p:sp>
    </p:spTree>
    <p:extLst>
      <p:ext uri="{BB962C8B-B14F-4D97-AF65-F5344CB8AC3E}">
        <p14:creationId xmlns:p14="http://schemas.microsoft.com/office/powerpoint/2010/main" val="2742657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78BEAC-B311-42F8-A587-1ED0E96C43A3}" type="slidenum">
              <a:rPr lang="en-US" smtClean="0"/>
              <a:pPr/>
              <a:t>1</a:t>
            </a:fld>
            <a:endParaRPr lang="en-US"/>
          </a:p>
        </p:txBody>
      </p:sp>
    </p:spTree>
    <p:extLst>
      <p:ext uri="{BB962C8B-B14F-4D97-AF65-F5344CB8AC3E}">
        <p14:creationId xmlns:p14="http://schemas.microsoft.com/office/powerpoint/2010/main" val="1524473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78BEAC-B311-42F8-A587-1ED0E96C43A3}" type="slidenum">
              <a:rPr lang="en-US" smtClean="0"/>
              <a:t>2</a:t>
            </a:fld>
            <a:endParaRPr lang="en-US"/>
          </a:p>
        </p:txBody>
      </p:sp>
    </p:spTree>
    <p:extLst>
      <p:ext uri="{BB962C8B-B14F-4D97-AF65-F5344CB8AC3E}">
        <p14:creationId xmlns:p14="http://schemas.microsoft.com/office/powerpoint/2010/main" val="1190636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a:t>
            </a:r>
          </a:p>
          <a:p>
            <a:r>
              <a:rPr lang="en-US" dirty="0" smtClean="0"/>
              <a:t>Group discussion.</a:t>
            </a:r>
          </a:p>
          <a:p>
            <a:r>
              <a:rPr lang="en-US" dirty="0" smtClean="0"/>
              <a:t>During</a:t>
            </a:r>
            <a:r>
              <a:rPr lang="en-US" baseline="0" dirty="0" smtClean="0"/>
              <a:t> the feedback focus on the UNIQUE contribution of PE so, for example, many people will say teamwork and social skills. Ask, ‘if PE disappeared tomorrow, would the children learn to work effectively with others?’ The answer is probably YES. So what would they NOT learn if PE was taken away?</a:t>
            </a:r>
          </a:p>
          <a:p>
            <a:r>
              <a:rPr lang="en-US" baseline="0" dirty="0" smtClean="0"/>
              <a:t>Answer – educating the PHYSICAL and educating THROUGH the physical</a:t>
            </a:r>
            <a:endParaRPr lang="en-US" dirty="0"/>
          </a:p>
        </p:txBody>
      </p:sp>
      <p:sp>
        <p:nvSpPr>
          <p:cNvPr id="4" name="Slide Number Placeholder 3"/>
          <p:cNvSpPr>
            <a:spLocks noGrp="1"/>
          </p:cNvSpPr>
          <p:nvPr>
            <p:ph type="sldNum" sz="quarter" idx="10"/>
          </p:nvPr>
        </p:nvSpPr>
        <p:spPr/>
        <p:txBody>
          <a:bodyPr/>
          <a:lstStyle/>
          <a:p>
            <a:fld id="{1A78BEAC-B311-42F8-A587-1ED0E96C43A3}" type="slidenum">
              <a:rPr lang="en-US" smtClean="0"/>
              <a:pPr/>
              <a:t>3</a:t>
            </a:fld>
            <a:endParaRPr lang="en-US"/>
          </a:p>
        </p:txBody>
      </p:sp>
    </p:spTree>
    <p:extLst>
      <p:ext uri="{BB962C8B-B14F-4D97-AF65-F5344CB8AC3E}">
        <p14:creationId xmlns:p14="http://schemas.microsoft.com/office/powerpoint/2010/main" val="2347402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a:t>
            </a:r>
          </a:p>
          <a:p>
            <a:r>
              <a:rPr lang="en-US" dirty="0" smtClean="0"/>
              <a:t>Certain attitudes that support learning.</a:t>
            </a:r>
          </a:p>
          <a:p>
            <a:r>
              <a:rPr lang="en-US" dirty="0" smtClean="0"/>
              <a:t>Spend a few minutes comparing Fixed</a:t>
            </a:r>
            <a:r>
              <a:rPr lang="en-US" baseline="0" dirty="0" smtClean="0"/>
              <a:t> v Growth mindset. Reference the work of Carol </a:t>
            </a:r>
            <a:r>
              <a:rPr lang="en-US" baseline="0" dirty="0" err="1" smtClean="0"/>
              <a:t>Dweck</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A78BEAC-B311-42F8-A587-1ED0E96C43A3}" type="slidenum">
              <a:rPr lang="en-US" smtClean="0"/>
              <a:t>10</a:t>
            </a:fld>
            <a:endParaRPr lang="en-US"/>
          </a:p>
        </p:txBody>
      </p:sp>
    </p:spTree>
    <p:extLst>
      <p:ext uri="{BB962C8B-B14F-4D97-AF65-F5344CB8AC3E}">
        <p14:creationId xmlns:p14="http://schemas.microsoft.com/office/powerpoint/2010/main" val="1506889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a:t>
            </a:r>
            <a:endParaRPr lang="en-US" dirty="0"/>
          </a:p>
        </p:txBody>
      </p:sp>
      <p:sp>
        <p:nvSpPr>
          <p:cNvPr id="4" name="Slide Number Placeholder 3"/>
          <p:cNvSpPr>
            <a:spLocks noGrp="1"/>
          </p:cNvSpPr>
          <p:nvPr>
            <p:ph type="sldNum" sz="quarter" idx="10"/>
          </p:nvPr>
        </p:nvSpPr>
        <p:spPr/>
        <p:txBody>
          <a:bodyPr/>
          <a:lstStyle/>
          <a:p>
            <a:fld id="{1A78BEAC-B311-42F8-A587-1ED0E96C43A3}" type="slidenum">
              <a:rPr lang="en-US" smtClean="0"/>
              <a:pPr/>
              <a:t>11</a:t>
            </a:fld>
            <a:endParaRPr lang="en-US"/>
          </a:p>
        </p:txBody>
      </p:sp>
    </p:spTree>
    <p:extLst>
      <p:ext uri="{BB962C8B-B14F-4D97-AF65-F5344CB8AC3E}">
        <p14:creationId xmlns:p14="http://schemas.microsoft.com/office/powerpoint/2010/main" val="1669794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78BEAC-B311-42F8-A587-1ED0E96C43A3}" type="slidenum">
              <a:rPr lang="en-US" smtClean="0"/>
              <a:t>12</a:t>
            </a:fld>
            <a:endParaRPr lang="en-US"/>
          </a:p>
        </p:txBody>
      </p:sp>
    </p:spTree>
    <p:extLst>
      <p:ext uri="{BB962C8B-B14F-4D97-AF65-F5344CB8AC3E}">
        <p14:creationId xmlns:p14="http://schemas.microsoft.com/office/powerpoint/2010/main" val="1318412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E8CC67C-3566-48BE-B8B5-99F24E679599}" type="datetimeFigureOut">
              <a:rPr lang="en-GB" smtClean="0"/>
              <a:t>15/06/2017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A89FB7-5D0B-49E9-B306-A8F312D111FB}" type="slidenum">
              <a:rPr lang="en-GB" smtClean="0"/>
              <a:t>‹#›</a:t>
            </a:fld>
            <a:endParaRPr lang="en-GB"/>
          </a:p>
        </p:txBody>
      </p:sp>
    </p:spTree>
    <p:extLst>
      <p:ext uri="{BB962C8B-B14F-4D97-AF65-F5344CB8AC3E}">
        <p14:creationId xmlns:p14="http://schemas.microsoft.com/office/powerpoint/2010/main" val="159057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E8CC67C-3566-48BE-B8B5-99F24E679599}" type="datetimeFigureOut">
              <a:rPr lang="en-GB" smtClean="0"/>
              <a:t>15/06/2017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A89FB7-5D0B-49E9-B306-A8F312D111FB}" type="slidenum">
              <a:rPr lang="en-GB" smtClean="0"/>
              <a:t>‹#›</a:t>
            </a:fld>
            <a:endParaRPr lang="en-GB"/>
          </a:p>
        </p:txBody>
      </p:sp>
    </p:spTree>
    <p:extLst>
      <p:ext uri="{BB962C8B-B14F-4D97-AF65-F5344CB8AC3E}">
        <p14:creationId xmlns:p14="http://schemas.microsoft.com/office/powerpoint/2010/main" val="2992367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E8CC67C-3566-48BE-B8B5-99F24E679599}" type="datetimeFigureOut">
              <a:rPr lang="en-GB" smtClean="0"/>
              <a:t>15/06/2017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A89FB7-5D0B-49E9-B306-A8F312D111FB}" type="slidenum">
              <a:rPr lang="en-GB" smtClean="0"/>
              <a:t>‹#›</a:t>
            </a:fld>
            <a:endParaRPr lang="en-GB"/>
          </a:p>
        </p:txBody>
      </p:sp>
    </p:spTree>
    <p:extLst>
      <p:ext uri="{BB962C8B-B14F-4D97-AF65-F5344CB8AC3E}">
        <p14:creationId xmlns:p14="http://schemas.microsoft.com/office/powerpoint/2010/main" val="1601457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E8CC67C-3566-48BE-B8B5-99F24E679599}" type="datetimeFigureOut">
              <a:rPr lang="en-GB" smtClean="0"/>
              <a:t>15/06/2017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A89FB7-5D0B-49E9-B306-A8F312D111FB}" type="slidenum">
              <a:rPr lang="en-GB" smtClean="0"/>
              <a:t>‹#›</a:t>
            </a:fld>
            <a:endParaRPr lang="en-GB"/>
          </a:p>
        </p:txBody>
      </p:sp>
    </p:spTree>
    <p:extLst>
      <p:ext uri="{BB962C8B-B14F-4D97-AF65-F5344CB8AC3E}">
        <p14:creationId xmlns:p14="http://schemas.microsoft.com/office/powerpoint/2010/main" val="4266602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8CC67C-3566-48BE-B8B5-99F24E679599}" type="datetimeFigureOut">
              <a:rPr lang="en-GB" smtClean="0"/>
              <a:t>15/06/2017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A89FB7-5D0B-49E9-B306-A8F312D111FB}" type="slidenum">
              <a:rPr lang="en-GB" smtClean="0"/>
              <a:t>‹#›</a:t>
            </a:fld>
            <a:endParaRPr lang="en-GB"/>
          </a:p>
        </p:txBody>
      </p:sp>
    </p:spTree>
    <p:extLst>
      <p:ext uri="{BB962C8B-B14F-4D97-AF65-F5344CB8AC3E}">
        <p14:creationId xmlns:p14="http://schemas.microsoft.com/office/powerpoint/2010/main" val="9916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E8CC67C-3566-48BE-B8B5-99F24E679599}" type="datetimeFigureOut">
              <a:rPr lang="en-GB" smtClean="0"/>
              <a:t>15/06/2017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A89FB7-5D0B-49E9-B306-A8F312D111FB}" type="slidenum">
              <a:rPr lang="en-GB" smtClean="0"/>
              <a:t>‹#›</a:t>
            </a:fld>
            <a:endParaRPr lang="en-GB"/>
          </a:p>
        </p:txBody>
      </p:sp>
    </p:spTree>
    <p:extLst>
      <p:ext uri="{BB962C8B-B14F-4D97-AF65-F5344CB8AC3E}">
        <p14:creationId xmlns:p14="http://schemas.microsoft.com/office/powerpoint/2010/main" val="1748075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E8CC67C-3566-48BE-B8B5-99F24E679599}" type="datetimeFigureOut">
              <a:rPr lang="en-GB" smtClean="0"/>
              <a:t>15/06/2017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A89FB7-5D0B-49E9-B306-A8F312D111FB}" type="slidenum">
              <a:rPr lang="en-GB" smtClean="0"/>
              <a:t>‹#›</a:t>
            </a:fld>
            <a:endParaRPr lang="en-GB"/>
          </a:p>
        </p:txBody>
      </p:sp>
    </p:spTree>
    <p:extLst>
      <p:ext uri="{BB962C8B-B14F-4D97-AF65-F5344CB8AC3E}">
        <p14:creationId xmlns:p14="http://schemas.microsoft.com/office/powerpoint/2010/main" val="2119819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E8CC67C-3566-48BE-B8B5-99F24E679599}" type="datetimeFigureOut">
              <a:rPr lang="en-GB" smtClean="0"/>
              <a:t>15/06/2017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A89FB7-5D0B-49E9-B306-A8F312D111FB}" type="slidenum">
              <a:rPr lang="en-GB" smtClean="0"/>
              <a:t>‹#›</a:t>
            </a:fld>
            <a:endParaRPr lang="en-GB"/>
          </a:p>
        </p:txBody>
      </p:sp>
    </p:spTree>
    <p:extLst>
      <p:ext uri="{BB962C8B-B14F-4D97-AF65-F5344CB8AC3E}">
        <p14:creationId xmlns:p14="http://schemas.microsoft.com/office/powerpoint/2010/main" val="1932858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CC67C-3566-48BE-B8B5-99F24E679599}" type="datetimeFigureOut">
              <a:rPr lang="en-GB" smtClean="0"/>
              <a:t>15/06/2017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A89FB7-5D0B-49E9-B306-A8F312D111FB}" type="slidenum">
              <a:rPr lang="en-GB" smtClean="0"/>
              <a:t>‹#›</a:t>
            </a:fld>
            <a:endParaRPr lang="en-GB"/>
          </a:p>
        </p:txBody>
      </p:sp>
    </p:spTree>
    <p:extLst>
      <p:ext uri="{BB962C8B-B14F-4D97-AF65-F5344CB8AC3E}">
        <p14:creationId xmlns:p14="http://schemas.microsoft.com/office/powerpoint/2010/main" val="3097621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8CC67C-3566-48BE-B8B5-99F24E679599}" type="datetimeFigureOut">
              <a:rPr lang="en-GB" smtClean="0"/>
              <a:t>15/06/2017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A89FB7-5D0B-49E9-B306-A8F312D111FB}" type="slidenum">
              <a:rPr lang="en-GB" smtClean="0"/>
              <a:t>‹#›</a:t>
            </a:fld>
            <a:endParaRPr lang="en-GB"/>
          </a:p>
        </p:txBody>
      </p:sp>
    </p:spTree>
    <p:extLst>
      <p:ext uri="{BB962C8B-B14F-4D97-AF65-F5344CB8AC3E}">
        <p14:creationId xmlns:p14="http://schemas.microsoft.com/office/powerpoint/2010/main" val="1136079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8CC67C-3566-48BE-B8B5-99F24E679599}" type="datetimeFigureOut">
              <a:rPr lang="en-GB" smtClean="0"/>
              <a:t>15/06/2017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A89FB7-5D0B-49E9-B306-A8F312D111FB}" type="slidenum">
              <a:rPr lang="en-GB" smtClean="0"/>
              <a:t>‹#›</a:t>
            </a:fld>
            <a:endParaRPr lang="en-GB"/>
          </a:p>
        </p:txBody>
      </p:sp>
    </p:spTree>
    <p:extLst>
      <p:ext uri="{BB962C8B-B14F-4D97-AF65-F5344CB8AC3E}">
        <p14:creationId xmlns:p14="http://schemas.microsoft.com/office/powerpoint/2010/main" val="2307443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CC67C-3566-48BE-B8B5-99F24E679599}" type="datetimeFigureOut">
              <a:rPr lang="en-GB" smtClean="0"/>
              <a:t>15/06/2017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A89FB7-5D0B-49E9-B306-A8F312D111FB}" type="slidenum">
              <a:rPr lang="en-GB" smtClean="0"/>
              <a:t>‹#›</a:t>
            </a:fld>
            <a:endParaRPr lang="en-GB"/>
          </a:p>
        </p:txBody>
      </p:sp>
    </p:spTree>
    <p:extLst>
      <p:ext uri="{BB962C8B-B14F-4D97-AF65-F5344CB8AC3E}">
        <p14:creationId xmlns:p14="http://schemas.microsoft.com/office/powerpoint/2010/main" val="1141072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06547"/>
            <a:ext cx="9144000" cy="2387600"/>
          </a:xfrm>
        </p:spPr>
        <p:txBody>
          <a:bodyPr>
            <a:normAutofit/>
          </a:bodyPr>
          <a:lstStyle/>
          <a:p>
            <a:r>
              <a:rPr lang="en-US" dirty="0" smtClean="0"/>
              <a:t>Pupil Health &amp; Well-Being</a:t>
            </a:r>
            <a:endParaRPr lang="en-US" dirty="0"/>
          </a:p>
        </p:txBody>
      </p:sp>
      <p:sp>
        <p:nvSpPr>
          <p:cNvPr id="3" name="Subtitle 2"/>
          <p:cNvSpPr>
            <a:spLocks noGrp="1"/>
          </p:cNvSpPr>
          <p:nvPr>
            <p:ph type="subTitle" idx="1"/>
          </p:nvPr>
        </p:nvSpPr>
        <p:spPr/>
        <p:txBody>
          <a:bodyPr>
            <a:normAutofit/>
          </a:bodyPr>
          <a:lstStyle/>
          <a:p>
            <a:r>
              <a:rPr lang="en-US" dirty="0" smtClean="0"/>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099" y="6023806"/>
            <a:ext cx="145816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912"/>
          <a:stretch/>
        </p:blipFill>
        <p:spPr bwMode="auto">
          <a:xfrm>
            <a:off x="4335852" y="6150499"/>
            <a:ext cx="2814484" cy="77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46922" y="5874276"/>
            <a:ext cx="4298156"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946922" y="3573017"/>
            <a:ext cx="4572000" cy="1200329"/>
          </a:xfrm>
          <a:prstGeom prst="rect">
            <a:avLst/>
          </a:prstGeom>
        </p:spPr>
        <p:txBody>
          <a:bodyPr>
            <a:spAutoFit/>
          </a:bodyPr>
          <a:lstStyle/>
          <a:p>
            <a:pPr algn="ctr"/>
            <a:r>
              <a:rPr lang="en-US" sz="2400" b="1" dirty="0"/>
              <a:t>Module 2:</a:t>
            </a:r>
          </a:p>
          <a:p>
            <a:pPr algn="ctr"/>
            <a:r>
              <a:rPr lang="en-US" sz="2400" b="1" dirty="0"/>
              <a:t>Curriculum, Teaching and Learning Strategies for Physical Education</a:t>
            </a:r>
          </a:p>
        </p:txBody>
      </p:sp>
    </p:spTree>
    <p:extLst>
      <p:ext uri="{BB962C8B-B14F-4D97-AF65-F5344CB8AC3E}">
        <p14:creationId xmlns:p14="http://schemas.microsoft.com/office/powerpoint/2010/main" val="2806431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52" y="341784"/>
            <a:ext cx="8229600" cy="1143000"/>
          </a:xfrm>
        </p:spPr>
        <p:txBody>
          <a:bodyPr>
            <a:normAutofit fontScale="90000"/>
          </a:bodyPr>
          <a:lstStyle/>
          <a:p>
            <a:r>
              <a:rPr lang="en-US" dirty="0"/>
              <a:t>So if children are to remain active, what abilities do they need?</a:t>
            </a:r>
          </a:p>
        </p:txBody>
      </p:sp>
      <p:sp>
        <p:nvSpPr>
          <p:cNvPr id="3" name="Content Placeholder 2"/>
          <p:cNvSpPr>
            <a:spLocks noGrp="1"/>
          </p:cNvSpPr>
          <p:nvPr>
            <p:ph idx="1"/>
          </p:nvPr>
        </p:nvSpPr>
        <p:spPr>
          <a:xfrm>
            <a:off x="1913563" y="1484785"/>
            <a:ext cx="8229600" cy="4525963"/>
          </a:xfrm>
        </p:spPr>
        <p:txBody>
          <a:bodyPr>
            <a:normAutofit/>
          </a:bodyPr>
          <a:lstStyle/>
          <a:p>
            <a:endParaRPr lang="en-US" i="1" dirty="0" smtClean="0"/>
          </a:p>
          <a:p>
            <a:pPr marL="0" indent="0">
              <a:buNone/>
            </a:pPr>
            <a:r>
              <a:rPr lang="en-US" dirty="0" smtClean="0"/>
              <a:t> </a:t>
            </a:r>
          </a:p>
        </p:txBody>
      </p:sp>
      <p:sp>
        <p:nvSpPr>
          <p:cNvPr id="4" name="Rectangle 3"/>
          <p:cNvSpPr/>
          <p:nvPr/>
        </p:nvSpPr>
        <p:spPr>
          <a:xfrm>
            <a:off x="6303424" y="5534561"/>
            <a:ext cx="184730" cy="707886"/>
          </a:xfrm>
          <a:prstGeom prst="rect">
            <a:avLst/>
          </a:prstGeom>
          <a:noFill/>
        </p:spPr>
        <p:txBody>
          <a:bodyPr wrap="none" lIns="91440" tIns="45720" rIns="91440" bIns="45720">
            <a:spAutoFit/>
          </a:bodyPr>
          <a:lstStyle/>
          <a:p>
            <a:pPr algn="ctr"/>
            <a:endPar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5641" y="2348880"/>
            <a:ext cx="6235117" cy="4054206"/>
          </a:xfrm>
          <a:prstGeom prst="rect">
            <a:avLst/>
          </a:prstGeom>
        </p:spPr>
      </p:pic>
      <p:sp>
        <p:nvSpPr>
          <p:cNvPr id="9" name="Right Arrow 8"/>
          <p:cNvSpPr/>
          <p:nvPr/>
        </p:nvSpPr>
        <p:spPr>
          <a:xfrm rot="3262797">
            <a:off x="6048530" y="1861379"/>
            <a:ext cx="1135344" cy="28928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8163900">
            <a:off x="8598080" y="1925261"/>
            <a:ext cx="1135344" cy="28928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3473" y="6095619"/>
            <a:ext cx="28162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9817" y="6230557"/>
            <a:ext cx="14573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298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3050"/>
            <a:ext cx="8291264" cy="1162050"/>
          </a:xfrm>
        </p:spPr>
        <p:txBody>
          <a:bodyPr>
            <a:noAutofit/>
          </a:bodyPr>
          <a:lstStyle/>
          <a:p>
            <a:r>
              <a:rPr lang="en-US" sz="4400" dirty="0"/>
              <a:t>What’s your vision</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02325" y="2037556"/>
            <a:ext cx="3505200" cy="2324100"/>
          </a:xfrm>
        </p:spPr>
      </p:pic>
      <p:sp>
        <p:nvSpPr>
          <p:cNvPr id="4" name="Text Placeholder 3"/>
          <p:cNvSpPr>
            <a:spLocks noGrp="1"/>
          </p:cNvSpPr>
          <p:nvPr>
            <p:ph type="body" sz="half" idx="2"/>
          </p:nvPr>
        </p:nvSpPr>
        <p:spPr>
          <a:xfrm>
            <a:off x="839788" y="2057400"/>
            <a:ext cx="4728990" cy="3811588"/>
          </a:xfrm>
        </p:spPr>
        <p:txBody>
          <a:bodyPr>
            <a:normAutofit lnSpcReduction="10000"/>
          </a:bodyPr>
          <a:lstStyle/>
          <a:p>
            <a:r>
              <a:rPr lang="en-US" sz="3200" dirty="0"/>
              <a:t>In </a:t>
            </a:r>
            <a:r>
              <a:rPr lang="en-US" sz="3200" dirty="0" smtClean="0"/>
              <a:t>words or pictures show something that </a:t>
            </a:r>
            <a:r>
              <a:rPr lang="en-US" sz="3200" dirty="0"/>
              <a:t>sums up your vision for physical </a:t>
            </a:r>
            <a:r>
              <a:rPr lang="en-US" sz="3200" dirty="0" smtClean="0"/>
              <a:t>education within your organization</a:t>
            </a:r>
          </a:p>
          <a:p>
            <a:endParaRPr lang="en-US" sz="3200" dirty="0"/>
          </a:p>
          <a:p>
            <a:r>
              <a:rPr lang="en-US" sz="3200" dirty="0" smtClean="0"/>
              <a:t>What does it look/feel/sound/taste like?</a:t>
            </a:r>
            <a:endParaRPr lang="en-US" sz="3200"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3473" y="6095619"/>
            <a:ext cx="28162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9817" y="6230557"/>
            <a:ext cx="14573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0214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the module</a:t>
            </a:r>
            <a:endParaRPr lang="en-US" dirty="0"/>
          </a:p>
        </p:txBody>
      </p:sp>
      <p:sp>
        <p:nvSpPr>
          <p:cNvPr id="3" name="Content Placeholder 2"/>
          <p:cNvSpPr>
            <a:spLocks noGrp="1"/>
          </p:cNvSpPr>
          <p:nvPr>
            <p:ph idx="1"/>
          </p:nvPr>
        </p:nvSpPr>
        <p:spPr>
          <a:xfrm>
            <a:off x="1913564" y="1484785"/>
            <a:ext cx="3678381" cy="4525963"/>
          </a:xfrm>
        </p:spPr>
        <p:txBody>
          <a:bodyPr>
            <a:normAutofit/>
          </a:bodyPr>
          <a:lstStyle/>
          <a:p>
            <a:r>
              <a:rPr lang="en-US" dirty="0" smtClean="0"/>
              <a:t>Please complete the feedback form</a:t>
            </a:r>
          </a:p>
          <a:p>
            <a:r>
              <a:rPr lang="en-US" dirty="0" smtClean="0"/>
              <a:t>What was the most useful part of the module?</a:t>
            </a:r>
          </a:p>
          <a:p>
            <a:r>
              <a:rPr lang="en-US" dirty="0" smtClean="0"/>
              <a:t>How will the module impact </a:t>
            </a:r>
            <a:r>
              <a:rPr lang="en-US" smtClean="0"/>
              <a:t>on practice?</a:t>
            </a:r>
            <a:endParaRPr lang="en-US" dirty="0" smtClean="0"/>
          </a:p>
          <a:p>
            <a:endParaRPr lang="en-US" dirty="0" smtClean="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473" y="6076950"/>
            <a:ext cx="28162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9817" y="6211888"/>
            <a:ext cx="14573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0056" y="2060848"/>
            <a:ext cx="3048000" cy="2286000"/>
          </a:xfrm>
          <a:prstGeom prst="rect">
            <a:avLst/>
          </a:prstGeom>
        </p:spPr>
      </p:pic>
    </p:spTree>
    <p:extLst>
      <p:ext uri="{BB962C8B-B14F-4D97-AF65-F5344CB8AC3E}">
        <p14:creationId xmlns:p14="http://schemas.microsoft.com/office/powerpoint/2010/main" val="2697748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Objectives</a:t>
            </a:r>
            <a:endParaRPr lang="en-US" dirty="0"/>
          </a:p>
        </p:txBody>
      </p:sp>
      <p:sp>
        <p:nvSpPr>
          <p:cNvPr id="3" name="Content Placeholder 2"/>
          <p:cNvSpPr>
            <a:spLocks noGrp="1"/>
          </p:cNvSpPr>
          <p:nvPr>
            <p:ph idx="1"/>
          </p:nvPr>
        </p:nvSpPr>
        <p:spPr>
          <a:xfrm>
            <a:off x="1913563" y="1484785"/>
            <a:ext cx="8229600" cy="4525963"/>
          </a:xfrm>
        </p:spPr>
        <p:txBody>
          <a:bodyPr>
            <a:normAutofit/>
          </a:bodyPr>
          <a:lstStyle/>
          <a:p>
            <a:r>
              <a:rPr lang="en-US" dirty="0" smtClean="0"/>
              <a:t>Analyze </a:t>
            </a:r>
            <a:r>
              <a:rPr lang="en-US" dirty="0"/>
              <a:t>how research and pedagogical theory translate into effective practice in schools;</a:t>
            </a:r>
          </a:p>
          <a:p>
            <a:r>
              <a:rPr lang="en-US" dirty="0" smtClean="0"/>
              <a:t>What effect does different </a:t>
            </a:r>
            <a:r>
              <a:rPr lang="en-US" dirty="0"/>
              <a:t>teaching styles and learning </a:t>
            </a:r>
            <a:r>
              <a:rPr lang="en-US" dirty="0" smtClean="0"/>
              <a:t>strategies have on children in PE?</a:t>
            </a:r>
            <a:endParaRPr lang="en-US" dirty="0"/>
          </a:p>
          <a:p>
            <a:r>
              <a:rPr lang="en-US" dirty="0"/>
              <a:t>Develop a contemporary and critical view of Physical Education in theory and practice.</a:t>
            </a:r>
            <a:r>
              <a:rPr lang="en-US" b="1" dirty="0" smtClean="0"/>
              <a:t> </a:t>
            </a:r>
            <a:endParaRPr lang="en-US"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473" y="6076950"/>
            <a:ext cx="28162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9817" y="6211888"/>
            <a:ext cx="14573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3834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PE</a:t>
            </a:r>
            <a:endParaRPr lang="en-US" dirty="0"/>
          </a:p>
        </p:txBody>
      </p:sp>
      <p:sp>
        <p:nvSpPr>
          <p:cNvPr id="3" name="Content Placeholder 2"/>
          <p:cNvSpPr>
            <a:spLocks noGrp="1"/>
          </p:cNvSpPr>
          <p:nvPr>
            <p:ph idx="1"/>
          </p:nvPr>
        </p:nvSpPr>
        <p:spPr/>
        <p:txBody>
          <a:bodyPr/>
          <a:lstStyle/>
          <a:p>
            <a:pPr marL="0" indent="0" algn="ctr">
              <a:lnSpc>
                <a:spcPct val="100000"/>
              </a:lnSpc>
              <a:spcBef>
                <a:spcPts val="0"/>
              </a:spcBef>
              <a:buNone/>
              <a:defRPr/>
            </a:pPr>
            <a:r>
              <a:rPr lang="en-US" dirty="0" smtClean="0"/>
              <a:t>In groups of up to 4, </a:t>
            </a:r>
            <a:r>
              <a:rPr lang="en-US" dirty="0" smtClean="0"/>
              <a:t>discuss ‘Why is PE taught in school?’</a:t>
            </a:r>
          </a:p>
          <a:p>
            <a:pPr marL="0" indent="0" algn="ctr">
              <a:lnSpc>
                <a:spcPct val="100000"/>
              </a:lnSpc>
              <a:spcBef>
                <a:spcPts val="0"/>
              </a:spcBef>
              <a:buNone/>
              <a:defRPr/>
            </a:pPr>
            <a:endParaRPr lang="en-US" dirty="0" smtClean="0"/>
          </a:p>
          <a:p>
            <a:pPr marL="0" indent="0" algn="ctr">
              <a:lnSpc>
                <a:spcPct val="100000"/>
              </a:lnSpc>
              <a:spcBef>
                <a:spcPts val="0"/>
              </a:spcBef>
              <a:buNone/>
              <a:defRPr/>
            </a:pPr>
            <a:r>
              <a:rPr lang="en-US" dirty="0" smtClean="0"/>
              <a:t>What </a:t>
            </a:r>
            <a:r>
              <a:rPr lang="en-US" dirty="0" smtClean="0"/>
              <a:t>are the UNIQUE contributions </a:t>
            </a:r>
            <a:r>
              <a:rPr lang="en-US" dirty="0" smtClean="0"/>
              <a:t>of the subject</a:t>
            </a:r>
            <a:r>
              <a:rPr lang="en-US" dirty="0" smtClean="0"/>
              <a:t>?</a:t>
            </a:r>
          </a:p>
          <a:p>
            <a:pPr marL="0" indent="0" algn="ctr">
              <a:lnSpc>
                <a:spcPct val="100000"/>
              </a:lnSpc>
              <a:spcBef>
                <a:spcPts val="0"/>
              </a:spcBef>
              <a:buNone/>
              <a:defRPr/>
            </a:pPr>
            <a:r>
              <a:rPr lang="en-US" dirty="0" smtClean="0"/>
              <a:t>Think about…</a:t>
            </a:r>
          </a:p>
          <a:p>
            <a:pPr marL="0" indent="0" algn="ctr">
              <a:lnSpc>
                <a:spcPct val="100000"/>
              </a:lnSpc>
              <a:spcBef>
                <a:spcPts val="0"/>
              </a:spcBef>
              <a:buNone/>
              <a:defRPr/>
            </a:pPr>
            <a:r>
              <a:rPr lang="en-US" dirty="0" smtClean="0"/>
              <a:t>If PE disappeared tomorrow, what would children miss out on?</a:t>
            </a:r>
          </a:p>
          <a:p>
            <a:pPr marL="0" indent="0" algn="ctr">
              <a:lnSpc>
                <a:spcPct val="100000"/>
              </a:lnSpc>
              <a:spcBef>
                <a:spcPts val="0"/>
              </a:spcBef>
              <a:buNone/>
              <a:defRPr/>
            </a:pPr>
            <a:endParaRPr lang="en-US" dirty="0" smtClean="0"/>
          </a:p>
          <a:p>
            <a:pPr marL="0" indent="0" algn="ctr">
              <a:lnSpc>
                <a:spcPct val="100000"/>
              </a:lnSpc>
              <a:spcBef>
                <a:spcPts val="0"/>
              </a:spcBef>
              <a:buNone/>
              <a:defRPr/>
            </a:pPr>
            <a:r>
              <a:rPr lang="en-US" dirty="0" smtClean="0"/>
              <a:t>Now </a:t>
            </a:r>
            <a:r>
              <a:rPr lang="en-US" dirty="0" err="1" smtClean="0"/>
              <a:t>prioritise</a:t>
            </a:r>
            <a:r>
              <a:rPr lang="en-US" dirty="0" smtClean="0"/>
              <a:t> your top 3 answers</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473" y="6095619"/>
            <a:ext cx="28162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9817" y="6230557"/>
            <a:ext cx="14573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3930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72930" y="1999377"/>
            <a:ext cx="8419070" cy="2554545"/>
          </a:xfrm>
          <a:prstGeom prst="rect">
            <a:avLst/>
          </a:prstGeom>
          <a:noFill/>
        </p:spPr>
        <p:txBody>
          <a:bodyPr wrap="square" rtlCol="0">
            <a:spAutoFit/>
          </a:bodyPr>
          <a:lstStyle/>
          <a:p>
            <a:r>
              <a:rPr lang="en-GB" sz="8000" dirty="0" smtClean="0"/>
              <a:t> Activity</a:t>
            </a:r>
          </a:p>
          <a:p>
            <a:endParaRPr lang="en-GB" sz="80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473" y="6095619"/>
            <a:ext cx="28162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9817" y="6230557"/>
            <a:ext cx="14573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Image result for sprin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4750" y="3697029"/>
            <a:ext cx="3229867" cy="20729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hildren in p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4991" y="3697029"/>
            <a:ext cx="3254948" cy="2072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428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9157" y="1079157"/>
            <a:ext cx="8484973" cy="584775"/>
          </a:xfrm>
          <a:prstGeom prst="rect">
            <a:avLst/>
          </a:prstGeom>
          <a:noFill/>
        </p:spPr>
        <p:txBody>
          <a:bodyPr wrap="square" rtlCol="0">
            <a:spAutoFit/>
          </a:bodyPr>
          <a:lstStyle/>
          <a:p>
            <a:r>
              <a:rPr lang="en-GB" sz="3200" dirty="0" smtClean="0"/>
              <a:t>Extrinsic and intrinsic learning </a:t>
            </a:r>
            <a:endParaRPr lang="en-GB" sz="32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473" y="6095619"/>
            <a:ext cx="28162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9817" y="6230557"/>
            <a:ext cx="14573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0913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0216" y="626076"/>
            <a:ext cx="11145795" cy="4801314"/>
          </a:xfrm>
          <a:prstGeom prst="rect">
            <a:avLst/>
          </a:prstGeom>
          <a:noFill/>
        </p:spPr>
        <p:txBody>
          <a:bodyPr wrap="square" rtlCol="0">
            <a:spAutoFit/>
          </a:bodyPr>
          <a:lstStyle/>
          <a:p>
            <a:r>
              <a:rPr lang="en-GB" sz="4800" dirty="0" smtClean="0">
                <a:latin typeface="+mj-lt"/>
              </a:rPr>
              <a:t>Lesson 1:</a:t>
            </a:r>
          </a:p>
          <a:p>
            <a:endParaRPr lang="en-GB" dirty="0"/>
          </a:p>
          <a:p>
            <a:pPr marL="685800" indent="-685800">
              <a:buFont typeface="Arial" panose="020B0604020202020204" pitchFamily="34" charset="0"/>
              <a:buChar char="•"/>
            </a:pPr>
            <a:r>
              <a:rPr lang="en-GB" sz="4800" dirty="0" smtClean="0">
                <a:latin typeface="+mj-lt"/>
              </a:rPr>
              <a:t>Competitive</a:t>
            </a:r>
          </a:p>
          <a:p>
            <a:pPr marL="685800" indent="-685800">
              <a:buFont typeface="Arial" panose="020B0604020202020204" pitchFamily="34" charset="0"/>
              <a:buChar char="•"/>
            </a:pPr>
            <a:r>
              <a:rPr lang="en-GB" sz="4800" dirty="0" smtClean="0">
                <a:latin typeface="+mj-lt"/>
              </a:rPr>
              <a:t>Exclusive</a:t>
            </a:r>
          </a:p>
          <a:p>
            <a:pPr marL="685800" indent="-685800">
              <a:buFont typeface="Arial" panose="020B0604020202020204" pitchFamily="34" charset="0"/>
              <a:buChar char="•"/>
            </a:pPr>
            <a:r>
              <a:rPr lang="en-GB" sz="4800" dirty="0" smtClean="0">
                <a:latin typeface="+mj-lt"/>
              </a:rPr>
              <a:t>Elitist</a:t>
            </a:r>
          </a:p>
          <a:p>
            <a:pPr marL="685800" indent="-685800">
              <a:buFont typeface="Arial" panose="020B0604020202020204" pitchFamily="34" charset="0"/>
              <a:buChar char="•"/>
            </a:pPr>
            <a:r>
              <a:rPr lang="en-GB" sz="4800" dirty="0" smtClean="0">
                <a:latin typeface="+mj-lt"/>
              </a:rPr>
              <a:t>Objectives met by all?</a:t>
            </a:r>
          </a:p>
          <a:p>
            <a:pPr marL="685800" indent="-685800">
              <a:buFont typeface="Arial" panose="020B0604020202020204" pitchFamily="34" charset="0"/>
              <a:buChar char="•"/>
            </a:pPr>
            <a:r>
              <a:rPr lang="en-GB" sz="4800" dirty="0" smtClean="0">
                <a:latin typeface="+mj-lt"/>
              </a:rPr>
              <a:t>Focus purely on physical</a:t>
            </a:r>
            <a:endParaRPr lang="en-GB" sz="4800" dirty="0">
              <a:latin typeface="+mj-lt"/>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473" y="6095619"/>
            <a:ext cx="28162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9817" y="6230557"/>
            <a:ext cx="14573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stretch>
            <a:fillRect/>
          </a:stretch>
        </p:blipFill>
        <p:spPr>
          <a:xfrm>
            <a:off x="7882647" y="1756443"/>
            <a:ext cx="3231160" cy="2078916"/>
          </a:xfrm>
          <a:prstGeom prst="rect">
            <a:avLst/>
          </a:prstGeom>
        </p:spPr>
      </p:pic>
    </p:spTree>
    <p:extLst>
      <p:ext uri="{BB962C8B-B14F-4D97-AF65-F5344CB8AC3E}">
        <p14:creationId xmlns:p14="http://schemas.microsoft.com/office/powerpoint/2010/main" val="1116848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593124"/>
            <a:ext cx="8534400" cy="4524315"/>
          </a:xfrm>
          <a:prstGeom prst="rect">
            <a:avLst/>
          </a:prstGeom>
          <a:noFill/>
        </p:spPr>
        <p:txBody>
          <a:bodyPr wrap="square" rtlCol="0">
            <a:spAutoFit/>
          </a:bodyPr>
          <a:lstStyle/>
          <a:p>
            <a:r>
              <a:rPr lang="en-GB" sz="4800" dirty="0" smtClean="0">
                <a:latin typeface="+mj-lt"/>
              </a:rPr>
              <a:t>Lesson 2:</a:t>
            </a:r>
            <a:endParaRPr lang="en-GB" sz="4800" dirty="0">
              <a:latin typeface="+mj-lt"/>
            </a:endParaRPr>
          </a:p>
          <a:p>
            <a:pPr marL="685800" indent="-685800">
              <a:buFont typeface="Arial" panose="020B0604020202020204" pitchFamily="34" charset="0"/>
              <a:buChar char="•"/>
            </a:pPr>
            <a:r>
              <a:rPr lang="en-GB" sz="4800" dirty="0" smtClean="0">
                <a:latin typeface="+mj-lt"/>
              </a:rPr>
              <a:t>Clear/multiple objectives met</a:t>
            </a:r>
          </a:p>
          <a:p>
            <a:pPr marL="685800" indent="-685800">
              <a:buFont typeface="Arial" panose="020B0604020202020204" pitchFamily="34" charset="0"/>
              <a:buChar char="•"/>
            </a:pPr>
            <a:r>
              <a:rPr lang="en-GB" sz="4800" dirty="0" smtClean="0">
                <a:latin typeface="+mj-lt"/>
              </a:rPr>
              <a:t>Inclusive</a:t>
            </a:r>
          </a:p>
          <a:p>
            <a:pPr marL="685800" indent="-685800">
              <a:buFont typeface="Arial" panose="020B0604020202020204" pitchFamily="34" charset="0"/>
              <a:buChar char="•"/>
            </a:pPr>
            <a:r>
              <a:rPr lang="en-GB" sz="4800" dirty="0" smtClean="0">
                <a:latin typeface="+mj-lt"/>
              </a:rPr>
              <a:t>Children setting their own challenge</a:t>
            </a:r>
          </a:p>
          <a:p>
            <a:pPr marL="685800" indent="-685800">
              <a:buFont typeface="Arial" panose="020B0604020202020204" pitchFamily="34" charset="0"/>
              <a:buChar char="•"/>
            </a:pPr>
            <a:r>
              <a:rPr lang="en-GB" sz="4800" dirty="0" smtClean="0">
                <a:latin typeface="+mj-lt"/>
              </a:rPr>
              <a:t>Not only physical</a:t>
            </a:r>
            <a:endParaRPr lang="en-GB" sz="4800" dirty="0">
              <a:latin typeface="+mj-lt"/>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473" y="6095619"/>
            <a:ext cx="28162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9817" y="6230557"/>
            <a:ext cx="14573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Image result for children in 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5067" y="2497047"/>
            <a:ext cx="3254948" cy="2072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261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7168" y="3629297"/>
            <a:ext cx="8680288" cy="1754326"/>
          </a:xfrm>
          <a:prstGeom prst="rect">
            <a:avLst/>
          </a:prstGeom>
          <a:noFill/>
        </p:spPr>
        <p:txBody>
          <a:bodyPr wrap="squar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Social – Eye contact, ‘good morning’, interacting</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Rectangle 2"/>
          <p:cNvSpPr/>
          <p:nvPr/>
        </p:nvSpPr>
        <p:spPr>
          <a:xfrm>
            <a:off x="1481955" y="1299172"/>
            <a:ext cx="8898590" cy="923330"/>
          </a:xfrm>
          <a:prstGeom prst="rect">
            <a:avLst/>
          </a:prstGeom>
          <a:noFill/>
        </p:spPr>
        <p:txBody>
          <a:bodyPr wrap="none" lIns="91440" tIns="45720" rIns="91440" bIns="45720">
            <a:spAutoFit/>
          </a:bodyPr>
          <a:lstStyle/>
          <a:p>
            <a:pPr algn="ctr"/>
            <a:r>
              <a:rPr lang="en-US" sz="54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Personal – Setting own targets</a:t>
            </a:r>
            <a:endParaRPr lang="en-US"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4" name="Rectangle 3"/>
          <p:cNvSpPr/>
          <p:nvPr/>
        </p:nvSpPr>
        <p:spPr>
          <a:xfrm>
            <a:off x="1715156" y="5438687"/>
            <a:ext cx="8794651"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smtClean="0">
                <a:ln/>
                <a:solidFill>
                  <a:schemeClr val="accent4"/>
                </a:solidFill>
              </a:rPr>
              <a:t>Cognitive – Spatial awareness </a:t>
            </a:r>
            <a:endParaRPr lang="en-US" sz="5400" b="1" dirty="0">
              <a:ln/>
              <a:solidFill>
                <a:schemeClr val="accent4"/>
              </a:solidFill>
            </a:endParaRPr>
          </a:p>
        </p:txBody>
      </p:sp>
      <p:sp>
        <p:nvSpPr>
          <p:cNvPr id="5" name="Rectangle 4"/>
          <p:cNvSpPr/>
          <p:nvPr/>
        </p:nvSpPr>
        <p:spPr>
          <a:xfrm>
            <a:off x="3205691" y="2598344"/>
            <a:ext cx="5813579" cy="923330"/>
          </a:xfrm>
          <a:prstGeom prst="rect">
            <a:avLst/>
          </a:prstGeom>
          <a:noFill/>
        </p:spPr>
        <p:txBody>
          <a:bodyPr wrap="none" lIns="91440" tIns="45720" rIns="91440" bIns="45720">
            <a:spAutoFit/>
          </a:bodyPr>
          <a:lstStyle/>
          <a:p>
            <a:pPr algn="ctr"/>
            <a:r>
              <a:rPr lang="en-US"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Creative - Adapting</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6" name="Rectangle 5"/>
          <p:cNvSpPr/>
          <p:nvPr/>
        </p:nvSpPr>
        <p:spPr>
          <a:xfrm>
            <a:off x="0" y="0"/>
            <a:ext cx="11464229" cy="923330"/>
          </a:xfrm>
          <a:prstGeom prst="rect">
            <a:avLst/>
          </a:prstGeom>
          <a:noFill/>
        </p:spPr>
        <p:txBody>
          <a:bodyPr wrap="none" lIns="91440" tIns="45720" rIns="91440" bIns="45720">
            <a:spAutoFit/>
          </a:bodyPr>
          <a:lstStyle/>
          <a:p>
            <a:pPr algn="ctr"/>
            <a:r>
              <a:rPr lang="en-US"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Physical – Coordination, balance, agility</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473" y="6095619"/>
            <a:ext cx="28162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9817" y="6230557"/>
            <a:ext cx="14573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https://attachment.outlook.office.net/owa/andrewkershaw1@outlook.com/service.svc/s/GetAttachmentThumbnail?id=AQMkADAwATNiZmYAZC1kMjM2LTg2M2UtMDACLTAwCgBGAAAD1YVCmOHcyUiCPyH3b8ylKQcATvgh%2B6j6fUaZCm92HjQOxwAAAgEJAAAATvgh%2B6j6fUaZCm92HjQOxwAAANV3T%2FcAAAABEgAQAGVH11wxmYFOhGo5uRtJz9Q%3D&amp;thumbnailType=2&amp;X-OWA-CANARY=jwix3eKMUU6OfPdjt0iuqnAawrgKtNQYrCVY3UUxnWZd_FoASmk0vRPngpn50KgYn-kGNkOGGE0.&amp;token=22dcac2b-8b62-4793-bb96-084eaaa4c635&amp;owa=outlook.live.com&amp;isc=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174" y="2446817"/>
            <a:ext cx="2595561" cy="256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07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0356" y="127300"/>
            <a:ext cx="8858250" cy="6619875"/>
          </a:xfrm>
          <a:prstGeom prst="rect">
            <a:avLst/>
          </a:prstGeom>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230" y="5966125"/>
            <a:ext cx="28162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5114" y="6101063"/>
            <a:ext cx="14573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88200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484</TotalTime>
  <Words>351</Words>
  <Application>Microsoft Office PowerPoint</Application>
  <PresentationFormat>Widescreen</PresentationFormat>
  <Paragraphs>60</Paragraphs>
  <Slides>12</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Pupil Health &amp; Well-Being</vt:lpstr>
      <vt:lpstr>1. Objectives</vt:lpstr>
      <vt:lpstr>Purpose of PE</vt:lpstr>
      <vt:lpstr>PowerPoint Presentation</vt:lpstr>
      <vt:lpstr>PowerPoint Presentation</vt:lpstr>
      <vt:lpstr>PowerPoint Presentation</vt:lpstr>
      <vt:lpstr>PowerPoint Presentation</vt:lpstr>
      <vt:lpstr>PowerPoint Presentation</vt:lpstr>
      <vt:lpstr>PowerPoint Presentation</vt:lpstr>
      <vt:lpstr>So if children are to remain active, what abilities do they need?</vt:lpstr>
      <vt:lpstr>What’s your vision</vt:lpstr>
      <vt:lpstr>Review of the module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Pupil Health &amp; Well-Being</dc:title>
  <dc:creator>Matthew Rose</dc:creator>
  <cp:lastModifiedBy>Matthew Rose</cp:lastModifiedBy>
  <cp:revision>14</cp:revision>
  <dcterms:created xsi:type="dcterms:W3CDTF">2017-06-13T08:08:15Z</dcterms:created>
  <dcterms:modified xsi:type="dcterms:W3CDTF">2017-06-15T16:43:45Z</dcterms:modified>
</cp:coreProperties>
</file>