
<file path=[Content_Types].xml><?xml version="1.0" encoding="utf-8"?>
<Types xmlns="http://schemas.openxmlformats.org/package/2006/content-types">
  <Override PartName="/ppt/slides/slide18.xml" ContentType="application/vnd.openxmlformats-officedocument.presentationml.slide+xml"/>
  <Override PartName="/ppt/diagrams/drawing2.xml" ContentType="application/vnd.ms-office.drawingml.diagramDrawing+xml"/>
  <Override PartName="/ppt/slides/slide9.xml" ContentType="application/vnd.openxmlformats-officedocument.presentationml.slide+xml"/>
  <Override PartName="/ppt/diagrams/data2.xml" ContentType="application/vnd.openxmlformats-officedocument.drawingml.diagramData+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diagrams/quickStyle1.xml" ContentType="application/vnd.openxmlformats-officedocument.drawingml.diagramStyle+xml"/>
  <Override PartName="/ppt/slideLayouts/slideLayout2.xml" ContentType="application/vnd.openxmlformats-officedocument.presentationml.slideLayout+xml"/>
  <Override PartName="/ppt/diagrams/layout1.xml" ContentType="application/vnd.openxmlformats-officedocument.drawingml.diagramLayout+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diagrams/layout2.xml" ContentType="application/vnd.openxmlformats-officedocument.drawingml.diagramLayout+xml"/>
  <Override PartName="/ppt/diagrams/quickStyle2.xml" ContentType="application/vnd.openxmlformats-officedocument.drawingml.diagramStyle+xml"/>
  <Override PartName="/ppt/slideLayouts/slideLayout3.xml" ContentType="application/vnd.openxmlformats-officedocument.presentationml.slideLayout+xml"/>
  <Override PartName="/ppt/diagrams/drawing1.xml" ContentType="application/vnd.ms-office.drawingml.diagramDrawing+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4" r:id="rId1"/>
  </p:sldMasterIdLst>
  <p:notesMasterIdLst>
    <p:notesMasterId r:id="rId20"/>
  </p:notesMasterIdLst>
  <p:sldIdLst>
    <p:sldId id="257" r:id="rId2"/>
    <p:sldId id="258" r:id="rId3"/>
    <p:sldId id="259" r:id="rId4"/>
    <p:sldId id="278" r:id="rId5"/>
    <p:sldId id="260" r:id="rId6"/>
    <p:sldId id="276" r:id="rId7"/>
    <p:sldId id="277" r:id="rId8"/>
    <p:sldId id="261" r:id="rId9"/>
    <p:sldId id="262" r:id="rId10"/>
    <p:sldId id="264" r:id="rId11"/>
    <p:sldId id="280" r:id="rId12"/>
    <p:sldId id="279" r:id="rId13"/>
    <p:sldId id="282" r:id="rId14"/>
    <p:sldId id="283" r:id="rId15"/>
    <p:sldId id="281" r:id="rId16"/>
    <p:sldId id="265" r:id="rId17"/>
    <p:sldId id="275" r:id="rId18"/>
    <p:sldId id="263" r:id="rId19"/>
  </p:sldIdLst>
  <p:sldSz cx="9144000" cy="6858000" type="screen4x3"/>
  <p:notesSz cx="6858000" cy="9144000"/>
  <p:defaultText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2" d="100"/>
          <a:sy n="92" d="100"/>
        </p:scale>
        <p:origin x="-13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D85153-1D69-4CEF-988B-3FFFBFED2C6E}" type="doc">
      <dgm:prSet loTypeId="urn:microsoft.com/office/officeart/2005/8/layout/chevron1" loCatId="process" qsTypeId="urn:microsoft.com/office/officeart/2005/8/quickstyle/simple1" qsCatId="simple" csTypeId="urn:microsoft.com/office/officeart/2005/8/colors/accent0_3" csCatId="mainScheme" phldr="1"/>
      <dgm:spPr/>
    </dgm:pt>
    <dgm:pt modelId="{E2393622-4B4A-4E78-8587-F95BED7C7B88}">
      <dgm:prSet phldrT="[Text]" custT="1"/>
      <dgm:spPr>
        <a:solidFill>
          <a:schemeClr val="tx1"/>
        </a:solidFill>
      </dgm:spPr>
      <dgm:t>
        <a:bodyPr/>
        <a:lstStyle/>
        <a:p>
          <a:r>
            <a:rPr lang="en-GB" sz="1800" b="1" dirty="0" smtClean="0">
              <a:latin typeface="Arial" pitchFamily="34" charset="0"/>
              <a:cs typeface="Arial" pitchFamily="34" charset="0"/>
            </a:rPr>
            <a:t>Early Childhood</a:t>
          </a:r>
          <a:endParaRPr lang="en-GB" sz="1800" b="1" dirty="0">
            <a:latin typeface="Arial" pitchFamily="34" charset="0"/>
            <a:cs typeface="Arial" pitchFamily="34" charset="0"/>
          </a:endParaRPr>
        </a:p>
      </dgm:t>
    </dgm:pt>
    <dgm:pt modelId="{01D5DEC5-C69F-4B2A-BFE2-C789E8625EEC}" type="parTrans" cxnId="{F27E2E4B-010E-4834-8026-82E832CF2D74}">
      <dgm:prSet/>
      <dgm:spPr/>
      <dgm:t>
        <a:bodyPr/>
        <a:lstStyle/>
        <a:p>
          <a:endParaRPr lang="en-GB" sz="1800" b="1">
            <a:latin typeface="Arial" pitchFamily="34" charset="0"/>
            <a:cs typeface="Arial" pitchFamily="34" charset="0"/>
          </a:endParaRPr>
        </a:p>
      </dgm:t>
    </dgm:pt>
    <dgm:pt modelId="{B77C1608-81BA-4CFE-A894-FC3DF771BFFD}" type="sibTrans" cxnId="{F27E2E4B-010E-4834-8026-82E832CF2D74}">
      <dgm:prSet/>
      <dgm:spPr/>
      <dgm:t>
        <a:bodyPr/>
        <a:lstStyle/>
        <a:p>
          <a:endParaRPr lang="en-GB" sz="1800" b="1">
            <a:latin typeface="Arial" pitchFamily="34" charset="0"/>
            <a:cs typeface="Arial" pitchFamily="34" charset="0"/>
          </a:endParaRPr>
        </a:p>
      </dgm:t>
    </dgm:pt>
    <dgm:pt modelId="{A1C36C73-2381-4CE9-B6A7-FBCD551478ED}">
      <dgm:prSet phldrT="[Text]" custT="1"/>
      <dgm:spPr>
        <a:solidFill>
          <a:schemeClr val="tx1"/>
        </a:solidFill>
      </dgm:spPr>
      <dgm:t>
        <a:bodyPr/>
        <a:lstStyle/>
        <a:p>
          <a:r>
            <a:rPr lang="en-GB" sz="1800" b="1" dirty="0" smtClean="0">
              <a:latin typeface="Arial" pitchFamily="34" charset="0"/>
              <a:cs typeface="Arial" pitchFamily="34" charset="0"/>
            </a:rPr>
            <a:t>Adolescence</a:t>
          </a:r>
          <a:endParaRPr lang="en-GB" sz="1800" b="1" dirty="0">
            <a:latin typeface="Arial" pitchFamily="34" charset="0"/>
            <a:cs typeface="Arial" pitchFamily="34" charset="0"/>
          </a:endParaRPr>
        </a:p>
      </dgm:t>
    </dgm:pt>
    <dgm:pt modelId="{E19691E9-E0C4-4536-AD7B-74686058BB56}" type="parTrans" cxnId="{94CEB7E0-DD51-46E6-B72F-36C5416C6929}">
      <dgm:prSet/>
      <dgm:spPr/>
      <dgm:t>
        <a:bodyPr/>
        <a:lstStyle/>
        <a:p>
          <a:endParaRPr lang="en-GB" sz="1800" b="1">
            <a:latin typeface="Arial" pitchFamily="34" charset="0"/>
            <a:cs typeface="Arial" pitchFamily="34" charset="0"/>
          </a:endParaRPr>
        </a:p>
      </dgm:t>
    </dgm:pt>
    <dgm:pt modelId="{65A87F8B-3F56-4D20-B445-861B62F24004}" type="sibTrans" cxnId="{94CEB7E0-DD51-46E6-B72F-36C5416C6929}">
      <dgm:prSet/>
      <dgm:spPr/>
      <dgm:t>
        <a:bodyPr/>
        <a:lstStyle/>
        <a:p>
          <a:endParaRPr lang="en-GB" sz="1800" b="1">
            <a:latin typeface="Arial" pitchFamily="34" charset="0"/>
            <a:cs typeface="Arial" pitchFamily="34" charset="0"/>
          </a:endParaRPr>
        </a:p>
      </dgm:t>
    </dgm:pt>
    <dgm:pt modelId="{98637283-6380-4763-8CD2-6E2FE0539B8F}">
      <dgm:prSet phldrT="[Text]" custT="1"/>
      <dgm:spPr>
        <a:solidFill>
          <a:schemeClr val="tx1"/>
        </a:solidFill>
      </dgm:spPr>
      <dgm:t>
        <a:bodyPr/>
        <a:lstStyle/>
        <a:p>
          <a:r>
            <a:rPr lang="en-GB" sz="1800" b="1" dirty="0" smtClean="0">
              <a:latin typeface="Arial" pitchFamily="34" charset="0"/>
              <a:cs typeface="Arial" pitchFamily="34" charset="0"/>
            </a:rPr>
            <a:t>Adulthood</a:t>
          </a:r>
          <a:endParaRPr lang="en-GB" sz="1800" b="1" dirty="0">
            <a:latin typeface="Arial" pitchFamily="34" charset="0"/>
            <a:cs typeface="Arial" pitchFamily="34" charset="0"/>
          </a:endParaRPr>
        </a:p>
      </dgm:t>
    </dgm:pt>
    <dgm:pt modelId="{43527F0A-EC70-4C96-91CF-BD09C52A11E9}" type="parTrans" cxnId="{E8F2EB15-3751-4512-B25C-5ADBA13DEECD}">
      <dgm:prSet/>
      <dgm:spPr/>
      <dgm:t>
        <a:bodyPr/>
        <a:lstStyle/>
        <a:p>
          <a:endParaRPr lang="en-GB" sz="1800" b="1">
            <a:latin typeface="Arial" pitchFamily="34" charset="0"/>
            <a:cs typeface="Arial" pitchFamily="34" charset="0"/>
          </a:endParaRPr>
        </a:p>
      </dgm:t>
    </dgm:pt>
    <dgm:pt modelId="{8AD85CA4-BF9C-4A05-97C3-775D589921C7}" type="sibTrans" cxnId="{E8F2EB15-3751-4512-B25C-5ADBA13DEECD}">
      <dgm:prSet/>
      <dgm:spPr/>
      <dgm:t>
        <a:bodyPr/>
        <a:lstStyle/>
        <a:p>
          <a:endParaRPr lang="en-GB" sz="1800" b="1">
            <a:latin typeface="Arial" pitchFamily="34" charset="0"/>
            <a:cs typeface="Arial" pitchFamily="34" charset="0"/>
          </a:endParaRPr>
        </a:p>
      </dgm:t>
    </dgm:pt>
    <dgm:pt modelId="{80DA126F-EED9-455A-B192-D02EC6FF8D63}" type="pres">
      <dgm:prSet presAssocID="{F8D85153-1D69-4CEF-988B-3FFFBFED2C6E}" presName="Name0" presStyleCnt="0">
        <dgm:presLayoutVars>
          <dgm:dir/>
          <dgm:animLvl val="lvl"/>
          <dgm:resizeHandles val="exact"/>
        </dgm:presLayoutVars>
      </dgm:prSet>
      <dgm:spPr/>
    </dgm:pt>
    <dgm:pt modelId="{F976E3F0-E87E-4024-88BD-821577A184A3}" type="pres">
      <dgm:prSet presAssocID="{E2393622-4B4A-4E78-8587-F95BED7C7B88}" presName="parTxOnly" presStyleLbl="node1" presStyleIdx="0" presStyleCnt="3" custLinFactNeighborY="16667">
        <dgm:presLayoutVars>
          <dgm:chMax val="0"/>
          <dgm:chPref val="0"/>
          <dgm:bulletEnabled val="1"/>
        </dgm:presLayoutVars>
      </dgm:prSet>
      <dgm:spPr/>
      <dgm:t>
        <a:bodyPr/>
        <a:lstStyle/>
        <a:p>
          <a:endParaRPr lang="en-GB"/>
        </a:p>
      </dgm:t>
    </dgm:pt>
    <dgm:pt modelId="{12D4607E-E75F-4C5A-8B3F-59D49002FE6E}" type="pres">
      <dgm:prSet presAssocID="{B77C1608-81BA-4CFE-A894-FC3DF771BFFD}" presName="parTxOnlySpace" presStyleCnt="0"/>
      <dgm:spPr/>
    </dgm:pt>
    <dgm:pt modelId="{4DA8DD9E-667B-4DFB-88FF-A7BB6EABD482}" type="pres">
      <dgm:prSet presAssocID="{A1C36C73-2381-4CE9-B6A7-FBCD551478ED}" presName="parTxOnly" presStyleLbl="node1" presStyleIdx="1" presStyleCnt="3" custScaleX="90062">
        <dgm:presLayoutVars>
          <dgm:chMax val="0"/>
          <dgm:chPref val="0"/>
          <dgm:bulletEnabled val="1"/>
        </dgm:presLayoutVars>
      </dgm:prSet>
      <dgm:spPr/>
      <dgm:t>
        <a:bodyPr/>
        <a:lstStyle/>
        <a:p>
          <a:endParaRPr lang="en-GB"/>
        </a:p>
      </dgm:t>
    </dgm:pt>
    <dgm:pt modelId="{FD223436-EB97-4159-A458-EB3F2758CE4B}" type="pres">
      <dgm:prSet presAssocID="{65A87F8B-3F56-4D20-B445-861B62F24004}" presName="parTxOnlySpace" presStyleCnt="0"/>
      <dgm:spPr/>
    </dgm:pt>
    <dgm:pt modelId="{D6094F9A-314A-4DA5-AB54-04D5A9C33F1A}" type="pres">
      <dgm:prSet presAssocID="{98637283-6380-4763-8CD2-6E2FE0539B8F}" presName="parTxOnly" presStyleLbl="node1" presStyleIdx="2" presStyleCnt="3" custScaleX="110000" custLinFactNeighborX="28758">
        <dgm:presLayoutVars>
          <dgm:chMax val="0"/>
          <dgm:chPref val="0"/>
          <dgm:bulletEnabled val="1"/>
        </dgm:presLayoutVars>
      </dgm:prSet>
      <dgm:spPr/>
      <dgm:t>
        <a:bodyPr/>
        <a:lstStyle/>
        <a:p>
          <a:endParaRPr lang="en-GB"/>
        </a:p>
      </dgm:t>
    </dgm:pt>
  </dgm:ptLst>
  <dgm:cxnLst>
    <dgm:cxn modelId="{B7695180-17F7-7446-91CA-078A3F70F53B}" type="presOf" srcId="{E2393622-4B4A-4E78-8587-F95BED7C7B88}" destId="{F976E3F0-E87E-4024-88BD-821577A184A3}" srcOrd="0" destOrd="0" presId="urn:microsoft.com/office/officeart/2005/8/layout/chevron1"/>
    <dgm:cxn modelId="{FCC3E421-561C-EE45-9A94-2A47A6F98B69}" type="presOf" srcId="{F8D85153-1D69-4CEF-988B-3FFFBFED2C6E}" destId="{80DA126F-EED9-455A-B192-D02EC6FF8D63}" srcOrd="0" destOrd="0" presId="urn:microsoft.com/office/officeart/2005/8/layout/chevron1"/>
    <dgm:cxn modelId="{E19A7C43-2C7C-DD4B-9AA7-57FFAFD673DF}" type="presOf" srcId="{A1C36C73-2381-4CE9-B6A7-FBCD551478ED}" destId="{4DA8DD9E-667B-4DFB-88FF-A7BB6EABD482}" srcOrd="0" destOrd="0" presId="urn:microsoft.com/office/officeart/2005/8/layout/chevron1"/>
    <dgm:cxn modelId="{E8F2EB15-3751-4512-B25C-5ADBA13DEECD}" srcId="{F8D85153-1D69-4CEF-988B-3FFFBFED2C6E}" destId="{98637283-6380-4763-8CD2-6E2FE0539B8F}" srcOrd="2" destOrd="0" parTransId="{43527F0A-EC70-4C96-91CF-BD09C52A11E9}" sibTransId="{8AD85CA4-BF9C-4A05-97C3-775D589921C7}"/>
    <dgm:cxn modelId="{F27E2E4B-010E-4834-8026-82E832CF2D74}" srcId="{F8D85153-1D69-4CEF-988B-3FFFBFED2C6E}" destId="{E2393622-4B4A-4E78-8587-F95BED7C7B88}" srcOrd="0" destOrd="0" parTransId="{01D5DEC5-C69F-4B2A-BFE2-C789E8625EEC}" sibTransId="{B77C1608-81BA-4CFE-A894-FC3DF771BFFD}"/>
    <dgm:cxn modelId="{E99E3035-6E71-C343-B722-BEA9D20E66D5}" type="presOf" srcId="{98637283-6380-4763-8CD2-6E2FE0539B8F}" destId="{D6094F9A-314A-4DA5-AB54-04D5A9C33F1A}" srcOrd="0" destOrd="0" presId="urn:microsoft.com/office/officeart/2005/8/layout/chevron1"/>
    <dgm:cxn modelId="{94CEB7E0-DD51-46E6-B72F-36C5416C6929}" srcId="{F8D85153-1D69-4CEF-988B-3FFFBFED2C6E}" destId="{A1C36C73-2381-4CE9-B6A7-FBCD551478ED}" srcOrd="1" destOrd="0" parTransId="{E19691E9-E0C4-4536-AD7B-74686058BB56}" sibTransId="{65A87F8B-3F56-4D20-B445-861B62F24004}"/>
    <dgm:cxn modelId="{4B692AFE-60BB-5840-B86E-884C74D2A561}" type="presParOf" srcId="{80DA126F-EED9-455A-B192-D02EC6FF8D63}" destId="{F976E3F0-E87E-4024-88BD-821577A184A3}" srcOrd="0" destOrd="0" presId="urn:microsoft.com/office/officeart/2005/8/layout/chevron1"/>
    <dgm:cxn modelId="{CC710B1D-CFEF-1B43-B5F1-3FECA089772A}" type="presParOf" srcId="{80DA126F-EED9-455A-B192-D02EC6FF8D63}" destId="{12D4607E-E75F-4C5A-8B3F-59D49002FE6E}" srcOrd="1" destOrd="0" presId="urn:microsoft.com/office/officeart/2005/8/layout/chevron1"/>
    <dgm:cxn modelId="{C129D9BA-5531-8446-A658-5109044A20AA}" type="presParOf" srcId="{80DA126F-EED9-455A-B192-D02EC6FF8D63}" destId="{4DA8DD9E-667B-4DFB-88FF-A7BB6EABD482}" srcOrd="2" destOrd="0" presId="urn:microsoft.com/office/officeart/2005/8/layout/chevron1"/>
    <dgm:cxn modelId="{5ED1148F-EBD0-B648-913A-85CA44E1691B}" type="presParOf" srcId="{80DA126F-EED9-455A-B192-D02EC6FF8D63}" destId="{FD223436-EB97-4159-A458-EB3F2758CE4B}" srcOrd="3" destOrd="0" presId="urn:microsoft.com/office/officeart/2005/8/layout/chevron1"/>
    <dgm:cxn modelId="{3496749F-4241-A24F-AD21-78FF66FC0973}" type="presParOf" srcId="{80DA126F-EED9-455A-B192-D02EC6FF8D63}" destId="{D6094F9A-314A-4DA5-AB54-04D5A9C33F1A}" srcOrd="4" destOrd="0" presId="urn:microsoft.com/office/officeart/2005/8/layout/chevron1"/>
  </dgm:cxnLst>
  <dgm:bg>
    <a:solidFill>
      <a:schemeClr val="tx1"/>
    </a:solidFill>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1B65D9-0EF6-47D9-828C-4B80F66A82A5}"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GB"/>
        </a:p>
      </dgm:t>
    </dgm:pt>
    <dgm:pt modelId="{CA21C24A-BD41-43F1-AF8E-B8745B13E080}">
      <dgm:prSet phldrT="[Text]"/>
      <dgm:spPr>
        <a:solidFill>
          <a:schemeClr val="bg1"/>
        </a:solidFill>
        <a:ln w="28575"/>
      </dgm:spPr>
      <dgm:t>
        <a:bodyPr/>
        <a:lstStyle/>
        <a:p>
          <a:r>
            <a:rPr lang="en-GB" b="1" dirty="0" smtClean="0">
              <a:solidFill>
                <a:schemeClr val="tx1"/>
              </a:solidFill>
              <a:latin typeface="Calibri"/>
              <a:cs typeface="Calibri"/>
            </a:rPr>
            <a:t>Increases in physical </a:t>
          </a:r>
          <a:r>
            <a:rPr lang="en-GB" b="1" dirty="0" smtClean="0">
              <a:solidFill>
                <a:schemeClr val="tx1"/>
              </a:solidFill>
              <a:latin typeface="Calibri"/>
              <a:cs typeface="Calibri"/>
            </a:rPr>
            <a:t>activity</a:t>
          </a:r>
          <a:endParaRPr lang="en-GB" b="1" dirty="0">
            <a:solidFill>
              <a:schemeClr val="tx1"/>
            </a:solidFill>
            <a:latin typeface="Calibri"/>
            <a:cs typeface="Calibri"/>
          </a:endParaRPr>
        </a:p>
      </dgm:t>
    </dgm:pt>
    <dgm:pt modelId="{58E0189C-9E8D-4EC8-B24C-EEDA2ADE74B6}" type="parTrans" cxnId="{A93F3B91-8C49-4C83-ADE5-A9F7B4FFD184}">
      <dgm:prSet/>
      <dgm:spPr/>
      <dgm:t>
        <a:bodyPr/>
        <a:lstStyle/>
        <a:p>
          <a:endParaRPr lang="en-GB"/>
        </a:p>
      </dgm:t>
    </dgm:pt>
    <dgm:pt modelId="{71B783CE-B931-494F-8688-AC297F5800AC}" type="sibTrans" cxnId="{A93F3B91-8C49-4C83-ADE5-A9F7B4FFD184}">
      <dgm:prSet/>
      <dgm:spPr>
        <a:solidFill>
          <a:schemeClr val="tx1"/>
        </a:solidFill>
        <a:ln w="28575">
          <a:solidFill>
            <a:schemeClr val="tx1"/>
          </a:solidFill>
        </a:ln>
      </dgm:spPr>
      <dgm:t>
        <a:bodyPr/>
        <a:lstStyle/>
        <a:p>
          <a:endParaRPr lang="en-GB"/>
        </a:p>
      </dgm:t>
    </dgm:pt>
    <dgm:pt modelId="{3D81443F-446D-4973-835E-ED4927BF4C5F}">
      <dgm:prSet phldrT="[Text]"/>
      <dgm:spPr>
        <a:solidFill>
          <a:schemeClr val="bg1"/>
        </a:solidFill>
        <a:ln w="28575"/>
      </dgm:spPr>
      <dgm:t>
        <a:bodyPr/>
        <a:lstStyle/>
        <a:p>
          <a:r>
            <a:rPr lang="en-GB" b="1" dirty="0" smtClean="0">
              <a:solidFill>
                <a:schemeClr val="tx1"/>
              </a:solidFill>
              <a:latin typeface="Calibri"/>
              <a:cs typeface="Calibri"/>
            </a:rPr>
            <a:t>Increase physical health and sense of wellbeing</a:t>
          </a:r>
          <a:endParaRPr lang="en-GB" b="1" dirty="0">
            <a:solidFill>
              <a:schemeClr val="tx1"/>
            </a:solidFill>
            <a:latin typeface="Calibri"/>
            <a:cs typeface="Calibri"/>
          </a:endParaRPr>
        </a:p>
      </dgm:t>
    </dgm:pt>
    <dgm:pt modelId="{D50B037F-8432-4A99-A34C-B31C7D45030D}" type="parTrans" cxnId="{3C4E85DA-3984-47B5-ABDC-3BCB906B1218}">
      <dgm:prSet/>
      <dgm:spPr/>
      <dgm:t>
        <a:bodyPr/>
        <a:lstStyle/>
        <a:p>
          <a:endParaRPr lang="en-GB"/>
        </a:p>
      </dgm:t>
    </dgm:pt>
    <dgm:pt modelId="{AC71D3FD-49AF-4B90-88F3-3167F3A6495D}" type="sibTrans" cxnId="{3C4E85DA-3984-47B5-ABDC-3BCB906B1218}">
      <dgm:prSet/>
      <dgm:spPr>
        <a:ln w="28575">
          <a:solidFill>
            <a:schemeClr val="tx1"/>
          </a:solidFill>
        </a:ln>
      </dgm:spPr>
      <dgm:t>
        <a:bodyPr/>
        <a:lstStyle/>
        <a:p>
          <a:endParaRPr lang="en-GB"/>
        </a:p>
      </dgm:t>
    </dgm:pt>
    <dgm:pt modelId="{DDC7DBAD-53BC-43D5-94E2-F9217A3BB3E7}">
      <dgm:prSet phldrT="[Text]"/>
      <dgm:spPr>
        <a:solidFill>
          <a:schemeClr val="bg1"/>
        </a:solidFill>
        <a:ln w="28575"/>
      </dgm:spPr>
      <dgm:t>
        <a:bodyPr/>
        <a:lstStyle/>
        <a:p>
          <a:r>
            <a:rPr lang="en-GB" b="1" dirty="0" smtClean="0">
              <a:solidFill>
                <a:schemeClr val="tx1"/>
              </a:solidFill>
              <a:latin typeface="Calibri"/>
              <a:cs typeface="Calibri"/>
            </a:rPr>
            <a:t>Increase attainment and achievement and narrowing the attainment gap</a:t>
          </a:r>
          <a:endParaRPr lang="en-GB" b="1" dirty="0">
            <a:solidFill>
              <a:schemeClr val="tx1"/>
            </a:solidFill>
            <a:latin typeface="Calibri"/>
            <a:cs typeface="Calibri"/>
          </a:endParaRPr>
        </a:p>
      </dgm:t>
    </dgm:pt>
    <dgm:pt modelId="{2F7EFFE4-AE06-453D-805F-99AEEA46B45C}" type="parTrans" cxnId="{ACE418EF-F5D1-42E5-8414-039FD2801EC6}">
      <dgm:prSet/>
      <dgm:spPr/>
      <dgm:t>
        <a:bodyPr/>
        <a:lstStyle/>
        <a:p>
          <a:endParaRPr lang="en-GB"/>
        </a:p>
      </dgm:t>
    </dgm:pt>
    <dgm:pt modelId="{60A8022D-4848-48C4-B557-ED84ACEA4906}" type="sibTrans" cxnId="{ACE418EF-F5D1-42E5-8414-039FD2801EC6}">
      <dgm:prSet/>
      <dgm:spPr>
        <a:solidFill>
          <a:schemeClr val="tx1"/>
        </a:solidFill>
        <a:ln w="28575">
          <a:solidFill>
            <a:schemeClr val="tx1"/>
          </a:solidFill>
        </a:ln>
      </dgm:spPr>
      <dgm:t>
        <a:bodyPr/>
        <a:lstStyle/>
        <a:p>
          <a:endParaRPr lang="en-GB"/>
        </a:p>
      </dgm:t>
    </dgm:pt>
    <dgm:pt modelId="{BA2662FE-7B06-412D-A84B-E7EF46296F84}" type="pres">
      <dgm:prSet presAssocID="{AF1B65D9-0EF6-47D9-828C-4B80F66A82A5}" presName="cycle" presStyleCnt="0">
        <dgm:presLayoutVars>
          <dgm:dir/>
          <dgm:resizeHandles val="exact"/>
        </dgm:presLayoutVars>
      </dgm:prSet>
      <dgm:spPr/>
      <dgm:t>
        <a:bodyPr/>
        <a:lstStyle/>
        <a:p>
          <a:endParaRPr lang="en-GB"/>
        </a:p>
      </dgm:t>
    </dgm:pt>
    <dgm:pt modelId="{EC1A3E7C-CCB9-437F-A51F-02293BEE85AC}" type="pres">
      <dgm:prSet presAssocID="{CA21C24A-BD41-43F1-AF8E-B8745B13E080}" presName="node" presStyleLbl="node1" presStyleIdx="0" presStyleCnt="3" custScaleX="107390" custScaleY="116236">
        <dgm:presLayoutVars>
          <dgm:bulletEnabled val="1"/>
        </dgm:presLayoutVars>
      </dgm:prSet>
      <dgm:spPr/>
      <dgm:t>
        <a:bodyPr/>
        <a:lstStyle/>
        <a:p>
          <a:endParaRPr lang="en-GB"/>
        </a:p>
      </dgm:t>
    </dgm:pt>
    <dgm:pt modelId="{7BA5C785-9F29-4145-8B44-C351C34F707D}" type="pres">
      <dgm:prSet presAssocID="{CA21C24A-BD41-43F1-AF8E-B8745B13E080}" presName="spNode" presStyleCnt="0"/>
      <dgm:spPr/>
    </dgm:pt>
    <dgm:pt modelId="{25A06CBA-6175-4D11-A061-A302FCF76045}" type="pres">
      <dgm:prSet presAssocID="{71B783CE-B931-494F-8688-AC297F5800AC}" presName="sibTrans" presStyleLbl="sibTrans1D1" presStyleIdx="0" presStyleCnt="3"/>
      <dgm:spPr/>
      <dgm:t>
        <a:bodyPr/>
        <a:lstStyle/>
        <a:p>
          <a:endParaRPr lang="en-GB"/>
        </a:p>
      </dgm:t>
    </dgm:pt>
    <dgm:pt modelId="{995994B7-3F6B-43A2-A348-91D3D4D03F88}" type="pres">
      <dgm:prSet presAssocID="{3D81443F-446D-4973-835E-ED4927BF4C5F}" presName="node" presStyleLbl="node1" presStyleIdx="1" presStyleCnt="3" custScaleX="107390" custScaleY="116236">
        <dgm:presLayoutVars>
          <dgm:bulletEnabled val="1"/>
        </dgm:presLayoutVars>
      </dgm:prSet>
      <dgm:spPr/>
      <dgm:t>
        <a:bodyPr/>
        <a:lstStyle/>
        <a:p>
          <a:endParaRPr lang="en-GB"/>
        </a:p>
      </dgm:t>
    </dgm:pt>
    <dgm:pt modelId="{1FB236CC-1FF1-4965-9040-401283C0A779}" type="pres">
      <dgm:prSet presAssocID="{3D81443F-446D-4973-835E-ED4927BF4C5F}" presName="spNode" presStyleCnt="0"/>
      <dgm:spPr/>
    </dgm:pt>
    <dgm:pt modelId="{17557603-332A-4BD1-B5A0-310546BFF0A0}" type="pres">
      <dgm:prSet presAssocID="{AC71D3FD-49AF-4B90-88F3-3167F3A6495D}" presName="sibTrans" presStyleLbl="sibTrans1D1" presStyleIdx="1" presStyleCnt="3"/>
      <dgm:spPr/>
      <dgm:t>
        <a:bodyPr/>
        <a:lstStyle/>
        <a:p>
          <a:endParaRPr lang="en-GB"/>
        </a:p>
      </dgm:t>
    </dgm:pt>
    <dgm:pt modelId="{DB3F604E-4176-4737-AC27-F4D9E27502A4}" type="pres">
      <dgm:prSet presAssocID="{DDC7DBAD-53BC-43D5-94E2-F9217A3BB3E7}" presName="node" presStyleLbl="node1" presStyleIdx="2" presStyleCnt="3" custScaleX="107390" custScaleY="116236">
        <dgm:presLayoutVars>
          <dgm:bulletEnabled val="1"/>
        </dgm:presLayoutVars>
      </dgm:prSet>
      <dgm:spPr/>
      <dgm:t>
        <a:bodyPr/>
        <a:lstStyle/>
        <a:p>
          <a:endParaRPr lang="en-GB"/>
        </a:p>
      </dgm:t>
    </dgm:pt>
    <dgm:pt modelId="{7DD1739F-531B-491F-885D-B5DCBE42E93A}" type="pres">
      <dgm:prSet presAssocID="{DDC7DBAD-53BC-43D5-94E2-F9217A3BB3E7}" presName="spNode" presStyleCnt="0"/>
      <dgm:spPr/>
    </dgm:pt>
    <dgm:pt modelId="{A5057158-E746-4D3E-BE31-EB42DA31B99E}" type="pres">
      <dgm:prSet presAssocID="{60A8022D-4848-48C4-B557-ED84ACEA4906}" presName="sibTrans" presStyleLbl="sibTrans1D1" presStyleIdx="2" presStyleCnt="3"/>
      <dgm:spPr/>
      <dgm:t>
        <a:bodyPr/>
        <a:lstStyle/>
        <a:p>
          <a:endParaRPr lang="en-GB"/>
        </a:p>
      </dgm:t>
    </dgm:pt>
  </dgm:ptLst>
  <dgm:cxnLst>
    <dgm:cxn modelId="{F9F0116A-A466-924C-80F1-3F2A574BB183}" type="presOf" srcId="{71B783CE-B931-494F-8688-AC297F5800AC}" destId="{25A06CBA-6175-4D11-A061-A302FCF76045}" srcOrd="0" destOrd="0" presId="urn:microsoft.com/office/officeart/2005/8/layout/cycle5"/>
    <dgm:cxn modelId="{A93F3B91-8C49-4C83-ADE5-A9F7B4FFD184}" srcId="{AF1B65D9-0EF6-47D9-828C-4B80F66A82A5}" destId="{CA21C24A-BD41-43F1-AF8E-B8745B13E080}" srcOrd="0" destOrd="0" parTransId="{58E0189C-9E8D-4EC8-B24C-EEDA2ADE74B6}" sibTransId="{71B783CE-B931-494F-8688-AC297F5800AC}"/>
    <dgm:cxn modelId="{03D43B2C-09BD-1849-BA7D-72414C6FD5B4}" type="presOf" srcId="{60A8022D-4848-48C4-B557-ED84ACEA4906}" destId="{A5057158-E746-4D3E-BE31-EB42DA31B99E}" srcOrd="0" destOrd="0" presId="urn:microsoft.com/office/officeart/2005/8/layout/cycle5"/>
    <dgm:cxn modelId="{FF1FD168-D4D9-3049-91C3-441CADDAA386}" type="presOf" srcId="{CA21C24A-BD41-43F1-AF8E-B8745B13E080}" destId="{EC1A3E7C-CCB9-437F-A51F-02293BEE85AC}" srcOrd="0" destOrd="0" presId="urn:microsoft.com/office/officeart/2005/8/layout/cycle5"/>
    <dgm:cxn modelId="{01799BAE-5138-CE42-AFFE-CD6D6A85510D}" type="presOf" srcId="{AC71D3FD-49AF-4B90-88F3-3167F3A6495D}" destId="{17557603-332A-4BD1-B5A0-310546BFF0A0}" srcOrd="0" destOrd="0" presId="urn:microsoft.com/office/officeart/2005/8/layout/cycle5"/>
    <dgm:cxn modelId="{A614ACAA-7479-C945-BC39-0B76FD0C0C7D}" type="presOf" srcId="{3D81443F-446D-4973-835E-ED4927BF4C5F}" destId="{995994B7-3F6B-43A2-A348-91D3D4D03F88}" srcOrd="0" destOrd="0" presId="urn:microsoft.com/office/officeart/2005/8/layout/cycle5"/>
    <dgm:cxn modelId="{ACE418EF-F5D1-42E5-8414-039FD2801EC6}" srcId="{AF1B65D9-0EF6-47D9-828C-4B80F66A82A5}" destId="{DDC7DBAD-53BC-43D5-94E2-F9217A3BB3E7}" srcOrd="2" destOrd="0" parTransId="{2F7EFFE4-AE06-453D-805F-99AEEA46B45C}" sibTransId="{60A8022D-4848-48C4-B557-ED84ACEA4906}"/>
    <dgm:cxn modelId="{3C4E85DA-3984-47B5-ABDC-3BCB906B1218}" srcId="{AF1B65D9-0EF6-47D9-828C-4B80F66A82A5}" destId="{3D81443F-446D-4973-835E-ED4927BF4C5F}" srcOrd="1" destOrd="0" parTransId="{D50B037F-8432-4A99-A34C-B31C7D45030D}" sibTransId="{AC71D3FD-49AF-4B90-88F3-3167F3A6495D}"/>
    <dgm:cxn modelId="{FFFAAC77-F30D-D044-AFFF-844A57FC455F}" type="presOf" srcId="{AF1B65D9-0EF6-47D9-828C-4B80F66A82A5}" destId="{BA2662FE-7B06-412D-A84B-E7EF46296F84}" srcOrd="0" destOrd="0" presId="urn:microsoft.com/office/officeart/2005/8/layout/cycle5"/>
    <dgm:cxn modelId="{4500DC1D-44A4-A141-9AEF-7308BD4AEDA7}" type="presOf" srcId="{DDC7DBAD-53BC-43D5-94E2-F9217A3BB3E7}" destId="{DB3F604E-4176-4737-AC27-F4D9E27502A4}" srcOrd="0" destOrd="0" presId="urn:microsoft.com/office/officeart/2005/8/layout/cycle5"/>
    <dgm:cxn modelId="{3D751DE1-85AB-CA44-87D5-B483B89D6434}" type="presParOf" srcId="{BA2662FE-7B06-412D-A84B-E7EF46296F84}" destId="{EC1A3E7C-CCB9-437F-A51F-02293BEE85AC}" srcOrd="0" destOrd="0" presId="urn:microsoft.com/office/officeart/2005/8/layout/cycle5"/>
    <dgm:cxn modelId="{8BA3E7F1-CCC1-2748-9BF9-25F04E8FE847}" type="presParOf" srcId="{BA2662FE-7B06-412D-A84B-E7EF46296F84}" destId="{7BA5C785-9F29-4145-8B44-C351C34F707D}" srcOrd="1" destOrd="0" presId="urn:microsoft.com/office/officeart/2005/8/layout/cycle5"/>
    <dgm:cxn modelId="{EA180815-60A1-AD43-9C50-1C6465F7C05B}" type="presParOf" srcId="{BA2662FE-7B06-412D-A84B-E7EF46296F84}" destId="{25A06CBA-6175-4D11-A061-A302FCF76045}" srcOrd="2" destOrd="0" presId="urn:microsoft.com/office/officeart/2005/8/layout/cycle5"/>
    <dgm:cxn modelId="{74F16A12-E837-8A42-856D-BDC7928036B1}" type="presParOf" srcId="{BA2662FE-7B06-412D-A84B-E7EF46296F84}" destId="{995994B7-3F6B-43A2-A348-91D3D4D03F88}" srcOrd="3" destOrd="0" presId="urn:microsoft.com/office/officeart/2005/8/layout/cycle5"/>
    <dgm:cxn modelId="{28039187-0FE3-0042-A6A5-448575CCAB81}" type="presParOf" srcId="{BA2662FE-7B06-412D-A84B-E7EF46296F84}" destId="{1FB236CC-1FF1-4965-9040-401283C0A779}" srcOrd="4" destOrd="0" presId="urn:microsoft.com/office/officeart/2005/8/layout/cycle5"/>
    <dgm:cxn modelId="{220EB088-D04C-CA45-872F-59A727C9F28B}" type="presParOf" srcId="{BA2662FE-7B06-412D-A84B-E7EF46296F84}" destId="{17557603-332A-4BD1-B5A0-310546BFF0A0}" srcOrd="5" destOrd="0" presId="urn:microsoft.com/office/officeart/2005/8/layout/cycle5"/>
    <dgm:cxn modelId="{0627D1EC-E6E4-5A42-8F02-537B98C4A900}" type="presParOf" srcId="{BA2662FE-7B06-412D-A84B-E7EF46296F84}" destId="{DB3F604E-4176-4737-AC27-F4D9E27502A4}" srcOrd="6" destOrd="0" presId="urn:microsoft.com/office/officeart/2005/8/layout/cycle5"/>
    <dgm:cxn modelId="{344E5147-E136-0042-944B-7C6D5243067C}" type="presParOf" srcId="{BA2662FE-7B06-412D-A84B-E7EF46296F84}" destId="{7DD1739F-531B-491F-885D-B5DCBE42E93A}" srcOrd="7" destOrd="0" presId="urn:microsoft.com/office/officeart/2005/8/layout/cycle5"/>
    <dgm:cxn modelId="{D3CBBC2D-24C1-BC4B-B6D2-A47C58F080B9}" type="presParOf" srcId="{BA2662FE-7B06-412D-A84B-E7EF46296F84}" destId="{A5057158-E746-4D3E-BE31-EB42DA31B99E}" srcOrd="8" destOrd="0" presId="urn:microsoft.com/office/officeart/2005/8/layout/cycle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76E3F0-E87E-4024-88BD-821577A184A3}">
      <dsp:nvSpPr>
        <dsp:cNvPr id="0" name=""/>
        <dsp:cNvSpPr/>
      </dsp:nvSpPr>
      <dsp:spPr>
        <a:xfrm>
          <a:off x="1332" y="0"/>
          <a:ext cx="2607715" cy="538691"/>
        </a:xfrm>
        <a:prstGeom prst="chevron">
          <a:avLst/>
        </a:prstGeom>
        <a:solidFill>
          <a:schemeClr val="tx1"/>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GB" sz="1800" b="1" kern="1200" dirty="0" smtClean="0">
              <a:latin typeface="Arial" pitchFamily="34" charset="0"/>
              <a:cs typeface="Arial" pitchFamily="34" charset="0"/>
            </a:rPr>
            <a:t>Early Childhood</a:t>
          </a:r>
          <a:endParaRPr lang="en-GB" sz="1800" b="1" kern="1200" dirty="0">
            <a:latin typeface="Arial" pitchFamily="34" charset="0"/>
            <a:cs typeface="Arial" pitchFamily="34" charset="0"/>
          </a:endParaRPr>
        </a:p>
      </dsp:txBody>
      <dsp:txXfrm>
        <a:off x="1332" y="0"/>
        <a:ext cx="2607715" cy="538691"/>
      </dsp:txXfrm>
    </dsp:sp>
    <dsp:sp modelId="{4DA8DD9E-667B-4DFB-88FF-A7BB6EABD482}">
      <dsp:nvSpPr>
        <dsp:cNvPr id="0" name=""/>
        <dsp:cNvSpPr/>
      </dsp:nvSpPr>
      <dsp:spPr>
        <a:xfrm>
          <a:off x="2348276" y="0"/>
          <a:ext cx="2348560" cy="538691"/>
        </a:xfrm>
        <a:prstGeom prst="chevron">
          <a:avLst/>
        </a:prstGeom>
        <a:solidFill>
          <a:schemeClr val="tx1"/>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GB" sz="1800" b="1" kern="1200" dirty="0" smtClean="0">
              <a:latin typeface="Arial" pitchFamily="34" charset="0"/>
              <a:cs typeface="Arial" pitchFamily="34" charset="0"/>
            </a:rPr>
            <a:t>Adolescence</a:t>
          </a:r>
          <a:endParaRPr lang="en-GB" sz="1800" b="1" kern="1200" dirty="0">
            <a:latin typeface="Arial" pitchFamily="34" charset="0"/>
            <a:cs typeface="Arial" pitchFamily="34" charset="0"/>
          </a:endParaRPr>
        </a:p>
      </dsp:txBody>
      <dsp:txXfrm>
        <a:off x="2348276" y="0"/>
        <a:ext cx="2348560" cy="538691"/>
      </dsp:txXfrm>
    </dsp:sp>
    <dsp:sp modelId="{D6094F9A-314A-4DA5-AB54-04D5A9C33F1A}">
      <dsp:nvSpPr>
        <dsp:cNvPr id="0" name=""/>
        <dsp:cNvSpPr/>
      </dsp:nvSpPr>
      <dsp:spPr>
        <a:xfrm>
          <a:off x="4437397" y="0"/>
          <a:ext cx="2868487" cy="538691"/>
        </a:xfrm>
        <a:prstGeom prst="chevron">
          <a:avLst/>
        </a:prstGeom>
        <a:solidFill>
          <a:schemeClr val="tx1"/>
        </a:solidFill>
        <a:ln w="1905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GB" sz="1800" b="1" kern="1200" dirty="0" smtClean="0">
              <a:latin typeface="Arial" pitchFamily="34" charset="0"/>
              <a:cs typeface="Arial" pitchFamily="34" charset="0"/>
            </a:rPr>
            <a:t>Adulthood</a:t>
          </a:r>
          <a:endParaRPr lang="en-GB" sz="1800" b="1" kern="1200" dirty="0">
            <a:latin typeface="Arial" pitchFamily="34" charset="0"/>
            <a:cs typeface="Arial" pitchFamily="34" charset="0"/>
          </a:endParaRPr>
        </a:p>
      </dsp:txBody>
      <dsp:txXfrm>
        <a:off x="4437397" y="0"/>
        <a:ext cx="2868487" cy="53869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C1A3E7C-CCB9-437F-A51F-02293BEE85AC}">
      <dsp:nvSpPr>
        <dsp:cNvPr id="0" name=""/>
        <dsp:cNvSpPr/>
      </dsp:nvSpPr>
      <dsp:spPr>
        <a:xfrm>
          <a:off x="2047485" y="-47788"/>
          <a:ext cx="2001028" cy="1407807"/>
        </a:xfrm>
        <a:prstGeom prst="roundRect">
          <a:avLst/>
        </a:prstGeom>
        <a:solidFill>
          <a:schemeClr val="bg1"/>
        </a:solidFill>
        <a:ln w="285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latin typeface="Calibri"/>
              <a:cs typeface="Calibri"/>
            </a:rPr>
            <a:t>Increases in physical </a:t>
          </a:r>
          <a:r>
            <a:rPr lang="en-GB" sz="1600" b="1" kern="1200" dirty="0" smtClean="0">
              <a:solidFill>
                <a:schemeClr val="tx1"/>
              </a:solidFill>
              <a:latin typeface="Calibri"/>
              <a:cs typeface="Calibri"/>
            </a:rPr>
            <a:t>activity</a:t>
          </a:r>
          <a:endParaRPr lang="en-GB" sz="1600" b="1" kern="1200" dirty="0">
            <a:solidFill>
              <a:schemeClr val="tx1"/>
            </a:solidFill>
            <a:latin typeface="Calibri"/>
            <a:cs typeface="Calibri"/>
          </a:endParaRPr>
        </a:p>
      </dsp:txBody>
      <dsp:txXfrm>
        <a:off x="2047485" y="-47788"/>
        <a:ext cx="2001028" cy="1407807"/>
      </dsp:txXfrm>
    </dsp:sp>
    <dsp:sp modelId="{25A06CBA-6175-4D11-A061-A302FCF76045}">
      <dsp:nvSpPr>
        <dsp:cNvPr id="0" name=""/>
        <dsp:cNvSpPr/>
      </dsp:nvSpPr>
      <dsp:spPr>
        <a:xfrm>
          <a:off x="1431963" y="656115"/>
          <a:ext cx="3232073" cy="3232073"/>
        </a:xfrm>
        <a:custGeom>
          <a:avLst/>
          <a:gdLst/>
          <a:ahLst/>
          <a:cxnLst/>
          <a:rect l="0" t="0" r="0" b="0"/>
          <a:pathLst>
            <a:path>
              <a:moveTo>
                <a:pt x="2834054" y="553959"/>
              </a:moveTo>
              <a:arcTo wR="1616036" hR="1616036" stAng="19134749" swAng="2047231"/>
            </a:path>
          </a:pathLst>
        </a:custGeom>
        <a:noFill/>
        <a:ln w="2857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995994B7-3F6B-43A2-A348-91D3D4D03F88}">
      <dsp:nvSpPr>
        <dsp:cNvPr id="0" name=""/>
        <dsp:cNvSpPr/>
      </dsp:nvSpPr>
      <dsp:spPr>
        <a:xfrm>
          <a:off x="3447014" y="2376266"/>
          <a:ext cx="2001028" cy="1407807"/>
        </a:xfrm>
        <a:prstGeom prst="roundRect">
          <a:avLst/>
        </a:prstGeom>
        <a:solidFill>
          <a:schemeClr val="bg1"/>
        </a:solidFill>
        <a:ln w="285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latin typeface="Calibri"/>
              <a:cs typeface="Calibri"/>
            </a:rPr>
            <a:t>Increase physical health and sense of wellbeing</a:t>
          </a:r>
          <a:endParaRPr lang="en-GB" sz="1600" b="1" kern="1200" dirty="0">
            <a:solidFill>
              <a:schemeClr val="tx1"/>
            </a:solidFill>
            <a:latin typeface="Calibri"/>
            <a:cs typeface="Calibri"/>
          </a:endParaRPr>
        </a:p>
      </dsp:txBody>
      <dsp:txXfrm>
        <a:off x="3447014" y="2376266"/>
        <a:ext cx="2001028" cy="1407807"/>
      </dsp:txXfrm>
    </dsp:sp>
    <dsp:sp modelId="{17557603-332A-4BD1-B5A0-310546BFF0A0}">
      <dsp:nvSpPr>
        <dsp:cNvPr id="0" name=""/>
        <dsp:cNvSpPr/>
      </dsp:nvSpPr>
      <dsp:spPr>
        <a:xfrm>
          <a:off x="1431963" y="656115"/>
          <a:ext cx="3232073" cy="3232073"/>
        </a:xfrm>
        <a:custGeom>
          <a:avLst/>
          <a:gdLst/>
          <a:ahLst/>
          <a:cxnLst/>
          <a:rect l="0" t="0" r="0" b="0"/>
          <a:pathLst>
            <a:path>
              <a:moveTo>
                <a:pt x="1968171" y="3193241"/>
              </a:moveTo>
              <a:arcTo wR="1616036" hR="1616036" stAng="4644855" swAng="1510289"/>
            </a:path>
          </a:pathLst>
        </a:custGeom>
        <a:noFill/>
        <a:ln w="2857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 modelId="{DB3F604E-4176-4737-AC27-F4D9E27502A4}">
      <dsp:nvSpPr>
        <dsp:cNvPr id="0" name=""/>
        <dsp:cNvSpPr/>
      </dsp:nvSpPr>
      <dsp:spPr>
        <a:xfrm>
          <a:off x="647957" y="2376266"/>
          <a:ext cx="2001028" cy="1407807"/>
        </a:xfrm>
        <a:prstGeom prst="roundRect">
          <a:avLst/>
        </a:prstGeom>
        <a:solidFill>
          <a:schemeClr val="bg1"/>
        </a:solidFill>
        <a:ln w="285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latin typeface="Calibri"/>
              <a:cs typeface="Calibri"/>
            </a:rPr>
            <a:t>Increase attainment and achievement and narrowing the attainment gap</a:t>
          </a:r>
          <a:endParaRPr lang="en-GB" sz="1600" b="1" kern="1200" dirty="0">
            <a:solidFill>
              <a:schemeClr val="tx1"/>
            </a:solidFill>
            <a:latin typeface="Calibri"/>
            <a:cs typeface="Calibri"/>
          </a:endParaRPr>
        </a:p>
      </dsp:txBody>
      <dsp:txXfrm>
        <a:off x="647957" y="2376266"/>
        <a:ext cx="2001028" cy="1407807"/>
      </dsp:txXfrm>
    </dsp:sp>
    <dsp:sp modelId="{A5057158-E746-4D3E-BE31-EB42DA31B99E}">
      <dsp:nvSpPr>
        <dsp:cNvPr id="0" name=""/>
        <dsp:cNvSpPr/>
      </dsp:nvSpPr>
      <dsp:spPr>
        <a:xfrm>
          <a:off x="1431963" y="656115"/>
          <a:ext cx="3232073" cy="3232073"/>
        </a:xfrm>
        <a:custGeom>
          <a:avLst/>
          <a:gdLst/>
          <a:ahLst/>
          <a:cxnLst/>
          <a:rect l="0" t="0" r="0" b="0"/>
          <a:pathLst>
            <a:path>
              <a:moveTo>
                <a:pt x="11932" y="1420015"/>
              </a:moveTo>
              <a:arcTo wR="1616036" hR="1616036" stAng="11218020" swAng="2047231"/>
            </a:path>
          </a:pathLst>
        </a:custGeom>
        <a:noFill/>
        <a:ln w="28575" cap="flat" cmpd="sng" algn="ctr">
          <a:solidFill>
            <a:schemeClr val="tx1"/>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CA18B4-7E36-D84E-B866-BDD5BD3A4BB0}" type="datetimeFigureOut">
              <a:rPr lang="en-GB" smtClean="0"/>
              <a:pPr/>
              <a:t>5/15/17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6E8B6-4748-9F45-8713-143D82AB90B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78BEAC-B311-42F8-A587-1ED0E96C43A3}" type="slidenum">
              <a:rPr lang="en-US" smtClean="0"/>
              <a:pPr/>
              <a:t>1</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25962396"/>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 do we break the cycle?</a:t>
            </a:r>
            <a:endParaRPr lang="en-GB" dirty="0"/>
          </a:p>
        </p:txBody>
      </p:sp>
      <p:sp>
        <p:nvSpPr>
          <p:cNvPr id="4" name="Slide Number Placeholder 3"/>
          <p:cNvSpPr>
            <a:spLocks noGrp="1"/>
          </p:cNvSpPr>
          <p:nvPr>
            <p:ph type="sldNum" sz="quarter" idx="10"/>
          </p:nvPr>
        </p:nvSpPr>
        <p:spPr/>
        <p:txBody>
          <a:bodyPr/>
          <a:lstStyle/>
          <a:p>
            <a:fld id="{EEEB75A4-6A1B-4259-99A2-05028CFB0CBB}" type="slidenum">
              <a:rPr lang="en-GB" smtClean="0"/>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 including feedback.</a:t>
            </a:r>
            <a:r>
              <a:rPr lang="en-US" baseline="0" dirty="0" smtClean="0"/>
              <a:t> </a:t>
            </a:r>
            <a:endParaRPr lang="is-IS" baseline="0" dirty="0" smtClean="0"/>
          </a:p>
          <a:p>
            <a:endParaRPr lang="is-IS" baseline="0" dirty="0" smtClean="0"/>
          </a:p>
          <a:p>
            <a:endParaRPr lang="en-US" dirty="0"/>
          </a:p>
        </p:txBody>
      </p:sp>
      <p:sp>
        <p:nvSpPr>
          <p:cNvPr id="4" name="Slide Number Placeholder 3"/>
          <p:cNvSpPr>
            <a:spLocks noGrp="1"/>
          </p:cNvSpPr>
          <p:nvPr>
            <p:ph type="sldNum" sz="quarter" idx="10"/>
          </p:nvPr>
        </p:nvSpPr>
        <p:spPr/>
        <p:txBody>
          <a:bodyPr/>
          <a:lstStyle/>
          <a:p>
            <a:fld id="{1A78BEAC-B311-42F8-A587-1ED0E96C43A3}" type="slidenum">
              <a:rPr lang="en-US" smtClean="0"/>
              <a:pPr/>
              <a:t>17</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30932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55E4B6D-11F6-E142-8A0B-2E657F2E16B5}" type="datetimeFigureOut">
              <a:rPr lang="en-GB" smtClean="0"/>
              <a:pPr/>
              <a:t>5/15/17</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F9E6C83-02B3-994C-8B88-48251D171562}"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E4B6D-11F6-E142-8A0B-2E657F2E16B5}" type="datetimeFigureOut">
              <a:rPr lang="en-GB" smtClean="0"/>
              <a:pPr/>
              <a:t>5/15/17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E4B6D-11F6-E142-8A0B-2E657F2E16B5}" type="datetimeFigureOut">
              <a:rPr lang="en-GB" smtClean="0"/>
              <a:pPr/>
              <a:t>5/15/17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E4B6D-11F6-E142-8A0B-2E657F2E16B5}" type="datetimeFigureOut">
              <a:rPr lang="en-GB" smtClean="0"/>
              <a:pPr/>
              <a:t>5/15/17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5E4B6D-11F6-E142-8A0B-2E657F2E16B5}" type="datetimeFigureOut">
              <a:rPr lang="en-GB" smtClean="0"/>
              <a:pPr/>
              <a:t>5/15/17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5E4B6D-11F6-E142-8A0B-2E657F2E16B5}" type="datetimeFigureOut">
              <a:rPr lang="en-GB" smtClean="0"/>
              <a:pPr/>
              <a:t>5/15/17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55E4B6D-11F6-E142-8A0B-2E657F2E16B5}" type="datetimeFigureOut">
              <a:rPr lang="en-GB" smtClean="0"/>
              <a:pPr/>
              <a:t>5/15/17</a:t>
            </a:fld>
            <a:endParaRPr lang="en-GB"/>
          </a:p>
        </p:txBody>
      </p:sp>
      <p:sp>
        <p:nvSpPr>
          <p:cNvPr id="27" name="Slide Number Placeholder 26"/>
          <p:cNvSpPr>
            <a:spLocks noGrp="1"/>
          </p:cNvSpPr>
          <p:nvPr>
            <p:ph type="sldNum" sz="quarter" idx="11"/>
          </p:nvPr>
        </p:nvSpPr>
        <p:spPr/>
        <p:txBody>
          <a:bodyPr rtlCol="0"/>
          <a:lstStyle/>
          <a:p>
            <a:fld id="{6F9E6C83-02B3-994C-8B88-48251D171562}" type="slidenum">
              <a:rPr lang="en-GB" smtClean="0"/>
              <a:pPr/>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55E4B6D-11F6-E142-8A0B-2E657F2E16B5}" type="datetimeFigureOut">
              <a:rPr lang="en-GB" smtClean="0"/>
              <a:pPr/>
              <a:t>5/15/17</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6F9E6C83-02B3-994C-8B88-48251D17156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E4B6D-11F6-E142-8A0B-2E657F2E16B5}" type="datetimeFigureOut">
              <a:rPr lang="en-GB" smtClean="0"/>
              <a:pPr/>
              <a:t>5/15/17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55E4B6D-11F6-E142-8A0B-2E657F2E16B5}" type="datetimeFigureOut">
              <a:rPr lang="en-GB" smtClean="0"/>
              <a:pPr/>
              <a:t>5/15/17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5E4B6D-11F6-E142-8A0B-2E657F2E16B5}" type="datetimeFigureOut">
              <a:rPr lang="en-GB" smtClean="0"/>
              <a:pPr/>
              <a:t>5/15/17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9E6C83-02B3-994C-8B88-48251D171562}"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55E4B6D-11F6-E142-8A0B-2E657F2E16B5}" type="datetimeFigureOut">
              <a:rPr lang="en-GB" smtClean="0"/>
              <a:pPr/>
              <a:t>5/15/17</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F9E6C83-02B3-994C-8B88-48251D171562}"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5" Type="http://schemas.openxmlformats.org/officeDocument/2006/relationships/image" Target="../media/image8.jpeg"/><Relationship Id="rId6" Type="http://schemas.openxmlformats.org/officeDocument/2006/relationships/image" Target="../media/image9.png"/><Relationship Id="rId7" Type="http://schemas.openxmlformats.org/officeDocument/2006/relationships/image" Target="../media/image10.jpeg"/><Relationship Id="rId8" Type="http://schemas.openxmlformats.org/officeDocument/2006/relationships/image" Target="../media/image11.jpe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video" Target="file://localhost/Users/sarahwilliams/Desktop/5%20More%20Years.mp4" TargetMode="External"/><Relationship Id="rId2" Type="http://schemas.openxmlformats.org/officeDocument/2006/relationships/slideLayout" Target="../slideLayouts/slideLayout2.xml"/><Relationship Id="rId3" Type="http://schemas.openxmlformats.org/officeDocument/2006/relationships/image" Target="../media/image13.png"/></Relationships>
</file>

<file path=ppt/slides/_rels/slide5.xml.rels><?xml version="1.0" encoding="UTF-8" standalone="yes"?>
<Relationships xmlns="http://schemas.openxmlformats.org/package/2006/relationships"><Relationship Id="rId11" Type="http://schemas.openxmlformats.org/officeDocument/2006/relationships/image" Target="../media/image17.png"/><Relationship Id="rId12" Type="http://schemas.openxmlformats.org/officeDocument/2006/relationships/image" Target="../media/image18.png"/><Relationship Id="rId13"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14.jpeg"/><Relationship Id="rId9" Type="http://schemas.openxmlformats.org/officeDocument/2006/relationships/image" Target="../media/image15.png"/><Relationship Id="rId10"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234129" y="1463408"/>
            <a:ext cx="8458200" cy="1470025"/>
          </a:xfrm>
        </p:spPr>
        <p:txBody>
          <a:bodyPr>
            <a:normAutofit/>
          </a:bodyPr>
          <a:lstStyle/>
          <a:p>
            <a:r>
              <a:rPr lang="en-US" dirty="0" smtClean="0"/>
              <a:t>Pupil Health &amp; Well-Being</a:t>
            </a:r>
            <a:endParaRPr lang="en-US" dirty="0"/>
          </a:p>
        </p:txBody>
      </p:sp>
      <p:sp>
        <p:nvSpPr>
          <p:cNvPr id="3" name="Subtitle 2"/>
          <p:cNvSpPr>
            <a:spLocks noGrp="1"/>
          </p:cNvSpPr>
          <p:nvPr>
            <p:ph type="subTitle" idx="1"/>
          </p:nvPr>
        </p:nvSpPr>
        <p:spPr/>
        <p:txBody>
          <a:bodyPr>
            <a:normAutofit/>
          </a:bodyPr>
          <a:lstStyle/>
          <a:p>
            <a:r>
              <a:rPr lang="en-US" dirty="0" smtClean="0"/>
              <a:t> </a:t>
            </a:r>
          </a:p>
        </p:txBody>
      </p:sp>
      <p:pic>
        <p:nvPicPr>
          <p:cNvPr id="1026" name="Picture 2"/>
          <p:cNvPicPr>
            <a:picLocks noChangeAspect="1" noChangeArrowheads="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99099" y="6023806"/>
            <a:ext cx="1458162" cy="648072"/>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4"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l="59912"/>
          <a:stretch/>
        </p:blipFill>
        <p:spPr bwMode="auto">
          <a:xfrm>
            <a:off x="2811852" y="6150499"/>
            <a:ext cx="2814484" cy="778872"/>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cstate="print">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422922" y="5874275"/>
            <a:ext cx="4298156" cy="276225"/>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
        <p:nvSpPr>
          <p:cNvPr id="4" name="Rectangle 3"/>
          <p:cNvSpPr/>
          <p:nvPr/>
        </p:nvSpPr>
        <p:spPr>
          <a:xfrm>
            <a:off x="2422922" y="3573016"/>
            <a:ext cx="4572000" cy="1938992"/>
          </a:xfrm>
          <a:prstGeom prst="rect">
            <a:avLst/>
          </a:prstGeom>
        </p:spPr>
        <p:txBody>
          <a:bodyPr>
            <a:spAutoFit/>
          </a:bodyPr>
          <a:lstStyle/>
          <a:p>
            <a:pPr algn="ctr"/>
            <a:endParaRPr lang="en-US" sz="2400" b="1" dirty="0" smtClean="0"/>
          </a:p>
          <a:p>
            <a:pPr algn="ctr"/>
            <a:r>
              <a:rPr lang="en-US" sz="2400" b="1" dirty="0" smtClean="0"/>
              <a:t>Module </a:t>
            </a:r>
            <a:r>
              <a:rPr lang="en-US" sz="2400" b="1" dirty="0" smtClean="0"/>
              <a:t>2:</a:t>
            </a:r>
            <a:endParaRPr lang="en-US" sz="2400" b="1" dirty="0"/>
          </a:p>
          <a:p>
            <a:pPr algn="ctr"/>
            <a:r>
              <a:rPr lang="en-US" sz="2400" b="1" dirty="0"/>
              <a:t>Curriculum, Teaching and Learning Strategies for Physical Education</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78551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576319" y="648870"/>
            <a:ext cx="7204393" cy="523220"/>
          </a:xfrm>
          <a:prstGeom prst="rect">
            <a:avLst/>
          </a:prstGeom>
          <a:noFill/>
        </p:spPr>
        <p:txBody>
          <a:bodyPr wrap="square" rtlCol="0">
            <a:spAutoFit/>
          </a:bodyPr>
          <a:lstStyle/>
          <a:p>
            <a:r>
              <a:rPr lang="en-GB" sz="2800" b="1" dirty="0" smtClean="0">
                <a:solidFill>
                  <a:srgbClr val="438086"/>
                </a:solidFill>
                <a:latin typeface="Arial" pitchFamily="34" charset="0"/>
                <a:cs typeface="Arial" pitchFamily="34" charset="0"/>
              </a:rPr>
              <a:t>Impact on Education &amp; Health Outcomes</a:t>
            </a:r>
            <a:endParaRPr lang="en-GB" sz="2800" b="1" dirty="0">
              <a:solidFill>
                <a:srgbClr val="438086"/>
              </a:solidFill>
              <a:latin typeface="Arial" pitchFamily="34" charset="0"/>
              <a:cs typeface="Arial" pitchFamily="34" charset="0"/>
            </a:endParaRPr>
          </a:p>
        </p:txBody>
      </p:sp>
      <p:graphicFrame>
        <p:nvGraphicFramePr>
          <p:cNvPr id="3" name="Diagram 2"/>
          <p:cNvGraphicFramePr/>
          <p:nvPr/>
        </p:nvGraphicFramePr>
        <p:xfrm>
          <a:off x="1524000" y="1546625"/>
          <a:ext cx="6096000" cy="40640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7526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00682" y="1143000"/>
            <a:ext cx="7886118" cy="1066800"/>
          </a:xfrm>
        </p:spPr>
        <p:txBody>
          <a:bodyPr/>
          <a:lstStyle/>
          <a:p>
            <a:r>
              <a:rPr lang="en-GB" dirty="0" smtClean="0">
                <a:solidFill>
                  <a:srgbClr val="438086"/>
                </a:solidFill>
              </a:rPr>
              <a:t>Wellbeing and Attainment</a:t>
            </a:r>
            <a:endParaRPr lang="en-GB" dirty="0">
              <a:solidFill>
                <a:srgbClr val="438086"/>
              </a:solidFill>
            </a:endParaRPr>
          </a:p>
        </p:txBody>
      </p:sp>
      <p:sp>
        <p:nvSpPr>
          <p:cNvPr id="3" name="Content Placeholder 2"/>
          <p:cNvSpPr>
            <a:spLocks noGrp="1"/>
          </p:cNvSpPr>
          <p:nvPr>
            <p:ph idx="1"/>
          </p:nvPr>
        </p:nvSpPr>
        <p:spPr/>
        <p:txBody>
          <a:bodyPr>
            <a:normAutofit fontScale="77500" lnSpcReduction="20000"/>
          </a:bodyPr>
          <a:lstStyle/>
          <a:p>
            <a:pPr>
              <a:buNone/>
            </a:pPr>
            <a:r>
              <a:rPr lang="en-GB" b="1" dirty="0" err="1" smtClean="0">
                <a:latin typeface="Calibri"/>
                <a:cs typeface="Calibri"/>
              </a:rPr>
              <a:t>DfE</a:t>
            </a:r>
            <a:r>
              <a:rPr lang="en-GB" b="1" dirty="0" smtClean="0">
                <a:latin typeface="Calibri"/>
                <a:cs typeface="Calibri"/>
              </a:rPr>
              <a:t> reported in “The Impact of Pupil Behaviour and Wellbeing on Educational Outcomes” 2012; </a:t>
            </a:r>
          </a:p>
          <a:p>
            <a:endParaRPr lang="en-GB" dirty="0" smtClean="0">
              <a:latin typeface="Calibri"/>
              <a:cs typeface="Calibri"/>
            </a:endParaRPr>
          </a:p>
          <a:p>
            <a:r>
              <a:rPr lang="en-GB" dirty="0" smtClean="0">
                <a:latin typeface="Calibri"/>
                <a:cs typeface="Calibri"/>
              </a:rPr>
              <a:t>“children with higher levels of emotional, behavioural, social and school well being, on average have higher levels of academic achievement and are more engaged in school, both concurrently and in later years” </a:t>
            </a:r>
          </a:p>
          <a:p>
            <a:endParaRPr lang="en-GB" dirty="0" smtClean="0">
              <a:latin typeface="Calibri"/>
              <a:cs typeface="Calibri"/>
            </a:endParaRPr>
          </a:p>
          <a:p>
            <a:r>
              <a:rPr lang="en-GB" dirty="0" smtClean="0">
                <a:latin typeface="Calibri"/>
                <a:cs typeface="Calibri"/>
              </a:rPr>
              <a:t>“children with better emotional wellbeing make more progress in primary school” </a:t>
            </a:r>
          </a:p>
          <a:p>
            <a:endParaRPr lang="en-GB" dirty="0" smtClean="0">
              <a:latin typeface="Calibri"/>
              <a:cs typeface="Calibri"/>
            </a:endParaRPr>
          </a:p>
          <a:p>
            <a:r>
              <a:rPr lang="en-GB" dirty="0" smtClean="0">
                <a:latin typeface="Calibri"/>
                <a:cs typeface="Calibri"/>
              </a:rPr>
              <a:t>“pupils on free school meals who would benefit from increasing their physical health and sense of well being have attainment levels 22% lower than their peers</a:t>
            </a:r>
            <a:r>
              <a:rPr lang="en-GB" sz="3200" dirty="0" smtClean="0">
                <a:latin typeface="Calibri"/>
                <a:cs typeface="Calibri"/>
              </a:rPr>
              <a:t>”</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00682" y="1143000"/>
            <a:ext cx="7886118" cy="1066800"/>
          </a:xfrm>
        </p:spPr>
        <p:txBody>
          <a:bodyPr/>
          <a:lstStyle/>
          <a:p>
            <a:r>
              <a:rPr lang="en-GB" dirty="0" smtClean="0">
                <a:solidFill>
                  <a:srgbClr val="438086"/>
                </a:solidFill>
              </a:rPr>
              <a:t>Obesity and Inactivity</a:t>
            </a:r>
            <a:endParaRPr lang="en-GB" dirty="0">
              <a:solidFill>
                <a:srgbClr val="438086"/>
              </a:solidFill>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Calibri"/>
                <a:cs typeface="Calibri"/>
              </a:rPr>
              <a:t>There is strong evidence that regular physical activity is associated with numerous health benefits for children</a:t>
            </a:r>
            <a:r>
              <a:rPr lang="en-US" dirty="0" smtClean="0">
                <a:latin typeface="Calibri"/>
                <a:cs typeface="Calibri"/>
              </a:rPr>
              <a:t>. </a:t>
            </a:r>
            <a:r>
              <a:rPr lang="en-US" dirty="0" smtClean="0">
                <a:latin typeface="Calibri"/>
                <a:cs typeface="Calibri"/>
              </a:rPr>
              <a:t>The UK Chief Medical Officers’ recommend that all children and young people should engage in moderate to vigorous intensity physical activity for at least </a:t>
            </a:r>
            <a:r>
              <a:rPr lang="en-US" dirty="0" smtClean="0">
                <a:solidFill>
                  <a:srgbClr val="438086"/>
                </a:solidFill>
                <a:latin typeface="Calibri"/>
                <a:cs typeface="Calibri"/>
              </a:rPr>
              <a:t>60 minutes every day</a:t>
            </a:r>
            <a:r>
              <a:rPr lang="en-US" dirty="0" smtClean="0">
                <a:latin typeface="Calibri"/>
                <a:cs typeface="Calibri"/>
              </a:rPr>
              <a:t>. Many schools already offer an average of two hours of PE or other physical activities per week. However, we need to do more to encourage children to be active every day. Every primary school child should get at least 60 minutes of moderate to vigorous physical activity a day. </a:t>
            </a:r>
            <a:r>
              <a:rPr lang="en-US" dirty="0" smtClean="0">
                <a:solidFill>
                  <a:srgbClr val="438086"/>
                </a:solidFill>
                <a:latin typeface="Calibri"/>
                <a:cs typeface="Calibri"/>
              </a:rPr>
              <a:t>At least 30 minutes should be delivered in school every day through active break times, PE, extra-curricular clubs, active lessons, or other sport and physical activity events</a:t>
            </a:r>
            <a:r>
              <a:rPr lang="en-US" dirty="0" smtClean="0">
                <a:latin typeface="Calibri"/>
                <a:cs typeface="Calibri"/>
              </a:rPr>
              <a:t>, with the remaining 30 minutes supported by parents and </a:t>
            </a:r>
            <a:r>
              <a:rPr lang="en-US" dirty="0" err="1" smtClean="0">
                <a:latin typeface="Calibri"/>
                <a:cs typeface="Calibri"/>
              </a:rPr>
              <a:t>carers</a:t>
            </a:r>
            <a:r>
              <a:rPr lang="en-US" dirty="0" smtClean="0">
                <a:latin typeface="Calibri"/>
                <a:cs typeface="Calibri"/>
              </a:rPr>
              <a:t> outside of school time. </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576320" y="648870"/>
            <a:ext cx="4755335" cy="677108"/>
          </a:xfrm>
          <a:prstGeom prst="rect">
            <a:avLst/>
          </a:prstGeom>
          <a:noFill/>
        </p:spPr>
        <p:txBody>
          <a:bodyPr wrap="square" rtlCol="0">
            <a:spAutoFit/>
          </a:bodyPr>
          <a:lstStyle/>
          <a:p>
            <a:r>
              <a:rPr lang="en-GB" sz="3700" b="1" dirty="0" smtClean="0">
                <a:solidFill>
                  <a:srgbClr val="438086"/>
                </a:solidFill>
                <a:latin typeface="Arial" pitchFamily="34" charset="0"/>
                <a:cs typeface="Arial" pitchFamily="34" charset="0"/>
              </a:rPr>
              <a:t>Our Context</a:t>
            </a:r>
            <a:endParaRPr lang="en-GB" sz="3700" b="1" dirty="0">
              <a:solidFill>
                <a:srgbClr val="438086"/>
              </a:solidFill>
              <a:latin typeface="Arial" pitchFamily="34" charset="0"/>
              <a:cs typeface="Arial" pitchFamily="34" charset="0"/>
            </a:endParaRPr>
          </a:p>
        </p:txBody>
      </p:sp>
      <p:sp>
        <p:nvSpPr>
          <p:cNvPr id="5" name="TextBox 4"/>
          <p:cNvSpPr txBox="1"/>
          <p:nvPr/>
        </p:nvSpPr>
        <p:spPr>
          <a:xfrm>
            <a:off x="363038" y="1563691"/>
            <a:ext cx="8228872" cy="4801314"/>
          </a:xfrm>
          <a:prstGeom prst="rect">
            <a:avLst/>
          </a:prstGeom>
          <a:noFill/>
        </p:spPr>
        <p:txBody>
          <a:bodyPr wrap="square" rtlCol="0">
            <a:spAutoFit/>
          </a:bodyPr>
          <a:lstStyle/>
          <a:p>
            <a:pPr lvl="0">
              <a:buFont typeface="Arial" pitchFamily="34" charset="0"/>
              <a:buChar char="•"/>
            </a:pPr>
            <a:r>
              <a:rPr lang="en-GB" sz="3300" dirty="0" smtClean="0">
                <a:latin typeface="Calibri"/>
                <a:cs typeface="Calibri"/>
              </a:rPr>
              <a:t>What is Health and Wellbeing?</a:t>
            </a:r>
          </a:p>
          <a:p>
            <a:pPr lvl="0">
              <a:buFont typeface="Arial" pitchFamily="34" charset="0"/>
              <a:buChar char="•"/>
            </a:pPr>
            <a:endParaRPr lang="en-GB" sz="3300" dirty="0" smtClean="0">
              <a:latin typeface="Calibri"/>
              <a:cs typeface="Calibri"/>
            </a:endParaRPr>
          </a:p>
          <a:p>
            <a:pPr lvl="0">
              <a:buFont typeface="Arial" pitchFamily="34" charset="0"/>
              <a:buChar char="•"/>
            </a:pPr>
            <a:r>
              <a:rPr lang="en-GB" sz="3300" dirty="0" smtClean="0">
                <a:latin typeface="Calibri"/>
                <a:cs typeface="Calibri"/>
              </a:rPr>
              <a:t>What does it mean to you?</a:t>
            </a:r>
          </a:p>
          <a:p>
            <a:pPr lvl="0">
              <a:buFont typeface="Arial" pitchFamily="34" charset="0"/>
              <a:buChar char="•"/>
            </a:pPr>
            <a:endParaRPr lang="en-GB" sz="3300" dirty="0" smtClean="0">
              <a:latin typeface="Calibri"/>
              <a:cs typeface="Calibri"/>
            </a:endParaRPr>
          </a:p>
          <a:p>
            <a:pPr lvl="0">
              <a:buFont typeface="Arial" pitchFamily="34" charset="0"/>
              <a:buChar char="•"/>
            </a:pPr>
            <a:r>
              <a:rPr lang="en-GB" sz="3300" dirty="0" smtClean="0">
                <a:latin typeface="Calibri"/>
                <a:cs typeface="Calibri"/>
              </a:rPr>
              <a:t>What does it mean to school?</a:t>
            </a:r>
          </a:p>
          <a:p>
            <a:pPr lvl="0">
              <a:buFont typeface="Arial" pitchFamily="34" charset="0"/>
              <a:buChar char="•"/>
            </a:pPr>
            <a:endParaRPr lang="en-GB" sz="3300" dirty="0" smtClean="0">
              <a:latin typeface="Calibri"/>
              <a:cs typeface="Calibri"/>
            </a:endParaRPr>
          </a:p>
          <a:p>
            <a:pPr lvl="0">
              <a:buFont typeface="Arial" pitchFamily="34" charset="0"/>
              <a:buChar char="•"/>
            </a:pPr>
            <a:r>
              <a:rPr lang="en-GB" sz="3300" dirty="0" smtClean="0">
                <a:latin typeface="Calibri"/>
                <a:cs typeface="Calibri"/>
              </a:rPr>
              <a:t>What does it mean to children?</a:t>
            </a:r>
          </a:p>
          <a:p>
            <a:pPr lvl="0">
              <a:buFont typeface="Arial" pitchFamily="34" charset="0"/>
              <a:buChar char="•"/>
            </a:pPr>
            <a:endParaRPr lang="en-GB" sz="3300" dirty="0" smtClean="0">
              <a:latin typeface="Calibri"/>
              <a:cs typeface="Calibri"/>
            </a:endParaRPr>
          </a:p>
          <a:p>
            <a:pPr lvl="0">
              <a:buFont typeface="Arial" pitchFamily="34" charset="0"/>
              <a:buChar char="•"/>
            </a:pPr>
            <a:r>
              <a:rPr lang="en-GB" sz="3300" dirty="0" smtClean="0">
                <a:latin typeface="Calibri"/>
                <a:cs typeface="Calibri"/>
              </a:rPr>
              <a:t>What does it mean to parents?</a:t>
            </a:r>
            <a:endParaRPr lang="en-GB" sz="3300" dirty="0">
              <a:latin typeface="Calibri"/>
              <a:cs typeface="Calibri"/>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576319" y="648870"/>
            <a:ext cx="7204393" cy="523220"/>
          </a:xfrm>
          <a:prstGeom prst="rect">
            <a:avLst/>
          </a:prstGeom>
          <a:noFill/>
        </p:spPr>
        <p:txBody>
          <a:bodyPr wrap="square" rtlCol="0">
            <a:spAutoFit/>
          </a:bodyPr>
          <a:lstStyle/>
          <a:p>
            <a:r>
              <a:rPr lang="en-GB" sz="2800" b="1" dirty="0" smtClean="0">
                <a:solidFill>
                  <a:srgbClr val="438086"/>
                </a:solidFill>
                <a:latin typeface="Arial" pitchFamily="34" charset="0"/>
                <a:cs typeface="Arial" pitchFamily="34" charset="0"/>
              </a:rPr>
              <a:t>Health and Wellbeing</a:t>
            </a:r>
            <a:endParaRPr lang="en-GB" sz="2800" b="1" dirty="0">
              <a:solidFill>
                <a:srgbClr val="438086"/>
              </a:solidFill>
              <a:latin typeface="Arial" pitchFamily="34" charset="0"/>
              <a:cs typeface="Arial" pitchFamily="34" charset="0"/>
            </a:endParaRPr>
          </a:p>
        </p:txBody>
      </p:sp>
      <p:grpSp>
        <p:nvGrpSpPr>
          <p:cNvPr id="4" name="Group 7"/>
          <p:cNvGrpSpPr/>
          <p:nvPr/>
        </p:nvGrpSpPr>
        <p:grpSpPr>
          <a:xfrm>
            <a:off x="683568" y="1628800"/>
            <a:ext cx="3744417" cy="2376264"/>
            <a:chOff x="-1" y="0"/>
            <a:chExt cx="3744417" cy="2376264"/>
          </a:xfrm>
        </p:grpSpPr>
        <p:sp>
          <p:nvSpPr>
            <p:cNvPr id="5" name="Round Single Corner Rectangle 4"/>
            <p:cNvSpPr/>
            <p:nvPr/>
          </p:nvSpPr>
          <p:spPr>
            <a:xfrm rot="16200000">
              <a:off x="684076" y="-684076"/>
              <a:ext cx="2376264" cy="3744416"/>
            </a:xfrm>
            <a:prstGeom prst="round1Rect">
              <a:avLst/>
            </a:prstGeom>
            <a:solidFill>
              <a:srgbClr val="DB4D69"/>
            </a:solidFill>
            <a:ln>
              <a:noFill/>
            </a:ln>
          </p:spPr>
          <p:style>
            <a:lnRef idx="2">
              <a:scrgbClr r="0" g="0" b="0"/>
            </a:lnRef>
            <a:fillRef idx="1">
              <a:scrgbClr r="0" g="0" b="0"/>
            </a:fillRef>
            <a:effectRef idx="0">
              <a:schemeClr val="accent4">
                <a:shade val="80000"/>
                <a:hueOff val="0"/>
                <a:satOff val="0"/>
                <a:lumOff val="0"/>
                <a:alphaOff val="0"/>
              </a:schemeClr>
            </a:effectRef>
            <a:fontRef idx="minor">
              <a:schemeClr val="lt1"/>
            </a:fontRef>
          </p:style>
        </p:sp>
        <p:sp>
          <p:nvSpPr>
            <p:cNvPr id="6" name="Round Single Corner Rectangle 4"/>
            <p:cNvSpPr/>
            <p:nvPr/>
          </p:nvSpPr>
          <p:spPr>
            <a:xfrm rot="21600000">
              <a:off x="-1" y="1"/>
              <a:ext cx="3744416" cy="1782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endParaRPr lang="en-GB" sz="1600" b="0" kern="1200" dirty="0" smtClean="0">
                <a:solidFill>
                  <a:schemeClr val="bg1"/>
                </a:solidFill>
                <a:latin typeface="Calibri" pitchFamily="34" charset="0"/>
                <a:cs typeface="Arial" pitchFamily="34" charset="0"/>
              </a:endParaRPr>
            </a:p>
            <a:p>
              <a:pPr lvl="0" algn="ctr" defTabSz="711200">
                <a:lnSpc>
                  <a:spcPct val="90000"/>
                </a:lnSpc>
                <a:spcBef>
                  <a:spcPct val="0"/>
                </a:spcBef>
                <a:spcAft>
                  <a:spcPct val="35000"/>
                </a:spcAft>
              </a:pPr>
              <a:r>
                <a:rPr lang="en-GB" sz="2000" b="1" kern="1200" dirty="0" smtClean="0">
                  <a:solidFill>
                    <a:schemeClr val="bg1"/>
                  </a:solidFill>
                  <a:latin typeface="Calibri" pitchFamily="34" charset="0"/>
                  <a:cs typeface="Arial" pitchFamily="34" charset="0"/>
                </a:rPr>
                <a:t>Physical </a:t>
              </a:r>
              <a:r>
                <a:rPr lang="en-GB" sz="2000" b="1" dirty="0" smtClean="0">
                  <a:solidFill>
                    <a:schemeClr val="bg1"/>
                  </a:solidFill>
                  <a:latin typeface="Calibri" pitchFamily="34" charset="0"/>
                  <a:cs typeface="Arial" pitchFamily="34" charset="0"/>
                </a:rPr>
                <a:t>Health</a:t>
              </a:r>
              <a:endParaRPr lang="en-GB" sz="2000" b="1" kern="1200" dirty="0" smtClean="0">
                <a:solidFill>
                  <a:schemeClr val="bg1"/>
                </a:solidFill>
                <a:latin typeface="Calibri" pitchFamily="34" charset="0"/>
                <a:cs typeface="Arial" pitchFamily="34" charset="0"/>
              </a:endParaRP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Physical education</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Sport</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Utility Activity</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Recreational Activity</a:t>
              </a:r>
            </a:p>
          </p:txBody>
        </p:sp>
      </p:grpSp>
      <p:grpSp>
        <p:nvGrpSpPr>
          <p:cNvPr id="7" name="Group 10"/>
          <p:cNvGrpSpPr/>
          <p:nvPr/>
        </p:nvGrpSpPr>
        <p:grpSpPr>
          <a:xfrm>
            <a:off x="4427984" y="1628800"/>
            <a:ext cx="3744416" cy="2376264"/>
            <a:chOff x="5472608" y="-612068"/>
            <a:chExt cx="3744416" cy="2376264"/>
          </a:xfrm>
        </p:grpSpPr>
        <p:sp>
          <p:nvSpPr>
            <p:cNvPr id="8" name="Round Single Corner Rectangle 7"/>
            <p:cNvSpPr/>
            <p:nvPr/>
          </p:nvSpPr>
          <p:spPr>
            <a:xfrm>
              <a:off x="5472608" y="-612068"/>
              <a:ext cx="3744416" cy="2376264"/>
            </a:xfrm>
            <a:prstGeom prst="round1Rect">
              <a:avLst/>
            </a:prstGeom>
            <a:solidFill>
              <a:schemeClr val="accent2"/>
            </a:solidFill>
            <a:ln>
              <a:noFill/>
            </a:ln>
          </p:spPr>
          <p:style>
            <a:lnRef idx="2">
              <a:scrgbClr r="0" g="0" b="0"/>
            </a:lnRef>
            <a:fillRef idx="1">
              <a:scrgbClr r="0" g="0" b="0"/>
            </a:fillRef>
            <a:effectRef idx="0">
              <a:schemeClr val="accent4">
                <a:shade val="80000"/>
                <a:hueOff val="0"/>
                <a:satOff val="0"/>
                <a:lumOff val="19461"/>
                <a:alphaOff val="0"/>
              </a:schemeClr>
            </a:effectRef>
            <a:fontRef idx="minor">
              <a:schemeClr val="lt1"/>
            </a:fontRef>
          </p:style>
        </p:sp>
        <p:sp>
          <p:nvSpPr>
            <p:cNvPr id="9" name="Round Single Corner Rectangle 4"/>
            <p:cNvSpPr/>
            <p:nvPr/>
          </p:nvSpPr>
          <p:spPr>
            <a:xfrm>
              <a:off x="5832648" y="-396044"/>
              <a:ext cx="2952328" cy="13681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endParaRPr lang="en-GB" sz="1600" b="0" kern="1200" dirty="0" smtClean="0">
                <a:solidFill>
                  <a:schemeClr val="bg1"/>
                </a:solidFill>
                <a:latin typeface="Calibri" pitchFamily="34" charset="0"/>
                <a:cs typeface="Arial" pitchFamily="34" charset="0"/>
              </a:endParaRPr>
            </a:p>
            <a:p>
              <a:pPr lvl="0" algn="ctr" defTabSz="711200">
                <a:lnSpc>
                  <a:spcPct val="90000"/>
                </a:lnSpc>
                <a:spcBef>
                  <a:spcPct val="0"/>
                </a:spcBef>
                <a:spcAft>
                  <a:spcPct val="35000"/>
                </a:spcAft>
              </a:pPr>
              <a:r>
                <a:rPr lang="en-GB" sz="2000" b="1" kern="1200" dirty="0" smtClean="0">
                  <a:solidFill>
                    <a:schemeClr val="bg1"/>
                  </a:solidFill>
                  <a:latin typeface="Calibri" pitchFamily="34" charset="0"/>
                  <a:cs typeface="Arial" pitchFamily="34" charset="0"/>
                </a:rPr>
                <a:t>Social Capital</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Communication</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Self efficacy</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Teamwork and groups</a:t>
              </a:r>
            </a:p>
            <a:p>
              <a:pPr lvl="0" algn="ctr" defTabSz="7112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Relationships</a:t>
              </a:r>
            </a:p>
            <a:p>
              <a:pPr lvl="0" algn="ctr" defTabSz="711200">
                <a:lnSpc>
                  <a:spcPct val="90000"/>
                </a:lnSpc>
                <a:spcBef>
                  <a:spcPct val="0"/>
                </a:spcBef>
                <a:spcAft>
                  <a:spcPct val="35000"/>
                </a:spcAft>
              </a:pPr>
              <a:r>
                <a:rPr lang="en-GB" sz="1600" dirty="0" smtClean="0">
                  <a:solidFill>
                    <a:schemeClr val="bg1"/>
                  </a:solidFill>
                  <a:latin typeface="Calibri" pitchFamily="34" charset="0"/>
                  <a:cs typeface="Arial" pitchFamily="34" charset="0"/>
                </a:rPr>
                <a:t>(Employability)</a:t>
              </a:r>
              <a:endParaRPr lang="en-GB" sz="1600" b="0" kern="1200" dirty="0">
                <a:solidFill>
                  <a:schemeClr val="bg1"/>
                </a:solidFill>
                <a:latin typeface="Calibri" pitchFamily="34" charset="0"/>
                <a:cs typeface="Arial" pitchFamily="34" charset="0"/>
              </a:endParaRPr>
            </a:p>
          </p:txBody>
        </p:sp>
      </p:grpSp>
      <p:grpSp>
        <p:nvGrpSpPr>
          <p:cNvPr id="10" name="Group 13"/>
          <p:cNvGrpSpPr/>
          <p:nvPr/>
        </p:nvGrpSpPr>
        <p:grpSpPr>
          <a:xfrm>
            <a:off x="683568" y="4005064"/>
            <a:ext cx="3744416" cy="2376264"/>
            <a:chOff x="0" y="2376264"/>
            <a:chExt cx="3744416" cy="2376264"/>
          </a:xfrm>
        </p:grpSpPr>
        <p:sp>
          <p:nvSpPr>
            <p:cNvPr id="11" name="Round Single Corner Rectangle 10"/>
            <p:cNvSpPr/>
            <p:nvPr/>
          </p:nvSpPr>
          <p:spPr>
            <a:xfrm rot="10800000">
              <a:off x="0" y="2376264"/>
              <a:ext cx="3744416" cy="2376264"/>
            </a:xfrm>
            <a:prstGeom prst="round1Rect">
              <a:avLst/>
            </a:prstGeom>
            <a:solidFill>
              <a:srgbClr val="662046"/>
            </a:solidFill>
            <a:ln>
              <a:noFill/>
            </a:ln>
          </p:spPr>
          <p:style>
            <a:lnRef idx="2">
              <a:scrgbClr r="0" g="0" b="0"/>
            </a:lnRef>
            <a:fillRef idx="1">
              <a:scrgbClr r="0" g="0" b="0"/>
            </a:fillRef>
            <a:effectRef idx="0">
              <a:schemeClr val="accent4">
                <a:shade val="80000"/>
                <a:hueOff val="0"/>
                <a:satOff val="0"/>
                <a:lumOff val="38922"/>
                <a:alphaOff val="0"/>
              </a:schemeClr>
            </a:effectRef>
            <a:fontRef idx="minor">
              <a:schemeClr val="lt1"/>
            </a:fontRef>
          </p:style>
        </p:sp>
        <p:sp>
          <p:nvSpPr>
            <p:cNvPr id="12" name="Round Single Corner Rectangle 4"/>
            <p:cNvSpPr/>
            <p:nvPr/>
          </p:nvSpPr>
          <p:spPr>
            <a:xfrm rot="21600000">
              <a:off x="0" y="2970329"/>
              <a:ext cx="3744416" cy="1782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GB" sz="2000" b="1" kern="1200" dirty="0" smtClean="0">
                  <a:solidFill>
                    <a:schemeClr val="bg1"/>
                  </a:solidFill>
                  <a:latin typeface="Calibri" pitchFamily="34" charset="0"/>
                  <a:cs typeface="Arial" pitchFamily="34" charset="0"/>
                </a:rPr>
                <a:t>Health Literacy</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Understanding energy in v energy out</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Risk taking behaviours</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Labelling</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Importance of sleep</a:t>
              </a:r>
            </a:p>
            <a:p>
              <a:pPr lvl="0" algn="ctr" defTabSz="889000">
                <a:lnSpc>
                  <a:spcPct val="90000"/>
                </a:lnSpc>
                <a:spcBef>
                  <a:spcPct val="0"/>
                </a:spcBef>
                <a:spcAft>
                  <a:spcPct val="35000"/>
                </a:spcAft>
              </a:pPr>
              <a:r>
                <a:rPr lang="en-GB" sz="1600" dirty="0" smtClean="0">
                  <a:solidFill>
                    <a:schemeClr val="bg1"/>
                  </a:solidFill>
                  <a:latin typeface="Calibri" pitchFamily="34" charset="0"/>
                  <a:cs typeface="Arial" pitchFamily="34" charset="0"/>
                </a:rPr>
                <a:t>(Lifestyle choices)</a:t>
              </a:r>
              <a:endParaRPr lang="en-GB" sz="1600" b="0" kern="1200" dirty="0" smtClean="0">
                <a:solidFill>
                  <a:schemeClr val="bg1"/>
                </a:solidFill>
                <a:latin typeface="Calibri" pitchFamily="34" charset="0"/>
                <a:cs typeface="Arial" pitchFamily="34" charset="0"/>
              </a:endParaRPr>
            </a:p>
            <a:p>
              <a:pPr lvl="0" algn="ctr" defTabSz="889000">
                <a:lnSpc>
                  <a:spcPct val="90000"/>
                </a:lnSpc>
                <a:spcBef>
                  <a:spcPct val="0"/>
                </a:spcBef>
                <a:spcAft>
                  <a:spcPct val="35000"/>
                </a:spcAft>
              </a:pPr>
              <a:endParaRPr lang="en-GB" sz="1600" b="0" kern="1200" dirty="0">
                <a:solidFill>
                  <a:schemeClr val="bg1"/>
                </a:solidFill>
                <a:latin typeface="Calibri" pitchFamily="34" charset="0"/>
                <a:cs typeface="Arial" pitchFamily="34" charset="0"/>
              </a:endParaRPr>
            </a:p>
          </p:txBody>
        </p:sp>
      </p:grpSp>
      <p:grpSp>
        <p:nvGrpSpPr>
          <p:cNvPr id="13" name="Group 16"/>
          <p:cNvGrpSpPr/>
          <p:nvPr/>
        </p:nvGrpSpPr>
        <p:grpSpPr>
          <a:xfrm>
            <a:off x="4427984" y="4005064"/>
            <a:ext cx="3744416" cy="2376264"/>
            <a:chOff x="3744416" y="2376264"/>
            <a:chExt cx="3744416" cy="2376264"/>
          </a:xfrm>
        </p:grpSpPr>
        <p:sp>
          <p:nvSpPr>
            <p:cNvPr id="14" name="Round Single Corner Rectangle 13"/>
            <p:cNvSpPr/>
            <p:nvPr/>
          </p:nvSpPr>
          <p:spPr>
            <a:xfrm rot="5400000">
              <a:off x="4428492" y="1692188"/>
              <a:ext cx="2376264" cy="3744416"/>
            </a:xfrm>
            <a:prstGeom prst="round1Rect">
              <a:avLst/>
            </a:prstGeom>
            <a:solidFill>
              <a:srgbClr val="D72B5D"/>
            </a:solidFill>
            <a:ln>
              <a:noFill/>
            </a:ln>
          </p:spPr>
          <p:style>
            <a:lnRef idx="2">
              <a:scrgbClr r="0" g="0" b="0"/>
            </a:lnRef>
            <a:fillRef idx="1">
              <a:scrgbClr r="0" g="0" b="0"/>
            </a:fillRef>
            <a:effectRef idx="0">
              <a:schemeClr val="accent4">
                <a:shade val="80000"/>
                <a:hueOff val="0"/>
                <a:satOff val="0"/>
                <a:lumOff val="58383"/>
                <a:alphaOff val="0"/>
              </a:schemeClr>
            </a:effectRef>
            <a:fontRef idx="minor">
              <a:schemeClr val="lt1"/>
            </a:fontRef>
          </p:style>
        </p:sp>
        <p:sp>
          <p:nvSpPr>
            <p:cNvPr id="15" name="Round Single Corner Rectangle 4"/>
            <p:cNvSpPr/>
            <p:nvPr/>
          </p:nvSpPr>
          <p:spPr>
            <a:xfrm>
              <a:off x="3744416" y="2970330"/>
              <a:ext cx="3744416" cy="1782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GB" sz="2000" b="1" kern="1200" dirty="0" smtClean="0">
                  <a:solidFill>
                    <a:schemeClr val="bg1"/>
                  </a:solidFill>
                  <a:latin typeface="Calibri" pitchFamily="34" charset="0"/>
                  <a:cs typeface="Arial" pitchFamily="34" charset="0"/>
                </a:rPr>
                <a:t>Emotional Wellbeing</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Self Esteem and confidence</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Resilience</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Coping strategies</a:t>
              </a:r>
            </a:p>
            <a:p>
              <a:pPr lvl="0" algn="ctr" defTabSz="889000">
                <a:lnSpc>
                  <a:spcPct val="90000"/>
                </a:lnSpc>
                <a:spcBef>
                  <a:spcPct val="0"/>
                </a:spcBef>
                <a:spcAft>
                  <a:spcPct val="35000"/>
                </a:spcAft>
              </a:pPr>
              <a:r>
                <a:rPr lang="en-GB" sz="1600" b="0" kern="1200" dirty="0" smtClean="0">
                  <a:solidFill>
                    <a:schemeClr val="bg1"/>
                  </a:solidFill>
                  <a:latin typeface="Calibri" pitchFamily="34" charset="0"/>
                  <a:cs typeface="Arial" pitchFamily="34" charset="0"/>
                </a:rPr>
                <a:t>Sense of worth/contribution</a:t>
              </a:r>
            </a:p>
            <a:p>
              <a:pPr lvl="0" algn="ctr" defTabSz="889000">
                <a:lnSpc>
                  <a:spcPct val="90000"/>
                </a:lnSpc>
                <a:spcBef>
                  <a:spcPct val="0"/>
                </a:spcBef>
                <a:spcAft>
                  <a:spcPct val="35000"/>
                </a:spcAft>
              </a:pPr>
              <a:endParaRPr lang="en-GB" sz="1600" b="0" kern="1200" dirty="0">
                <a:solidFill>
                  <a:schemeClr val="bg1"/>
                </a:solidFill>
                <a:latin typeface="Calibri" pitchFamily="34" charset="0"/>
                <a:cs typeface="Arial" pitchFamily="34" charset="0"/>
              </a:endParaRPr>
            </a:p>
          </p:txBody>
        </p:sp>
      </p:grpSp>
      <p:grpSp>
        <p:nvGrpSpPr>
          <p:cNvPr id="16" name="Group 19"/>
          <p:cNvGrpSpPr/>
          <p:nvPr/>
        </p:nvGrpSpPr>
        <p:grpSpPr>
          <a:xfrm>
            <a:off x="3131840" y="3645024"/>
            <a:ext cx="2835586" cy="804270"/>
            <a:chOff x="2326622" y="1974128"/>
            <a:chExt cx="2835586" cy="804270"/>
          </a:xfrm>
        </p:grpSpPr>
        <p:sp>
          <p:nvSpPr>
            <p:cNvPr id="17" name="Rounded Rectangle 16"/>
            <p:cNvSpPr/>
            <p:nvPr/>
          </p:nvSpPr>
          <p:spPr>
            <a:xfrm>
              <a:off x="2326622" y="1974128"/>
              <a:ext cx="2835586" cy="804270"/>
            </a:xfrm>
            <a:prstGeom prst="roundRect">
              <a:avLst/>
            </a:prstGeom>
            <a:solidFill>
              <a:srgbClr val="A70240"/>
            </a:solidFill>
            <a:ln>
              <a:solidFill>
                <a:schemeClr val="bg1"/>
              </a:solidFill>
            </a:ln>
          </p:spPr>
          <p:style>
            <a:lnRef idx="2">
              <a:scrgbClr r="0" g="0" b="0"/>
            </a:lnRef>
            <a:fillRef idx="1">
              <a:scrgbClr r="0" g="0" b="0"/>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18" name="Rounded Rectangle 4"/>
            <p:cNvSpPr/>
            <p:nvPr/>
          </p:nvSpPr>
          <p:spPr>
            <a:xfrm>
              <a:off x="2398630" y="2046136"/>
              <a:ext cx="2757064" cy="72574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solidFill>
                    <a:schemeClr val="bg1"/>
                  </a:solidFill>
                  <a:latin typeface="Calibri" pitchFamily="34" charset="0"/>
                  <a:cs typeface="Arial" pitchFamily="34" charset="0"/>
                </a:rPr>
                <a:t>HEALTH AND WELLBEING</a:t>
              </a:r>
              <a:endParaRPr lang="en-GB" sz="2400" b="1" kern="1200" dirty="0">
                <a:solidFill>
                  <a:schemeClr val="bg1"/>
                </a:solidFill>
                <a:latin typeface="Calibri" pitchFamily="34" charset="0"/>
                <a:cs typeface="Arial" pitchFamily="34" charset="0"/>
              </a:endParaRPr>
            </a:p>
          </p:txBody>
        </p:sp>
      </p:gr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7526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800682" y="1143000"/>
            <a:ext cx="7886118" cy="1066800"/>
          </a:xfrm>
        </p:spPr>
        <p:txBody>
          <a:bodyPr/>
          <a:lstStyle/>
          <a:p>
            <a:r>
              <a:rPr lang="en-GB" dirty="0" smtClean="0">
                <a:solidFill>
                  <a:srgbClr val="438086"/>
                </a:solidFill>
              </a:rPr>
              <a:t>Department for Education Vision:</a:t>
            </a:r>
            <a:endParaRPr lang="en-GB" dirty="0">
              <a:solidFill>
                <a:srgbClr val="438086"/>
              </a:solidFill>
            </a:endParaRPr>
          </a:p>
        </p:txBody>
      </p:sp>
      <p:sp>
        <p:nvSpPr>
          <p:cNvPr id="3" name="Content Placeholder 2"/>
          <p:cNvSpPr>
            <a:spLocks noGrp="1"/>
          </p:cNvSpPr>
          <p:nvPr>
            <p:ph idx="1"/>
          </p:nvPr>
        </p:nvSpPr>
        <p:spPr/>
        <p:txBody>
          <a:bodyPr>
            <a:normAutofit fontScale="92500" lnSpcReduction="20000"/>
          </a:bodyPr>
          <a:lstStyle/>
          <a:p>
            <a:pPr>
              <a:buNone/>
            </a:pPr>
            <a:r>
              <a:rPr lang="en-US" sz="2400" dirty="0" smtClean="0">
                <a:solidFill>
                  <a:srgbClr val="424D57"/>
                </a:solidFill>
                <a:latin typeface="Calibri"/>
                <a:cs typeface="Calibri"/>
              </a:rPr>
              <a:t>To support the delivery of the PE and school sport primary premium, all national partners* have agreed the following vision and objectives: </a:t>
            </a:r>
          </a:p>
          <a:p>
            <a:endParaRPr lang="en-GB" dirty="0" smtClean="0">
              <a:solidFill>
                <a:srgbClr val="424D57"/>
              </a:solidFill>
              <a:latin typeface="Calibri"/>
              <a:cs typeface="Calibri"/>
            </a:endParaRPr>
          </a:p>
          <a:p>
            <a:r>
              <a:rPr lang="en-GB" b="1" dirty="0" smtClean="0">
                <a:solidFill>
                  <a:srgbClr val="424D57"/>
                </a:solidFill>
                <a:latin typeface="Calibri"/>
                <a:cs typeface="Calibri"/>
              </a:rPr>
              <a:t>A measurable and sustained improvement in school PE and sport, underpinned by high-quality teaching that increases participation levels in physical activity, and leads to healthier pupils who are more engaged across the whole curriculum.  This will be our legacy to the London 2012 Olympic and </a:t>
            </a:r>
            <a:r>
              <a:rPr lang="en-GB" b="1" dirty="0" err="1" smtClean="0">
                <a:solidFill>
                  <a:srgbClr val="424D57"/>
                </a:solidFill>
                <a:latin typeface="Calibri"/>
                <a:cs typeface="Calibri"/>
              </a:rPr>
              <a:t>Paralympic</a:t>
            </a:r>
            <a:r>
              <a:rPr lang="en-GB" b="1" dirty="0" smtClean="0">
                <a:solidFill>
                  <a:srgbClr val="424D57"/>
                </a:solidFill>
                <a:latin typeface="Calibri"/>
                <a:cs typeface="Calibri"/>
              </a:rPr>
              <a:t> Games.</a:t>
            </a:r>
          </a:p>
          <a:p>
            <a:endParaRPr lang="en-US" b="1" dirty="0" smtClean="0">
              <a:solidFill>
                <a:srgbClr val="424D57"/>
              </a:solidFill>
              <a:latin typeface="Calibri"/>
              <a:cs typeface="Calibri"/>
            </a:endParaRPr>
          </a:p>
          <a:p>
            <a:r>
              <a:rPr lang="en-US" sz="2400" b="1" i="1" dirty="0" smtClean="0">
                <a:solidFill>
                  <a:srgbClr val="424D57"/>
                </a:solidFill>
                <a:latin typeface="Calibri"/>
                <a:cs typeface="Calibri"/>
              </a:rPr>
              <a:t>*</a:t>
            </a:r>
            <a:r>
              <a:rPr lang="en-US" sz="1400" b="1" i="1" dirty="0" smtClean="0">
                <a:solidFill>
                  <a:srgbClr val="424D57"/>
                </a:solidFill>
                <a:latin typeface="Calibri"/>
                <a:cs typeface="Calibri"/>
              </a:rPr>
              <a:t>Cabinet Office, Department for Education, Department of Health, Department for Culture Media </a:t>
            </a:r>
          </a:p>
          <a:p>
            <a:pPr>
              <a:buNone/>
            </a:pPr>
            <a:r>
              <a:rPr lang="en-US" sz="1400" b="1" i="1" dirty="0" smtClean="0">
                <a:solidFill>
                  <a:srgbClr val="424D57"/>
                </a:solidFill>
                <a:latin typeface="Calibri"/>
                <a:cs typeface="Calibri"/>
              </a:rPr>
              <a:t> 	and Sport, </a:t>
            </a:r>
            <a:r>
              <a:rPr lang="en-US" sz="1400" b="1" i="1" dirty="0" err="1" smtClean="0">
                <a:solidFill>
                  <a:srgbClr val="424D57"/>
                </a:solidFill>
                <a:latin typeface="Calibri"/>
                <a:cs typeface="Calibri"/>
              </a:rPr>
              <a:t>Ofsted</a:t>
            </a:r>
            <a:r>
              <a:rPr lang="en-US" sz="1400" b="1" i="1" dirty="0" smtClean="0">
                <a:solidFill>
                  <a:srgbClr val="424D57"/>
                </a:solidFill>
                <a:latin typeface="Calibri"/>
                <a:cs typeface="Calibri"/>
              </a:rPr>
              <a:t>, Sport England, Youth Sport Trust, Association for Physical Education, County </a:t>
            </a:r>
          </a:p>
          <a:p>
            <a:pPr>
              <a:buNone/>
            </a:pPr>
            <a:r>
              <a:rPr lang="en-US" sz="1400" b="1" i="1" dirty="0" smtClean="0">
                <a:solidFill>
                  <a:srgbClr val="424D57"/>
                </a:solidFill>
                <a:latin typeface="Calibri"/>
                <a:cs typeface="Calibri"/>
              </a:rPr>
              <a:t>	Sport Partnership Network</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384" y="1570736"/>
            <a:ext cx="8229600" cy="4525963"/>
          </a:xfrm>
        </p:spPr>
        <p:txBody>
          <a:bodyPr>
            <a:normAutofit fontScale="92500" lnSpcReduction="10000"/>
          </a:bodyPr>
          <a:lstStyle/>
          <a:p>
            <a:pPr>
              <a:buFont typeface="Arial" pitchFamily="34" charset="0"/>
              <a:buChar char="•"/>
            </a:pPr>
            <a:r>
              <a:rPr lang="en-GB" dirty="0" smtClean="0">
                <a:latin typeface="Calibri"/>
                <a:cs typeface="Calibri"/>
              </a:rPr>
              <a:t>Physical activity levels drop between the ages of 7 and 9 in vulnerable children.</a:t>
            </a:r>
            <a:endParaRPr lang="en-GB" dirty="0">
              <a:latin typeface="Calibri"/>
              <a:cs typeface="Calibri"/>
            </a:endParaRPr>
          </a:p>
          <a:p>
            <a:pPr>
              <a:buFont typeface="Arial" pitchFamily="34" charset="0"/>
              <a:buChar char="•"/>
            </a:pPr>
            <a:r>
              <a:rPr lang="en-GB" dirty="0" smtClean="0">
                <a:latin typeface="Calibri"/>
                <a:cs typeface="Calibri"/>
              </a:rPr>
              <a:t>Provision of PE and school sport for these children is often overlooked.</a:t>
            </a:r>
            <a:endParaRPr lang="en-GB" dirty="0" smtClean="0">
              <a:latin typeface="Calibri"/>
              <a:cs typeface="Calibri"/>
            </a:endParaRPr>
          </a:p>
          <a:p>
            <a:pPr>
              <a:buFont typeface="Arial" pitchFamily="34" charset="0"/>
              <a:buChar char="•"/>
            </a:pPr>
            <a:r>
              <a:rPr lang="en-GB" dirty="0" smtClean="0">
                <a:latin typeface="Calibri"/>
                <a:cs typeface="Calibri"/>
              </a:rPr>
              <a:t>Positive </a:t>
            </a:r>
            <a:r>
              <a:rPr lang="en-GB" dirty="0" smtClean="0">
                <a:latin typeface="Calibri"/>
                <a:cs typeface="Calibri"/>
              </a:rPr>
              <a:t>physical activity environments lead to lifelong participation where sustained involvement takes place (i.e. More than 20 weeks)</a:t>
            </a:r>
            <a:endParaRPr lang="en-GB" dirty="0">
              <a:latin typeface="Calibri"/>
              <a:cs typeface="Calibri"/>
            </a:endParaRPr>
          </a:p>
          <a:p>
            <a:pPr>
              <a:buFont typeface="Arial" pitchFamily="34" charset="0"/>
              <a:buChar char="•"/>
            </a:pPr>
            <a:r>
              <a:rPr lang="en-GB" dirty="0" smtClean="0">
                <a:latin typeface="Calibri"/>
                <a:cs typeface="Calibri"/>
              </a:rPr>
              <a:t>Schools are in a unique position to inspire and engage children in a positive environment through school based activity clubs.</a:t>
            </a:r>
          </a:p>
          <a:p>
            <a:pPr>
              <a:buFont typeface="Arial" pitchFamily="34" charset="0"/>
              <a:buChar char="•"/>
            </a:pPr>
            <a:r>
              <a:rPr lang="en-GB" dirty="0" smtClean="0">
                <a:latin typeface="Calibri"/>
                <a:cs typeface="Calibri"/>
              </a:rPr>
              <a:t>Children will sustain participation where they have a sense of belonging and contribution.</a:t>
            </a:r>
            <a:endParaRPr lang="en-GB" dirty="0">
              <a:latin typeface="Calibri"/>
              <a:cs typeface="Calibri"/>
            </a:endParaRPr>
          </a:p>
          <a:p>
            <a:endParaRPr lang="en-US" b="1" dirty="0">
              <a:latin typeface="Arial" pitchFamily="34" charset="0"/>
              <a:cs typeface="Arial" pitchFamily="34" charset="0"/>
            </a:endParaRPr>
          </a:p>
        </p:txBody>
      </p:sp>
      <p:sp>
        <p:nvSpPr>
          <p:cNvPr id="6" name="TextBox 5"/>
          <p:cNvSpPr txBox="1"/>
          <p:nvPr/>
        </p:nvSpPr>
        <p:spPr>
          <a:xfrm>
            <a:off x="576320" y="648870"/>
            <a:ext cx="6921760" cy="661720"/>
          </a:xfrm>
          <a:prstGeom prst="rect">
            <a:avLst/>
          </a:prstGeom>
          <a:noFill/>
        </p:spPr>
        <p:txBody>
          <a:bodyPr wrap="square" rtlCol="0">
            <a:spAutoFit/>
          </a:bodyPr>
          <a:lstStyle/>
          <a:p>
            <a:r>
              <a:rPr lang="en-GB" sz="3700" b="1" dirty="0" smtClean="0">
                <a:solidFill>
                  <a:srgbClr val="438086"/>
                </a:solidFill>
                <a:latin typeface="Calibri"/>
                <a:cs typeface="Calibri"/>
              </a:rPr>
              <a:t>Rationale</a:t>
            </a:r>
            <a:endParaRPr lang="en-GB" sz="3700" b="1" dirty="0">
              <a:solidFill>
                <a:srgbClr val="438086"/>
              </a:solidFill>
              <a:latin typeface="Calibri"/>
              <a:cs typeface="Calibri"/>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197526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438086"/>
                </a:solidFill>
              </a:rPr>
              <a:t>Barriers</a:t>
            </a:r>
            <a:endParaRPr lang="en-US" sz="4800" dirty="0">
              <a:solidFill>
                <a:srgbClr val="438086"/>
              </a:solidFill>
            </a:endParaRPr>
          </a:p>
        </p:txBody>
      </p:sp>
      <p:pic>
        <p:nvPicPr>
          <p:cNvPr id="8" name="Picture 2"/>
          <p:cNvPicPr>
            <a:picLocks noChangeAspect="1" noChangeArrowheads="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80528" y="6076950"/>
            <a:ext cx="2816225" cy="781050"/>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915816" y="6211888"/>
            <a:ext cx="1457325" cy="646112"/>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
        <p:nvSpPr>
          <p:cNvPr id="4" name="TextBox 3"/>
          <p:cNvSpPr txBox="1"/>
          <p:nvPr/>
        </p:nvSpPr>
        <p:spPr>
          <a:xfrm>
            <a:off x="683568" y="2209800"/>
            <a:ext cx="8003232" cy="4801314"/>
          </a:xfrm>
          <a:prstGeom prst="rect">
            <a:avLst/>
          </a:prstGeom>
          <a:noFill/>
        </p:spPr>
        <p:txBody>
          <a:bodyPr wrap="square" rtlCol="0">
            <a:spAutoFit/>
          </a:bodyPr>
          <a:lstStyle/>
          <a:p>
            <a:r>
              <a:rPr lang="en-US" sz="3700" dirty="0" smtClean="0">
                <a:latin typeface="Calibri"/>
                <a:cs typeface="Calibri"/>
              </a:rPr>
              <a:t>In small </a:t>
            </a:r>
            <a:r>
              <a:rPr lang="en-US" sz="3700" dirty="0" smtClean="0">
                <a:latin typeface="Calibri"/>
                <a:cs typeface="Calibri"/>
              </a:rPr>
              <a:t>groups</a:t>
            </a:r>
            <a:r>
              <a:rPr lang="en-US" sz="3700" dirty="0" smtClean="0">
                <a:latin typeface="Calibri"/>
                <a:cs typeface="Calibri"/>
              </a:rPr>
              <a:t> discuss some of the changes you think would make a difference in your schools and </a:t>
            </a:r>
            <a:r>
              <a:rPr lang="en-US" sz="3700" dirty="0" smtClean="0">
                <a:latin typeface="Calibri"/>
                <a:cs typeface="Calibri"/>
              </a:rPr>
              <a:t>discuss </a:t>
            </a:r>
            <a:r>
              <a:rPr lang="en-US" sz="3700" dirty="0" smtClean="0">
                <a:latin typeface="Calibri"/>
                <a:cs typeface="Calibri"/>
              </a:rPr>
              <a:t>any barriers that may need to be overcome if your school was to adopt a whole school approach to wellbeing</a:t>
            </a:r>
          </a:p>
          <a:p>
            <a:endParaRPr lang="en-US" sz="2800" dirty="0"/>
          </a:p>
          <a:p>
            <a:endParaRPr lang="en-US" sz="2800" dirty="0" smtClean="0"/>
          </a:p>
          <a:p>
            <a:endParaRPr lang="en-US" sz="2800"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40677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Box 4"/>
          <p:cNvSpPr txBox="1"/>
          <p:nvPr/>
        </p:nvSpPr>
        <p:spPr>
          <a:xfrm>
            <a:off x="363038" y="1563691"/>
            <a:ext cx="8228872" cy="3477875"/>
          </a:xfrm>
          <a:prstGeom prst="rect">
            <a:avLst/>
          </a:prstGeom>
          <a:noFill/>
        </p:spPr>
        <p:txBody>
          <a:bodyPr wrap="square" rtlCol="0">
            <a:spAutoFit/>
          </a:bodyPr>
          <a:lstStyle/>
          <a:p>
            <a:pPr eaLnBrk="0" hangingPunct="0">
              <a:spcAft>
                <a:spcPts val="1200"/>
              </a:spcAft>
            </a:pPr>
            <a:r>
              <a:rPr lang="en-GB" sz="4100" dirty="0" smtClean="0">
                <a:solidFill>
                  <a:schemeClr val="tx2">
                    <a:lumMod val="75000"/>
                  </a:schemeClr>
                </a:solidFill>
                <a:latin typeface="Arial" pitchFamily="-101" charset="0"/>
              </a:rPr>
              <a:t>Good health supports successful learning. Successful learners support health. Education and health are inseparable</a:t>
            </a:r>
            <a:r>
              <a:rPr lang="en-GB" sz="1400" dirty="0" smtClean="0">
                <a:solidFill>
                  <a:srgbClr val="5BC6E8"/>
                </a:solidFill>
                <a:latin typeface="Arial" pitchFamily="-101" charset="0"/>
              </a:rPr>
              <a:t/>
            </a:r>
            <a:br>
              <a:rPr lang="en-GB" sz="1400" dirty="0" smtClean="0">
                <a:solidFill>
                  <a:srgbClr val="5BC6E8"/>
                </a:solidFill>
                <a:latin typeface="Arial" pitchFamily="-101" charset="0"/>
              </a:rPr>
            </a:br>
            <a:endParaRPr lang="en-GB" sz="1400" dirty="0" smtClean="0">
              <a:solidFill>
                <a:srgbClr val="5BC6E8"/>
              </a:solidFill>
              <a:latin typeface="Arial" pitchFamily="-101" charset="0"/>
            </a:endParaRPr>
          </a:p>
          <a:p>
            <a:pPr algn="r" eaLnBrk="0" hangingPunct="0"/>
            <a:r>
              <a:rPr lang="en-GB" sz="2400" b="1" dirty="0" smtClean="0">
                <a:solidFill>
                  <a:srgbClr val="5E6A71"/>
                </a:solidFill>
                <a:latin typeface="Arial" pitchFamily="-101" charset="0"/>
              </a:rPr>
              <a:t>World Health Organisation (WHO)</a:t>
            </a:r>
            <a:endParaRPr lang="en-GB" sz="2400" b="1" dirty="0">
              <a:solidFill>
                <a:srgbClr val="5E6A71"/>
              </a:solidFill>
              <a:latin typeface="Arial" pitchFamily="-101" charset="0"/>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576320" y="648870"/>
            <a:ext cx="4755335" cy="523220"/>
          </a:xfrm>
          <a:prstGeom prst="rect">
            <a:avLst/>
          </a:prstGeom>
          <a:noFill/>
        </p:spPr>
        <p:txBody>
          <a:bodyPr wrap="square" rtlCol="0">
            <a:spAutoFit/>
          </a:bodyPr>
          <a:lstStyle/>
          <a:p>
            <a:r>
              <a:rPr lang="en-GB" sz="2800" b="1" dirty="0" smtClean="0">
                <a:latin typeface="Arial" pitchFamily="34" charset="0"/>
                <a:cs typeface="Arial" pitchFamily="34" charset="0"/>
              </a:rPr>
              <a:t>Public Health Context</a:t>
            </a:r>
            <a:endParaRPr lang="en-GB" sz="2800" b="1" dirty="0">
              <a:latin typeface="Arial" pitchFamily="34" charset="0"/>
              <a:cs typeface="Arial" pitchFamily="34" charset="0"/>
            </a:endParaRPr>
          </a:p>
        </p:txBody>
      </p:sp>
      <p:sp>
        <p:nvSpPr>
          <p:cNvPr id="5" name="TextBox 4"/>
          <p:cNvSpPr txBox="1"/>
          <p:nvPr/>
        </p:nvSpPr>
        <p:spPr>
          <a:xfrm>
            <a:off x="323528" y="1286900"/>
            <a:ext cx="8496944" cy="1200329"/>
          </a:xfrm>
          <a:prstGeom prst="rect">
            <a:avLst/>
          </a:prstGeom>
          <a:noFill/>
        </p:spPr>
        <p:txBody>
          <a:bodyPr wrap="square" rtlCol="0">
            <a:spAutoFit/>
          </a:bodyPr>
          <a:lstStyle/>
          <a:p>
            <a:pPr algn="ctr"/>
            <a:r>
              <a:rPr lang="en-GB" b="1" dirty="0" smtClean="0">
                <a:latin typeface="Arial" pitchFamily="34" charset="0"/>
                <a:cs typeface="Arial" pitchFamily="34" charset="0"/>
              </a:rPr>
              <a:t> </a:t>
            </a:r>
          </a:p>
          <a:p>
            <a:pPr algn="ctr"/>
            <a:r>
              <a:rPr lang="en-GB" b="1" dirty="0" smtClean="0">
                <a:latin typeface="Arial" pitchFamily="34" charset="0"/>
                <a:cs typeface="Arial" pitchFamily="34" charset="0"/>
              </a:rPr>
              <a:t>Evaluation by The National Obesity Observatory shows:</a:t>
            </a:r>
          </a:p>
          <a:p>
            <a:pPr algn="ctr">
              <a:buFont typeface="Arial" pitchFamily="34" charset="0"/>
              <a:buChar char="•"/>
            </a:pPr>
            <a:endParaRPr lang="en-GB" b="1" dirty="0">
              <a:latin typeface="Arial" pitchFamily="34" charset="0"/>
              <a:cs typeface="Arial" pitchFamily="34" charset="0"/>
            </a:endParaRPr>
          </a:p>
          <a:p>
            <a:pPr algn="ctr"/>
            <a:endParaRPr lang="en-GB" b="1" dirty="0">
              <a:latin typeface="Arial" pitchFamily="34" charset="0"/>
              <a:cs typeface="Arial" pitchFamily="34" charset="0"/>
            </a:endParaRPr>
          </a:p>
        </p:txBody>
      </p:sp>
      <p:grpSp>
        <p:nvGrpSpPr>
          <p:cNvPr id="2" name="Group 6"/>
          <p:cNvGrpSpPr/>
          <p:nvPr/>
        </p:nvGrpSpPr>
        <p:grpSpPr>
          <a:xfrm>
            <a:off x="431540" y="2565628"/>
            <a:ext cx="8280920" cy="1224136"/>
            <a:chOff x="251520" y="3140968"/>
            <a:chExt cx="8784976" cy="1296144"/>
          </a:xfrm>
        </p:grpSpPr>
        <p:grpSp>
          <p:nvGrpSpPr>
            <p:cNvPr id="3" name="Group 62"/>
            <p:cNvGrpSpPr/>
            <p:nvPr/>
          </p:nvGrpSpPr>
          <p:grpSpPr>
            <a:xfrm>
              <a:off x="251520" y="3140968"/>
              <a:ext cx="4176464" cy="1296144"/>
              <a:chOff x="251520" y="3140968"/>
              <a:chExt cx="4176464" cy="1296144"/>
            </a:xfrm>
          </p:grpSpPr>
          <p:grpSp>
            <p:nvGrpSpPr>
              <p:cNvPr id="6" name="Group 11"/>
              <p:cNvGrpSpPr/>
              <p:nvPr/>
            </p:nvGrpSpPr>
            <p:grpSpPr>
              <a:xfrm>
                <a:off x="1043608" y="3142573"/>
                <a:ext cx="763929" cy="1294539"/>
                <a:chOff x="2555776" y="3284984"/>
                <a:chExt cx="1614739" cy="2736304"/>
              </a:xfrm>
            </p:grpSpPr>
            <p:pic>
              <p:nvPicPr>
                <p:cNvPr id="27" name="Picture 2" descr="school, black, two, stick, outline, people, boy, happy"/>
                <p:cNvPicPr>
                  <a:picLocks noChangeAspect="1" noChangeArrowheads="1"/>
                </p:cNvPicPr>
                <p:nvPr/>
              </p:nvPicPr>
              <p:blipFill>
                <a:blip r:embed="rId2" cstate="print"/>
                <a:srcRect l="56294"/>
                <a:stretch>
                  <a:fillRect/>
                </a:stretch>
              </p:blipFill>
              <p:spPr bwMode="auto">
                <a:xfrm>
                  <a:off x="2555776" y="3284984"/>
                  <a:ext cx="1614739" cy="2736304"/>
                </a:xfrm>
                <a:prstGeom prst="rect">
                  <a:avLst/>
                </a:prstGeom>
                <a:noFill/>
              </p:spPr>
            </p:pic>
            <p:sp>
              <p:nvSpPr>
                <p:cNvPr id="28" name="Isosceles Triangle 27"/>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 name="Group 13"/>
              <p:cNvGrpSpPr/>
              <p:nvPr/>
            </p:nvGrpSpPr>
            <p:grpSpPr>
              <a:xfrm>
                <a:off x="1935863" y="3140968"/>
                <a:ext cx="763929" cy="1294539"/>
                <a:chOff x="2555776" y="3284984"/>
                <a:chExt cx="1614739" cy="2736304"/>
              </a:xfrm>
            </p:grpSpPr>
            <p:pic>
              <p:nvPicPr>
                <p:cNvPr id="25" name="Picture 2" descr="school, black, two, stick, outline, people, boy, happy"/>
                <p:cNvPicPr>
                  <a:picLocks noChangeAspect="1" noChangeArrowheads="1"/>
                </p:cNvPicPr>
                <p:nvPr/>
              </p:nvPicPr>
              <p:blipFill>
                <a:blip r:embed="rId2" cstate="print"/>
                <a:srcRect l="56294"/>
                <a:stretch>
                  <a:fillRect/>
                </a:stretch>
              </p:blipFill>
              <p:spPr bwMode="auto">
                <a:xfrm>
                  <a:off x="2555776" y="3284984"/>
                  <a:ext cx="1614739" cy="2736304"/>
                </a:xfrm>
                <a:prstGeom prst="rect">
                  <a:avLst/>
                </a:prstGeom>
                <a:noFill/>
              </p:spPr>
            </p:pic>
            <p:sp>
              <p:nvSpPr>
                <p:cNvPr id="26" name="Isosceles Triangle 25"/>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 name="Group 13"/>
              <p:cNvGrpSpPr/>
              <p:nvPr/>
            </p:nvGrpSpPr>
            <p:grpSpPr>
              <a:xfrm>
                <a:off x="2799959" y="3142573"/>
                <a:ext cx="763929" cy="1294539"/>
                <a:chOff x="2555776" y="3284984"/>
                <a:chExt cx="1614739" cy="2736304"/>
              </a:xfrm>
            </p:grpSpPr>
            <p:pic>
              <p:nvPicPr>
                <p:cNvPr id="23" name="Picture 2" descr="school, black, two, stick, outline, people, boy, happy"/>
                <p:cNvPicPr>
                  <a:picLocks noChangeAspect="1" noChangeArrowheads="1"/>
                </p:cNvPicPr>
                <p:nvPr/>
              </p:nvPicPr>
              <p:blipFill>
                <a:blip r:embed="rId2" cstate="print"/>
                <a:srcRect l="56294"/>
                <a:stretch>
                  <a:fillRect/>
                </a:stretch>
              </p:blipFill>
              <p:spPr bwMode="auto">
                <a:xfrm>
                  <a:off x="2555776" y="3284984"/>
                  <a:ext cx="1614739" cy="2736304"/>
                </a:xfrm>
                <a:prstGeom prst="rect">
                  <a:avLst/>
                </a:prstGeom>
                <a:noFill/>
              </p:spPr>
            </p:pic>
            <p:sp>
              <p:nvSpPr>
                <p:cNvPr id="24" name="Isosceles Triangle 23"/>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 name="Group 18"/>
              <p:cNvGrpSpPr/>
              <p:nvPr/>
            </p:nvGrpSpPr>
            <p:grpSpPr>
              <a:xfrm>
                <a:off x="3664055" y="3142573"/>
                <a:ext cx="763929" cy="1294539"/>
                <a:chOff x="2555776" y="3284984"/>
                <a:chExt cx="1614739" cy="2736304"/>
              </a:xfrm>
            </p:grpSpPr>
            <p:pic>
              <p:nvPicPr>
                <p:cNvPr id="21" name="Picture 2" descr="school, black, two, stick, outline, people, boy, happy"/>
                <p:cNvPicPr>
                  <a:picLocks noChangeAspect="1" noChangeArrowheads="1"/>
                </p:cNvPicPr>
                <p:nvPr/>
              </p:nvPicPr>
              <p:blipFill>
                <a:blip r:embed="rId2" cstate="print"/>
                <a:srcRect l="56294"/>
                <a:stretch>
                  <a:fillRect/>
                </a:stretch>
              </p:blipFill>
              <p:spPr bwMode="auto">
                <a:xfrm>
                  <a:off x="2555776" y="3284984"/>
                  <a:ext cx="1614739" cy="2736304"/>
                </a:xfrm>
                <a:prstGeom prst="rect">
                  <a:avLst/>
                </a:prstGeom>
                <a:noFill/>
              </p:spPr>
            </p:pic>
            <p:sp>
              <p:nvSpPr>
                <p:cNvPr id="22" name="Isosceles Triangle 21"/>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20" name="Picture 2" descr="C:\My_DropBox\Dropbox\Hywell_Caroline\Work\SlideSets_forWebsite\Possible charts to include\Children.jpg"/>
              <p:cNvPicPr>
                <a:picLocks noChangeAspect="1" noChangeArrowheads="1"/>
              </p:cNvPicPr>
              <p:nvPr/>
            </p:nvPicPr>
            <p:blipFill>
              <a:blip r:embed="rId3" cstate="print"/>
              <a:srcRect l="57156"/>
              <a:stretch>
                <a:fillRect/>
              </a:stretch>
            </p:blipFill>
            <p:spPr bwMode="auto">
              <a:xfrm>
                <a:off x="251520" y="3140968"/>
                <a:ext cx="764155" cy="1296144"/>
              </a:xfrm>
              <a:prstGeom prst="rect">
                <a:avLst/>
              </a:prstGeom>
              <a:noFill/>
            </p:spPr>
          </p:pic>
        </p:grpSp>
        <p:grpSp>
          <p:nvGrpSpPr>
            <p:cNvPr id="10" name="Group 67"/>
            <p:cNvGrpSpPr/>
            <p:nvPr/>
          </p:nvGrpSpPr>
          <p:grpSpPr>
            <a:xfrm>
              <a:off x="4644008" y="3212976"/>
              <a:ext cx="4392488" cy="1224136"/>
              <a:chOff x="4644008" y="3212976"/>
              <a:chExt cx="4392488" cy="1224136"/>
            </a:xfrm>
          </p:grpSpPr>
          <p:pic>
            <p:nvPicPr>
              <p:cNvPr id="11" name="Picture 2" descr="school, black, two, stick, outline, people, boy, happy"/>
              <p:cNvPicPr>
                <a:picLocks noChangeAspect="1" noChangeArrowheads="1"/>
              </p:cNvPicPr>
              <p:nvPr/>
            </p:nvPicPr>
            <p:blipFill>
              <a:blip r:embed="rId4" cstate="print"/>
              <a:srcRect r="49326"/>
              <a:stretch>
                <a:fillRect/>
              </a:stretch>
            </p:blipFill>
            <p:spPr bwMode="auto">
              <a:xfrm>
                <a:off x="6470737" y="3212976"/>
                <a:ext cx="837567" cy="1224136"/>
              </a:xfrm>
              <a:prstGeom prst="rect">
                <a:avLst/>
              </a:prstGeom>
              <a:noFill/>
            </p:spPr>
          </p:pic>
          <p:pic>
            <p:nvPicPr>
              <p:cNvPr id="12" name="Picture 2" descr="school, black, two, stick, outline, people, boy, happy"/>
              <p:cNvPicPr>
                <a:picLocks noChangeAspect="1" noChangeArrowheads="1"/>
              </p:cNvPicPr>
              <p:nvPr/>
            </p:nvPicPr>
            <p:blipFill>
              <a:blip r:embed="rId4" cstate="print"/>
              <a:srcRect r="49326"/>
              <a:stretch>
                <a:fillRect/>
              </a:stretch>
            </p:blipFill>
            <p:spPr bwMode="auto">
              <a:xfrm>
                <a:off x="5534633" y="3212976"/>
                <a:ext cx="837567" cy="1224136"/>
              </a:xfrm>
              <a:prstGeom prst="rect">
                <a:avLst/>
              </a:prstGeom>
              <a:noFill/>
            </p:spPr>
          </p:pic>
          <p:pic>
            <p:nvPicPr>
              <p:cNvPr id="13" name="Picture 2" descr="school, black, two, stick, outline, people, boy, happy"/>
              <p:cNvPicPr>
                <a:picLocks noChangeAspect="1" noChangeArrowheads="1"/>
              </p:cNvPicPr>
              <p:nvPr/>
            </p:nvPicPr>
            <p:blipFill>
              <a:blip r:embed="rId4" cstate="print"/>
              <a:srcRect r="49326"/>
              <a:stretch>
                <a:fillRect/>
              </a:stretch>
            </p:blipFill>
            <p:spPr bwMode="auto">
              <a:xfrm>
                <a:off x="7334833" y="3212976"/>
                <a:ext cx="837567" cy="1224136"/>
              </a:xfrm>
              <a:prstGeom prst="rect">
                <a:avLst/>
              </a:prstGeom>
              <a:noFill/>
            </p:spPr>
          </p:pic>
          <p:pic>
            <p:nvPicPr>
              <p:cNvPr id="14" name="Picture 2" descr="school, black, two, stick, outline, people, boy, happy"/>
              <p:cNvPicPr>
                <a:picLocks noChangeAspect="1" noChangeArrowheads="1"/>
              </p:cNvPicPr>
              <p:nvPr/>
            </p:nvPicPr>
            <p:blipFill>
              <a:blip r:embed="rId4" cstate="print"/>
              <a:srcRect r="49326"/>
              <a:stretch>
                <a:fillRect/>
              </a:stretch>
            </p:blipFill>
            <p:spPr bwMode="auto">
              <a:xfrm>
                <a:off x="8198929" y="3212976"/>
                <a:ext cx="837567" cy="1224136"/>
              </a:xfrm>
              <a:prstGeom prst="rect">
                <a:avLst/>
              </a:prstGeom>
              <a:noFill/>
            </p:spPr>
          </p:pic>
          <p:pic>
            <p:nvPicPr>
              <p:cNvPr id="15" name="Picture 2" descr="C:\My_DropBox\Dropbox\Hywell_Caroline\Work\SlideSets_forWebsite\Possible charts to include\Children.jpg"/>
              <p:cNvPicPr>
                <a:picLocks noChangeAspect="1" noChangeArrowheads="1"/>
              </p:cNvPicPr>
              <p:nvPr/>
            </p:nvPicPr>
            <p:blipFill>
              <a:blip r:embed="rId5" cstate="print"/>
              <a:srcRect r="51989"/>
              <a:stretch>
                <a:fillRect/>
              </a:stretch>
            </p:blipFill>
            <p:spPr bwMode="auto">
              <a:xfrm>
                <a:off x="4644008" y="3212976"/>
                <a:ext cx="808728" cy="1224136"/>
              </a:xfrm>
              <a:prstGeom prst="rect">
                <a:avLst/>
              </a:prstGeom>
              <a:noFill/>
            </p:spPr>
          </p:pic>
        </p:grpSp>
      </p:grpSp>
      <p:grpSp>
        <p:nvGrpSpPr>
          <p:cNvPr id="16" name="Group 28"/>
          <p:cNvGrpSpPr/>
          <p:nvPr/>
        </p:nvGrpSpPr>
        <p:grpSpPr>
          <a:xfrm>
            <a:off x="1367644" y="4486601"/>
            <a:ext cx="6408712" cy="1247379"/>
            <a:chOff x="539552" y="597445"/>
            <a:chExt cx="8208912" cy="1751435"/>
          </a:xfrm>
        </p:grpSpPr>
        <p:grpSp>
          <p:nvGrpSpPr>
            <p:cNvPr id="17" name="Group 58"/>
            <p:cNvGrpSpPr/>
            <p:nvPr/>
          </p:nvGrpSpPr>
          <p:grpSpPr>
            <a:xfrm>
              <a:off x="5076056" y="692696"/>
              <a:ext cx="3672408" cy="1656184"/>
              <a:chOff x="5076056" y="692696"/>
              <a:chExt cx="3672408" cy="1656184"/>
            </a:xfrm>
          </p:grpSpPr>
          <p:pic>
            <p:nvPicPr>
              <p:cNvPr id="39" name="Picture 2" descr="school, black, two, stick, outline, people, boy, happy"/>
              <p:cNvPicPr>
                <a:picLocks noChangeAspect="1" noChangeArrowheads="1"/>
              </p:cNvPicPr>
              <p:nvPr/>
            </p:nvPicPr>
            <p:blipFill>
              <a:blip r:embed="rId6" cstate="print"/>
              <a:srcRect r="49326"/>
              <a:stretch>
                <a:fillRect/>
              </a:stretch>
            </p:blipFill>
            <p:spPr bwMode="auto">
              <a:xfrm>
                <a:off x="7615286" y="692696"/>
                <a:ext cx="1133178" cy="1656184"/>
              </a:xfrm>
              <a:prstGeom prst="rect">
                <a:avLst/>
              </a:prstGeom>
              <a:noFill/>
            </p:spPr>
          </p:pic>
          <p:pic>
            <p:nvPicPr>
              <p:cNvPr id="40" name="Picture 2" descr="school, black, two, stick, outline, people, boy, happy"/>
              <p:cNvPicPr>
                <a:picLocks noChangeAspect="1" noChangeArrowheads="1"/>
              </p:cNvPicPr>
              <p:nvPr/>
            </p:nvPicPr>
            <p:blipFill>
              <a:blip r:embed="rId6" cstate="print"/>
              <a:srcRect r="49326"/>
              <a:stretch>
                <a:fillRect/>
              </a:stretch>
            </p:blipFill>
            <p:spPr bwMode="auto">
              <a:xfrm>
                <a:off x="6304140" y="692696"/>
                <a:ext cx="1133178" cy="1656184"/>
              </a:xfrm>
              <a:prstGeom prst="rect">
                <a:avLst/>
              </a:prstGeom>
              <a:noFill/>
            </p:spPr>
          </p:pic>
          <p:pic>
            <p:nvPicPr>
              <p:cNvPr id="41" name="Picture 2" descr="C:\My_DropBox\Dropbox\Hywell_Caroline\Work\SlideSets_forWebsite\Possible charts to include\Children.jpg"/>
              <p:cNvPicPr>
                <a:picLocks noChangeAspect="1" noChangeArrowheads="1"/>
              </p:cNvPicPr>
              <p:nvPr/>
            </p:nvPicPr>
            <p:blipFill>
              <a:blip r:embed="rId7" cstate="print"/>
              <a:srcRect r="51989"/>
              <a:stretch>
                <a:fillRect/>
              </a:stretch>
            </p:blipFill>
            <p:spPr bwMode="auto">
              <a:xfrm>
                <a:off x="5076056" y="692696"/>
                <a:ext cx="1094162" cy="1656184"/>
              </a:xfrm>
              <a:prstGeom prst="rect">
                <a:avLst/>
              </a:prstGeom>
              <a:noFill/>
            </p:spPr>
          </p:pic>
        </p:grpSp>
        <p:grpSp>
          <p:nvGrpSpPr>
            <p:cNvPr id="18" name="Group 55"/>
            <p:cNvGrpSpPr/>
            <p:nvPr/>
          </p:nvGrpSpPr>
          <p:grpSpPr>
            <a:xfrm>
              <a:off x="539552" y="597445"/>
              <a:ext cx="3600400" cy="1751435"/>
              <a:chOff x="539552" y="597445"/>
              <a:chExt cx="3600400" cy="1751435"/>
            </a:xfrm>
          </p:grpSpPr>
          <p:grpSp>
            <p:nvGrpSpPr>
              <p:cNvPr id="19" name="Group 11"/>
              <p:cNvGrpSpPr/>
              <p:nvPr/>
            </p:nvGrpSpPr>
            <p:grpSpPr>
              <a:xfrm>
                <a:off x="1780944" y="597445"/>
                <a:ext cx="1033551" cy="1751435"/>
                <a:chOff x="2555776" y="3284984"/>
                <a:chExt cx="1614739" cy="2736304"/>
              </a:xfrm>
            </p:grpSpPr>
            <p:pic>
              <p:nvPicPr>
                <p:cNvPr id="37" name="Picture 2" descr="school, black, two, stick, outline, people, boy, happy"/>
                <p:cNvPicPr>
                  <a:picLocks noChangeAspect="1" noChangeArrowheads="1"/>
                </p:cNvPicPr>
                <p:nvPr/>
              </p:nvPicPr>
              <p:blipFill>
                <a:blip r:embed="rId6" cstate="print"/>
                <a:srcRect l="56294"/>
                <a:stretch>
                  <a:fillRect/>
                </a:stretch>
              </p:blipFill>
              <p:spPr bwMode="auto">
                <a:xfrm>
                  <a:off x="2555776" y="3284984"/>
                  <a:ext cx="1614739" cy="2736304"/>
                </a:xfrm>
                <a:prstGeom prst="rect">
                  <a:avLst/>
                </a:prstGeom>
                <a:noFill/>
              </p:spPr>
            </p:pic>
            <p:sp>
              <p:nvSpPr>
                <p:cNvPr id="38" name="Isosceles Triangle 37"/>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9" name="Group 13"/>
              <p:cNvGrpSpPr/>
              <p:nvPr/>
            </p:nvGrpSpPr>
            <p:grpSpPr>
              <a:xfrm>
                <a:off x="3106401" y="597445"/>
                <a:ext cx="1033551" cy="1751435"/>
                <a:chOff x="2555776" y="3284984"/>
                <a:chExt cx="1614739" cy="2736304"/>
              </a:xfrm>
            </p:grpSpPr>
            <p:pic>
              <p:nvPicPr>
                <p:cNvPr id="35" name="Picture 2" descr="school, black, two, stick, outline, people, boy, happy"/>
                <p:cNvPicPr>
                  <a:picLocks noChangeAspect="1" noChangeArrowheads="1"/>
                </p:cNvPicPr>
                <p:nvPr/>
              </p:nvPicPr>
              <p:blipFill>
                <a:blip r:embed="rId6" cstate="print"/>
                <a:srcRect l="56294"/>
                <a:stretch>
                  <a:fillRect/>
                </a:stretch>
              </p:blipFill>
              <p:spPr bwMode="auto">
                <a:xfrm>
                  <a:off x="2555776" y="3284984"/>
                  <a:ext cx="1614739" cy="2736304"/>
                </a:xfrm>
                <a:prstGeom prst="rect">
                  <a:avLst/>
                </a:prstGeom>
                <a:noFill/>
              </p:spPr>
            </p:pic>
            <p:sp>
              <p:nvSpPr>
                <p:cNvPr id="36" name="Isosceles Triangle 35"/>
                <p:cNvSpPr/>
                <p:nvPr/>
              </p:nvSpPr>
              <p:spPr>
                <a:xfrm>
                  <a:off x="2985018" y="4288743"/>
                  <a:ext cx="741909" cy="654626"/>
                </a:xfrm>
                <a:prstGeom prst="triangl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34" name="Picture 2" descr="C:\My_DropBox\Dropbox\Hywell_Caroline\Work\SlideSets_forWebsite\Possible charts to include\Children.jpg"/>
              <p:cNvPicPr>
                <a:picLocks noChangeAspect="1" noChangeArrowheads="1"/>
              </p:cNvPicPr>
              <p:nvPr/>
            </p:nvPicPr>
            <p:blipFill>
              <a:blip r:embed="rId8" cstate="print"/>
              <a:srcRect l="57156"/>
              <a:stretch>
                <a:fillRect/>
              </a:stretch>
            </p:blipFill>
            <p:spPr bwMode="auto">
              <a:xfrm>
                <a:off x="539552" y="620688"/>
                <a:ext cx="1018873" cy="1728192"/>
              </a:xfrm>
              <a:prstGeom prst="rect">
                <a:avLst/>
              </a:prstGeom>
              <a:noFill/>
            </p:spPr>
          </p:pic>
        </p:grpSp>
      </p:grpSp>
      <p:sp>
        <p:nvSpPr>
          <p:cNvPr id="42" name="Rectangle 4"/>
          <p:cNvSpPr>
            <a:spLocks noChangeArrowheads="1"/>
          </p:cNvSpPr>
          <p:nvPr/>
        </p:nvSpPr>
        <p:spPr bwMode="auto">
          <a:xfrm>
            <a:off x="1149428" y="4005788"/>
            <a:ext cx="6845144"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One in three children in Year 6 is overweight or obese</a:t>
            </a:r>
            <a:r>
              <a:rPr kumimoji="0" lang="en-GB"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(boys 35.4%, girls 32.4%)</a:t>
            </a: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Rectangle 3"/>
          <p:cNvSpPr>
            <a:spLocks noChangeArrowheads="1"/>
          </p:cNvSpPr>
          <p:nvPr/>
        </p:nvSpPr>
        <p:spPr bwMode="auto">
          <a:xfrm>
            <a:off x="377788" y="1970514"/>
            <a:ext cx="8388424"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One in five children in Reception is overweight or obese</a:t>
            </a:r>
            <a:r>
              <a:rPr kumimoji="0" lang="en-GB"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(boys 23.5%, girls 21.6%)</a:t>
            </a:r>
            <a:endParaRPr kumimoji="0" lang="en-GB"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576320" y="648870"/>
            <a:ext cx="4755335" cy="523220"/>
          </a:xfrm>
          <a:prstGeom prst="rect">
            <a:avLst/>
          </a:prstGeom>
          <a:noFill/>
        </p:spPr>
        <p:txBody>
          <a:bodyPr wrap="square" rtlCol="0">
            <a:spAutoFit/>
          </a:bodyPr>
          <a:lstStyle/>
          <a:p>
            <a:r>
              <a:rPr lang="en-GB" sz="2800" b="1" dirty="0" smtClean="0">
                <a:latin typeface="Arial" pitchFamily="34" charset="0"/>
                <a:cs typeface="Arial" pitchFamily="34" charset="0"/>
              </a:rPr>
              <a:t>Public Health Context</a:t>
            </a:r>
            <a:endParaRPr lang="en-GB" sz="2800" b="1" dirty="0">
              <a:latin typeface="Arial" pitchFamily="34" charset="0"/>
              <a:cs typeface="Arial" pitchFamily="34" charset="0"/>
            </a:endParaRPr>
          </a:p>
        </p:txBody>
      </p:sp>
      <p:pic>
        <p:nvPicPr>
          <p:cNvPr id="5" name="Picture 2"/>
          <p:cNvPicPr>
            <a:picLocks noChangeAspect="1" noChangeArrowheads="1"/>
          </p:cNvPicPr>
          <p:nvPr/>
        </p:nvPicPr>
        <p:blipFill>
          <a:blip r:embed="rId2" cstate="print"/>
          <a:srcRect/>
          <a:stretch>
            <a:fillRect/>
          </a:stretch>
        </p:blipFill>
        <p:spPr bwMode="auto">
          <a:xfrm>
            <a:off x="899592" y="1412776"/>
            <a:ext cx="6336704" cy="4908153"/>
          </a:xfrm>
          <a:prstGeom prst="rect">
            <a:avLst/>
          </a:prstGeom>
          <a:noFill/>
          <a:ln w="9525">
            <a:noFill/>
            <a:miter lim="800000"/>
            <a:headEnd/>
            <a:tailEnd/>
          </a:ln>
        </p:spPr>
      </p:pic>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a:bodyPr>
          <a:lstStyle/>
          <a:p>
            <a:r>
              <a:rPr lang="en-GB" sz="4700" b="1" dirty="0" smtClean="0">
                <a:solidFill>
                  <a:schemeClr val="accent2"/>
                </a:solidFill>
              </a:rPr>
              <a:t>5 More Years</a:t>
            </a:r>
            <a:endParaRPr lang="en-GB" sz="4700" b="1" dirty="0">
              <a:solidFill>
                <a:schemeClr val="accent2"/>
              </a:solidFill>
            </a:endParaRPr>
          </a:p>
        </p:txBody>
      </p:sp>
      <p:pic>
        <p:nvPicPr>
          <p:cNvPr id="4" name="5 More Years.mp4">
            <a:hlinkClick r:id="" action="ppaction://media"/>
          </p:cNvPr>
          <p:cNvPicPr/>
          <p:nvPr>
            <p:ph idx="1"/>
            <a:videoFile r:link="rId1"/>
          </p:nvPr>
        </p:nvPicPr>
        <p:blipFill>
          <a:blip r:embed="rId3"/>
          <a:stretch>
            <a:fillRect/>
          </a:stretch>
        </p:blipFill>
        <p:spPr>
          <a:xfrm>
            <a:off x="247650" y="1698625"/>
            <a:ext cx="8667750" cy="4875213"/>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Oval Callout 20"/>
          <p:cNvSpPr/>
          <p:nvPr/>
        </p:nvSpPr>
        <p:spPr bwMode="auto">
          <a:xfrm>
            <a:off x="490412" y="4002747"/>
            <a:ext cx="2204363" cy="2035055"/>
          </a:xfrm>
          <a:prstGeom prst="wedgeEllipseCallout">
            <a:avLst>
              <a:gd name="adj1" fmla="val 69913"/>
              <a:gd name="adj2" fmla="val -10330"/>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pitchFamily="-80" charset="0"/>
            </a:endParaRPr>
          </a:p>
        </p:txBody>
      </p:sp>
      <p:graphicFrame>
        <p:nvGraphicFramePr>
          <p:cNvPr id="5" name="Diagram 4"/>
          <p:cNvGraphicFramePr/>
          <p:nvPr/>
        </p:nvGraphicFramePr>
        <p:xfrm>
          <a:off x="552743" y="1453555"/>
          <a:ext cx="7305885" cy="538691"/>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6" name="Pentagon 5"/>
          <p:cNvSpPr/>
          <p:nvPr/>
        </p:nvSpPr>
        <p:spPr bwMode="auto">
          <a:xfrm>
            <a:off x="365747" y="2682365"/>
            <a:ext cx="2519271" cy="1077382"/>
          </a:xfrm>
          <a:prstGeom prst="homePlate">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effectLst/>
              <a:latin typeface="Arial" pitchFamily="34" charset="0"/>
              <a:cs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GB" sz="1200" b="1" dirty="0">
              <a:latin typeface="Arial" pitchFamily="34" charset="0"/>
              <a:cs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effectLst/>
                <a:latin typeface="Arial" pitchFamily="34" charset="0"/>
                <a:cs typeface="Arial" pitchFamily="34" charset="0"/>
              </a:rPr>
              <a:t>Physically inactive children</a:t>
            </a:r>
          </a:p>
        </p:txBody>
      </p:sp>
      <p:pic>
        <p:nvPicPr>
          <p:cNvPr id="7" name="Picture 4" descr="http://t2.gstatic.com/images?q=tbn:ANd9GcR0upCZVRM31H0XXpXGd3vbEAiJigo0_GyA5h84GsjO2TkuYSqGDg"/>
          <p:cNvPicPr>
            <a:picLocks noChangeAspect="1" noChangeArrowheads="1"/>
          </p:cNvPicPr>
          <p:nvPr/>
        </p:nvPicPr>
        <p:blipFill>
          <a:blip r:embed="rId8" cstate="print"/>
          <a:srcRect/>
          <a:stretch>
            <a:fillRect/>
          </a:stretch>
        </p:blipFill>
        <p:spPr bwMode="auto">
          <a:xfrm>
            <a:off x="601010" y="2121162"/>
            <a:ext cx="1087114" cy="1033136"/>
          </a:xfrm>
          <a:prstGeom prst="rect">
            <a:avLst/>
          </a:prstGeom>
          <a:noFill/>
        </p:spPr>
      </p:pic>
      <p:sp>
        <p:nvSpPr>
          <p:cNvPr id="8" name="U-Turn Arrow 7"/>
          <p:cNvSpPr/>
          <p:nvPr/>
        </p:nvSpPr>
        <p:spPr bwMode="auto">
          <a:xfrm rot="5400000">
            <a:off x="3918280" y="2059458"/>
            <a:ext cx="3351855" cy="4597669"/>
          </a:xfrm>
          <a:prstGeom prst="uturnArrow">
            <a:avLst>
              <a:gd name="adj1" fmla="val 32616"/>
              <a:gd name="adj2" fmla="val 16308"/>
              <a:gd name="adj3" fmla="val 30669"/>
              <a:gd name="adj4" fmla="val 46473"/>
              <a:gd name="adj5" fmla="val 75290"/>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pitchFamily="-80" charset="0"/>
            </a:endParaRPr>
          </a:p>
        </p:txBody>
      </p:sp>
      <p:sp>
        <p:nvSpPr>
          <p:cNvPr id="9" name="Chevron 8"/>
          <p:cNvSpPr/>
          <p:nvPr/>
        </p:nvSpPr>
        <p:spPr bwMode="auto">
          <a:xfrm>
            <a:off x="2422719" y="2682365"/>
            <a:ext cx="881745" cy="1077382"/>
          </a:xfrm>
          <a:prstGeom prst="chevron">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chemeClr val="tx1"/>
              </a:solidFill>
              <a:effectLst/>
              <a:latin typeface="Times" pitchFamily="-80" charset="0"/>
            </a:endParaRPr>
          </a:p>
        </p:txBody>
      </p:sp>
      <p:pic>
        <p:nvPicPr>
          <p:cNvPr id="12" name="Picture 12"/>
          <p:cNvPicPr>
            <a:picLocks noChangeAspect="1" noChangeArrowheads="1"/>
          </p:cNvPicPr>
          <p:nvPr/>
        </p:nvPicPr>
        <p:blipFill>
          <a:blip r:embed="rId9" cstate="print"/>
          <a:srcRect/>
          <a:stretch>
            <a:fillRect/>
          </a:stretch>
        </p:blipFill>
        <p:spPr bwMode="auto">
          <a:xfrm>
            <a:off x="5429000" y="2411770"/>
            <a:ext cx="1165502" cy="591699"/>
          </a:xfrm>
          <a:prstGeom prst="rect">
            <a:avLst/>
          </a:prstGeom>
          <a:noFill/>
          <a:ln w="9525">
            <a:noFill/>
            <a:miter lim="800000"/>
            <a:headEnd/>
            <a:tailEnd/>
          </a:ln>
        </p:spPr>
      </p:pic>
      <p:sp>
        <p:nvSpPr>
          <p:cNvPr id="13" name="TextBox 12"/>
          <p:cNvSpPr txBox="1"/>
          <p:nvPr/>
        </p:nvSpPr>
        <p:spPr>
          <a:xfrm>
            <a:off x="3618385" y="3119792"/>
            <a:ext cx="1448581" cy="537244"/>
          </a:xfrm>
          <a:prstGeom prst="rect">
            <a:avLst/>
          </a:prstGeom>
          <a:noFill/>
        </p:spPr>
        <p:txBody>
          <a:bodyPr wrap="square" rtlCol="0">
            <a:spAutoFit/>
          </a:bodyPr>
          <a:lstStyle/>
          <a:p>
            <a:pPr algn="ctr"/>
            <a:r>
              <a:rPr lang="en-GB" sz="1400" b="1" dirty="0" smtClean="0">
                <a:latin typeface="Arial" pitchFamily="34" charset="0"/>
                <a:cs typeface="Arial" pitchFamily="34" charset="0"/>
              </a:rPr>
              <a:t>£21bn cost to NHS</a:t>
            </a:r>
            <a:endParaRPr lang="en-GB" sz="1400" b="1" dirty="0">
              <a:latin typeface="Arial" pitchFamily="34" charset="0"/>
              <a:cs typeface="Arial" pitchFamily="34" charset="0"/>
            </a:endParaRPr>
          </a:p>
        </p:txBody>
      </p:sp>
      <p:pic>
        <p:nvPicPr>
          <p:cNvPr id="14" name="Picture 13"/>
          <p:cNvPicPr>
            <a:picLocks noChangeAspect="1" noChangeArrowheads="1"/>
          </p:cNvPicPr>
          <p:nvPr/>
        </p:nvPicPr>
        <p:blipFill>
          <a:blip r:embed="rId10" cstate="print"/>
          <a:srcRect/>
          <a:stretch>
            <a:fillRect/>
          </a:stretch>
        </p:blipFill>
        <p:spPr bwMode="auto">
          <a:xfrm>
            <a:off x="6594502" y="5130125"/>
            <a:ext cx="1259635" cy="718255"/>
          </a:xfrm>
          <a:prstGeom prst="rect">
            <a:avLst/>
          </a:prstGeom>
          <a:noFill/>
          <a:ln w="9525">
            <a:noFill/>
            <a:miter lim="800000"/>
            <a:headEnd/>
            <a:tailEnd/>
          </a:ln>
        </p:spPr>
      </p:pic>
      <p:sp>
        <p:nvSpPr>
          <p:cNvPr id="15" name="TextBox 14"/>
          <p:cNvSpPr txBox="1"/>
          <p:nvPr/>
        </p:nvSpPr>
        <p:spPr>
          <a:xfrm>
            <a:off x="4853685" y="5130125"/>
            <a:ext cx="1700508" cy="767491"/>
          </a:xfrm>
          <a:prstGeom prst="rect">
            <a:avLst/>
          </a:prstGeom>
          <a:noFill/>
        </p:spPr>
        <p:txBody>
          <a:bodyPr wrap="square" rtlCol="0">
            <a:spAutoFit/>
          </a:bodyPr>
          <a:lstStyle/>
          <a:p>
            <a:pPr algn="ctr"/>
            <a:r>
              <a:rPr lang="en-GB" sz="1400" b="1" dirty="0" smtClean="0">
                <a:latin typeface="Arial" pitchFamily="34" charset="0"/>
                <a:cs typeface="Arial" pitchFamily="34" charset="0"/>
              </a:rPr>
              <a:t>2 extra days a year missed from school</a:t>
            </a:r>
            <a:endParaRPr lang="en-GB" sz="1400" b="1" dirty="0">
              <a:latin typeface="Arial" pitchFamily="34" charset="0"/>
              <a:cs typeface="Arial" pitchFamily="34" charset="0"/>
            </a:endParaRPr>
          </a:p>
        </p:txBody>
      </p:sp>
      <p:sp>
        <p:nvSpPr>
          <p:cNvPr id="16" name="TextBox 15"/>
          <p:cNvSpPr txBox="1"/>
          <p:nvPr/>
        </p:nvSpPr>
        <p:spPr>
          <a:xfrm>
            <a:off x="5173894" y="3149256"/>
            <a:ext cx="1746606" cy="523220"/>
          </a:xfrm>
          <a:prstGeom prst="rect">
            <a:avLst/>
          </a:prstGeom>
          <a:noFill/>
        </p:spPr>
        <p:txBody>
          <a:bodyPr wrap="square" rtlCol="0">
            <a:spAutoFit/>
          </a:bodyPr>
          <a:lstStyle/>
          <a:p>
            <a:pPr algn="ctr"/>
            <a:r>
              <a:rPr lang="en-GB" sz="1400" b="1" dirty="0" smtClean="0">
                <a:latin typeface="Arial" pitchFamily="34" charset="0"/>
                <a:cs typeface="Arial" pitchFamily="34" charset="0"/>
              </a:rPr>
              <a:t>£1750 a year extra health costs</a:t>
            </a:r>
            <a:endParaRPr lang="en-GB" sz="1400" b="1" dirty="0">
              <a:latin typeface="Arial" pitchFamily="34" charset="0"/>
              <a:cs typeface="Arial" pitchFamily="34" charset="0"/>
            </a:endParaRPr>
          </a:p>
        </p:txBody>
      </p:sp>
      <p:pic>
        <p:nvPicPr>
          <p:cNvPr id="17" name="Picture 14"/>
          <p:cNvPicPr>
            <a:picLocks noChangeAspect="1" noChangeArrowheads="1"/>
          </p:cNvPicPr>
          <p:nvPr/>
        </p:nvPicPr>
        <p:blipFill>
          <a:blip r:embed="rId11" cstate="print"/>
          <a:srcRect/>
          <a:stretch>
            <a:fillRect/>
          </a:stretch>
        </p:blipFill>
        <p:spPr bwMode="auto">
          <a:xfrm>
            <a:off x="3606924" y="2499284"/>
            <a:ext cx="1399252" cy="538691"/>
          </a:xfrm>
          <a:prstGeom prst="rect">
            <a:avLst/>
          </a:prstGeom>
          <a:noFill/>
          <a:ln w="9525">
            <a:noFill/>
            <a:miter lim="800000"/>
            <a:headEnd/>
            <a:tailEnd/>
          </a:ln>
        </p:spPr>
      </p:pic>
      <p:pic>
        <p:nvPicPr>
          <p:cNvPr id="18" name="Picture 15"/>
          <p:cNvPicPr>
            <a:picLocks noChangeAspect="1" noChangeArrowheads="1"/>
          </p:cNvPicPr>
          <p:nvPr/>
        </p:nvPicPr>
        <p:blipFill>
          <a:blip r:embed="rId12" cstate="print"/>
          <a:srcRect/>
          <a:stretch>
            <a:fillRect/>
          </a:stretch>
        </p:blipFill>
        <p:spPr bwMode="auto">
          <a:xfrm>
            <a:off x="3070066" y="4287952"/>
            <a:ext cx="1341622" cy="1837107"/>
          </a:xfrm>
          <a:prstGeom prst="rect">
            <a:avLst/>
          </a:prstGeom>
          <a:noFill/>
          <a:ln w="9525">
            <a:noFill/>
            <a:miter lim="800000"/>
            <a:headEnd/>
            <a:tailEnd/>
          </a:ln>
        </p:spPr>
      </p:pic>
      <p:sp>
        <p:nvSpPr>
          <p:cNvPr id="19" name="TextBox 18"/>
          <p:cNvSpPr txBox="1"/>
          <p:nvPr/>
        </p:nvSpPr>
        <p:spPr>
          <a:xfrm>
            <a:off x="552743" y="4537594"/>
            <a:ext cx="2078399" cy="1169551"/>
          </a:xfrm>
          <a:prstGeom prst="rect">
            <a:avLst/>
          </a:prstGeom>
          <a:noFill/>
        </p:spPr>
        <p:txBody>
          <a:bodyPr wrap="square" rtlCol="0">
            <a:spAutoFit/>
          </a:bodyPr>
          <a:lstStyle/>
          <a:p>
            <a:pPr algn="ctr"/>
            <a:r>
              <a:rPr lang="en-GB" sz="1400" b="1" dirty="0" smtClean="0">
                <a:latin typeface="Arial" pitchFamily="34" charset="0"/>
                <a:cs typeface="Arial" pitchFamily="34" charset="0"/>
              </a:rPr>
              <a:t>Children with inactive parents are far less likely to be active and twice as likely to be obese</a:t>
            </a:r>
            <a:endParaRPr lang="en-GB" sz="1400" b="1" dirty="0">
              <a:latin typeface="Arial" pitchFamily="34" charset="0"/>
              <a:cs typeface="Arial" pitchFamily="34" charset="0"/>
            </a:endParaRPr>
          </a:p>
        </p:txBody>
      </p:sp>
      <p:pic>
        <p:nvPicPr>
          <p:cNvPr id="20" name="Picture 16"/>
          <p:cNvPicPr>
            <a:picLocks noChangeAspect="1" noChangeArrowheads="1"/>
          </p:cNvPicPr>
          <p:nvPr/>
        </p:nvPicPr>
        <p:blipFill>
          <a:blip r:embed="rId13" cstate="print"/>
          <a:srcRect/>
          <a:stretch>
            <a:fillRect/>
          </a:stretch>
        </p:blipFill>
        <p:spPr bwMode="auto">
          <a:xfrm>
            <a:off x="6934830" y="3149256"/>
            <a:ext cx="1227886" cy="1002971"/>
          </a:xfrm>
          <a:prstGeom prst="rect">
            <a:avLst/>
          </a:prstGeom>
          <a:noFill/>
          <a:ln w="9525">
            <a:noFill/>
            <a:miter lim="800000"/>
            <a:headEnd/>
            <a:tailEnd/>
          </a:ln>
        </p:spPr>
      </p:pic>
      <p:sp>
        <p:nvSpPr>
          <p:cNvPr id="22" name="TextBox 21"/>
          <p:cNvSpPr txBox="1"/>
          <p:nvPr/>
        </p:nvSpPr>
        <p:spPr>
          <a:xfrm>
            <a:off x="6479461" y="4299233"/>
            <a:ext cx="1700508" cy="523220"/>
          </a:xfrm>
          <a:prstGeom prst="rect">
            <a:avLst/>
          </a:prstGeom>
          <a:noFill/>
        </p:spPr>
        <p:txBody>
          <a:bodyPr wrap="square" rtlCol="0">
            <a:spAutoFit/>
          </a:bodyPr>
          <a:lstStyle/>
          <a:p>
            <a:pPr algn="ctr"/>
            <a:r>
              <a:rPr lang="en-GB" sz="1400" b="1" dirty="0" smtClean="0">
                <a:latin typeface="Arial" pitchFamily="34" charset="0"/>
                <a:cs typeface="Arial" pitchFamily="34" charset="0"/>
              </a:rPr>
              <a:t>Lower </a:t>
            </a:r>
          </a:p>
          <a:p>
            <a:pPr algn="ctr"/>
            <a:r>
              <a:rPr lang="en-GB" sz="1400" b="1" dirty="0" smtClean="0">
                <a:latin typeface="Arial" pitchFamily="34" charset="0"/>
                <a:cs typeface="Arial" pitchFamily="34" charset="0"/>
              </a:rPr>
              <a:t>attainment</a:t>
            </a:r>
            <a:endParaRPr lang="en-GB" sz="1400" b="1" dirty="0">
              <a:latin typeface="Arial" pitchFamily="34" charset="0"/>
              <a:cs typeface="Arial" pitchFamily="34" charset="0"/>
            </a:endParaRPr>
          </a:p>
        </p:txBody>
      </p:sp>
      <p:sp>
        <p:nvSpPr>
          <p:cNvPr id="24" name="TextBox 23"/>
          <p:cNvSpPr txBox="1"/>
          <p:nvPr/>
        </p:nvSpPr>
        <p:spPr>
          <a:xfrm>
            <a:off x="472802" y="666123"/>
            <a:ext cx="5538949" cy="523220"/>
          </a:xfrm>
          <a:prstGeom prst="rect">
            <a:avLst/>
          </a:prstGeom>
          <a:noFill/>
        </p:spPr>
        <p:txBody>
          <a:bodyPr wrap="square" rtlCol="0">
            <a:spAutoFit/>
          </a:bodyPr>
          <a:lstStyle/>
          <a:p>
            <a:r>
              <a:rPr lang="en-GB" sz="2800" b="1" dirty="0" smtClean="0">
                <a:latin typeface="Arial" pitchFamily="34" charset="0"/>
                <a:cs typeface="Arial" pitchFamily="34" charset="0"/>
              </a:rPr>
              <a:t>The costs of Physical Inactivity</a:t>
            </a:r>
            <a:endParaRPr lang="en-GB" sz="2800" b="1" dirty="0">
              <a:latin typeface="Arial" pitchFamily="34" charset="0"/>
              <a:cs typeface="Arial" pitchFamily="34" charset="0"/>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6154"/>
            <a:ext cx="8229600" cy="1143000"/>
          </a:xfrm>
        </p:spPr>
        <p:txBody>
          <a:bodyPr>
            <a:noAutofit/>
          </a:bodyPr>
          <a:lstStyle/>
          <a:p>
            <a:pPr algn="l"/>
            <a:r>
              <a:rPr lang="en-GB" sz="5700" dirty="0" smtClean="0">
                <a:solidFill>
                  <a:schemeClr val="accent1"/>
                </a:solidFill>
              </a:rPr>
              <a:t>Wise words:</a:t>
            </a:r>
            <a:br>
              <a:rPr lang="en-GB" sz="5700" dirty="0" smtClean="0">
                <a:solidFill>
                  <a:schemeClr val="accent1"/>
                </a:solidFill>
              </a:rPr>
            </a:br>
            <a:endParaRPr lang="en-GB" sz="5700" dirty="0">
              <a:solidFill>
                <a:schemeClr val="accent1"/>
              </a:solidFill>
            </a:endParaRPr>
          </a:p>
        </p:txBody>
      </p:sp>
      <p:sp>
        <p:nvSpPr>
          <p:cNvPr id="4" name="TextBox 3"/>
          <p:cNvSpPr txBox="1"/>
          <p:nvPr/>
        </p:nvSpPr>
        <p:spPr>
          <a:xfrm>
            <a:off x="304800" y="1524000"/>
            <a:ext cx="7772400" cy="4524315"/>
          </a:xfrm>
          <a:prstGeom prst="rect">
            <a:avLst/>
          </a:prstGeom>
          <a:noFill/>
        </p:spPr>
        <p:txBody>
          <a:bodyPr wrap="square" rtlCol="0">
            <a:spAutoFit/>
          </a:bodyPr>
          <a:lstStyle/>
          <a:p>
            <a:r>
              <a:rPr lang="en-US" sz="2400" dirty="0" smtClean="0">
                <a:latin typeface="Calibri"/>
                <a:cs typeface="Calibri"/>
              </a:rPr>
              <a:t>‘We can do nothing without the_______, let us take care that it is in the best condition to sustain us” </a:t>
            </a:r>
            <a:r>
              <a:rPr lang="en-US" sz="2400" i="1" dirty="0" smtClean="0">
                <a:latin typeface="Calibri"/>
                <a:cs typeface="Calibri"/>
              </a:rPr>
              <a:t>Socrates</a:t>
            </a:r>
          </a:p>
          <a:p>
            <a:endParaRPr lang="en-US" sz="2400" i="1" dirty="0" smtClean="0">
              <a:latin typeface="Calibri"/>
              <a:cs typeface="Calibri"/>
            </a:endParaRPr>
          </a:p>
          <a:p>
            <a:r>
              <a:rPr lang="en-US" sz="2400" dirty="0" smtClean="0">
                <a:latin typeface="Calibri"/>
                <a:cs typeface="Calibri"/>
              </a:rPr>
              <a:t>We have to make sure that our kids still feel good about themselves no matter what their______, who they are, what they look like, what they’re eating” </a:t>
            </a:r>
            <a:r>
              <a:rPr lang="en-US" sz="2400" i="1" dirty="0" smtClean="0">
                <a:latin typeface="Calibri"/>
                <a:cs typeface="Calibri"/>
              </a:rPr>
              <a:t>Michelle Obama</a:t>
            </a:r>
          </a:p>
          <a:p>
            <a:endParaRPr lang="en-US" sz="2400" i="1" dirty="0" smtClean="0">
              <a:latin typeface="Calibri"/>
              <a:cs typeface="Calibri"/>
            </a:endParaRPr>
          </a:p>
          <a:p>
            <a:r>
              <a:rPr lang="en-US" sz="2400" dirty="0" smtClean="0">
                <a:latin typeface="Calibri"/>
                <a:cs typeface="Calibri"/>
              </a:rPr>
              <a:t>“You can discover more about a person in an hour of _____ than in a year of conversation”</a:t>
            </a:r>
            <a:r>
              <a:rPr lang="en-US" sz="2400" i="1" dirty="0" smtClean="0">
                <a:latin typeface="Calibri"/>
                <a:cs typeface="Calibri"/>
              </a:rPr>
              <a:t> Plato</a:t>
            </a:r>
          </a:p>
          <a:p>
            <a:endParaRPr lang="en-US" sz="2400" i="1" dirty="0" smtClean="0">
              <a:latin typeface="Calibri"/>
              <a:cs typeface="Calibri"/>
            </a:endParaRPr>
          </a:p>
          <a:p>
            <a:r>
              <a:rPr lang="en-US" sz="2400" dirty="0" smtClean="0">
                <a:latin typeface="Calibri"/>
                <a:cs typeface="Calibri"/>
              </a:rPr>
              <a:t>“We are what we repeatedly do. Excellence, then is not an act but a ______”  </a:t>
            </a:r>
            <a:r>
              <a:rPr lang="en-US" sz="2400" i="1" dirty="0" smtClean="0">
                <a:latin typeface="Calibri"/>
                <a:cs typeface="Calibri"/>
              </a:rPr>
              <a:t>Aristotle</a:t>
            </a:r>
            <a:endParaRPr lang="en-US" sz="2400" i="1"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6154"/>
            <a:ext cx="8229600" cy="1143000"/>
          </a:xfrm>
        </p:spPr>
        <p:txBody>
          <a:bodyPr>
            <a:noAutofit/>
          </a:bodyPr>
          <a:lstStyle/>
          <a:p>
            <a:pPr algn="l"/>
            <a:r>
              <a:rPr lang="en-GB" sz="5700" dirty="0" smtClean="0">
                <a:solidFill>
                  <a:schemeClr val="accent1"/>
                </a:solidFill>
              </a:rPr>
              <a:t>Wise words:</a:t>
            </a:r>
            <a:br>
              <a:rPr lang="en-GB" sz="5700" dirty="0" smtClean="0">
                <a:solidFill>
                  <a:schemeClr val="accent1"/>
                </a:solidFill>
              </a:rPr>
            </a:br>
            <a:endParaRPr lang="en-GB" sz="5700" dirty="0">
              <a:solidFill>
                <a:schemeClr val="accent1"/>
              </a:solidFill>
            </a:endParaRPr>
          </a:p>
        </p:txBody>
      </p:sp>
      <p:sp>
        <p:nvSpPr>
          <p:cNvPr id="5" name="TextBox 4"/>
          <p:cNvSpPr txBox="1"/>
          <p:nvPr/>
        </p:nvSpPr>
        <p:spPr>
          <a:xfrm>
            <a:off x="737810" y="1719153"/>
            <a:ext cx="7668379" cy="3785652"/>
          </a:xfrm>
          <a:prstGeom prst="rect">
            <a:avLst/>
          </a:prstGeom>
          <a:noFill/>
        </p:spPr>
        <p:txBody>
          <a:bodyPr wrap="square" rtlCol="0">
            <a:spAutoFit/>
          </a:bodyPr>
          <a:lstStyle/>
          <a:p>
            <a:r>
              <a:rPr lang="en-US" sz="2400" dirty="0" smtClean="0">
                <a:latin typeface="Calibri"/>
                <a:cs typeface="Calibri"/>
              </a:rPr>
              <a:t>Good health supports successful learning. Successful learners support health. Education and health are inseparable.</a:t>
            </a:r>
          </a:p>
          <a:p>
            <a:pPr algn="r"/>
            <a:r>
              <a:rPr lang="en-US" sz="2400" b="1" i="1" dirty="0" smtClean="0">
                <a:latin typeface="Calibri"/>
                <a:cs typeface="Calibri"/>
              </a:rPr>
              <a:t>World Health Organisation </a:t>
            </a:r>
          </a:p>
          <a:p>
            <a:pPr algn="r"/>
            <a:endParaRPr lang="en-US" sz="2400" i="1" dirty="0" smtClean="0">
              <a:latin typeface="Calibri"/>
              <a:cs typeface="Calibri"/>
            </a:endParaRPr>
          </a:p>
          <a:p>
            <a:pPr algn="r"/>
            <a:endParaRPr lang="en-US" sz="2400" i="1" dirty="0" smtClean="0">
              <a:latin typeface="Calibri"/>
              <a:cs typeface="Calibri"/>
            </a:endParaRPr>
          </a:p>
          <a:p>
            <a:r>
              <a:rPr lang="en-US" sz="2400" dirty="0" smtClean="0">
                <a:latin typeface="Calibri"/>
                <a:cs typeface="Calibri"/>
              </a:rPr>
              <a:t>The biggest difference to inequalities in child health will not be made by the NHS, but by interventions in other sectors.</a:t>
            </a:r>
          </a:p>
          <a:p>
            <a:pPr algn="r"/>
            <a:r>
              <a:rPr lang="en-US" sz="2400" b="1" i="1" dirty="0" smtClean="0">
                <a:latin typeface="Calibri"/>
                <a:cs typeface="Calibri"/>
              </a:rPr>
              <a:t>What Works for Children</a:t>
            </a:r>
          </a:p>
          <a:p>
            <a:pPr algn="r"/>
            <a:r>
              <a:rPr lang="en-US" sz="2400" i="1" dirty="0" smtClean="0">
                <a:latin typeface="Calibri"/>
                <a:cs typeface="Calibri"/>
              </a:rPr>
              <a:t>Reducing inequalities 2000</a:t>
            </a:r>
            <a:endParaRPr lang="en-US" sz="2400" i="1"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576320" y="648870"/>
            <a:ext cx="6326114" cy="630942"/>
          </a:xfrm>
          <a:prstGeom prst="rect">
            <a:avLst/>
          </a:prstGeom>
          <a:noFill/>
        </p:spPr>
        <p:txBody>
          <a:bodyPr wrap="square" rtlCol="0">
            <a:spAutoFit/>
          </a:bodyPr>
          <a:lstStyle/>
          <a:p>
            <a:r>
              <a:rPr lang="en-GB" sz="3500" b="1" dirty="0" smtClean="0">
                <a:solidFill>
                  <a:srgbClr val="438086"/>
                </a:solidFill>
                <a:latin typeface="Arial" pitchFamily="34" charset="0"/>
                <a:cs typeface="Arial" pitchFamily="34" charset="0"/>
              </a:rPr>
              <a:t>Public Health Context</a:t>
            </a:r>
            <a:endParaRPr lang="en-GB" sz="3500" b="1" dirty="0">
              <a:solidFill>
                <a:srgbClr val="438086"/>
              </a:solidFill>
              <a:latin typeface="Arial" pitchFamily="34" charset="0"/>
              <a:cs typeface="Arial" pitchFamily="34" charset="0"/>
            </a:endParaRPr>
          </a:p>
        </p:txBody>
      </p:sp>
      <p:sp>
        <p:nvSpPr>
          <p:cNvPr id="44" name="TextBox 43"/>
          <p:cNvSpPr txBox="1"/>
          <p:nvPr/>
        </p:nvSpPr>
        <p:spPr>
          <a:xfrm>
            <a:off x="363038" y="1684462"/>
            <a:ext cx="7866562" cy="4970591"/>
          </a:xfrm>
          <a:prstGeom prst="rect">
            <a:avLst/>
          </a:prstGeom>
          <a:noFill/>
        </p:spPr>
        <p:txBody>
          <a:bodyPr wrap="square" rtlCol="0">
            <a:spAutoFit/>
          </a:bodyPr>
          <a:lstStyle/>
          <a:p>
            <a:pPr marL="450850" indent="-366713">
              <a:buFont typeface="Arial" pitchFamily="34" charset="0"/>
              <a:buChar char="•"/>
            </a:pPr>
            <a:r>
              <a:rPr lang="en-GB" sz="3200" dirty="0" smtClean="0">
                <a:latin typeface="Calibri"/>
                <a:cs typeface="Calibri"/>
              </a:rPr>
              <a:t>Physical </a:t>
            </a:r>
            <a:r>
              <a:rPr lang="en-GB" sz="3200" dirty="0" smtClean="0">
                <a:latin typeface="Calibri"/>
                <a:cs typeface="Calibri"/>
              </a:rPr>
              <a:t>activity is high on the agenda and how it can assist young people in making lifestyle choices.</a:t>
            </a:r>
          </a:p>
          <a:p>
            <a:pPr marL="450850" indent="-366713">
              <a:buFont typeface="Arial" pitchFamily="34" charset="0"/>
              <a:buChar char="•"/>
            </a:pPr>
            <a:r>
              <a:rPr lang="en-GB" sz="3200" dirty="0" smtClean="0">
                <a:latin typeface="Calibri"/>
                <a:cs typeface="Calibri"/>
              </a:rPr>
              <a:t>Healthy weight is about the understanding of healthy active lifestyles NOT about obesity</a:t>
            </a:r>
            <a:r>
              <a:rPr lang="en-GB" sz="3200" dirty="0" smtClean="0">
                <a:latin typeface="Calibri"/>
                <a:cs typeface="Calibri"/>
              </a:rPr>
              <a:t>.</a:t>
            </a:r>
          </a:p>
          <a:p>
            <a:pPr marL="450850" indent="-366713">
              <a:buFont typeface="Arial" pitchFamily="34" charset="0"/>
              <a:buChar char="•"/>
            </a:pPr>
            <a:r>
              <a:rPr lang="en-US" sz="3200" dirty="0" smtClean="0">
                <a:latin typeface="Calibri"/>
                <a:cs typeface="Calibri"/>
              </a:rPr>
              <a:t>There is strong evidence that regular physical activity is associated with numerous health benefits for children </a:t>
            </a:r>
          </a:p>
          <a:p>
            <a:pPr marL="450850" indent="-366713">
              <a:buFont typeface="Arial" pitchFamily="34" charset="0"/>
              <a:buChar char="•"/>
            </a:pPr>
            <a:endParaRPr lang="en-GB" sz="2900" dirty="0" smtClean="0">
              <a:latin typeface="Calibri"/>
              <a:cs typeface="Calibri"/>
            </a:endParaRP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576320" y="648870"/>
            <a:ext cx="4755335" cy="661720"/>
          </a:xfrm>
          <a:prstGeom prst="rect">
            <a:avLst/>
          </a:prstGeom>
          <a:noFill/>
        </p:spPr>
        <p:txBody>
          <a:bodyPr wrap="square" rtlCol="0">
            <a:spAutoFit/>
          </a:bodyPr>
          <a:lstStyle/>
          <a:p>
            <a:r>
              <a:rPr lang="en-GB" sz="3700" b="1" dirty="0" smtClean="0">
                <a:solidFill>
                  <a:srgbClr val="438086"/>
                </a:solidFill>
                <a:latin typeface="Arial" pitchFamily="34" charset="0"/>
                <a:cs typeface="Arial" pitchFamily="34" charset="0"/>
              </a:rPr>
              <a:t>Our Context</a:t>
            </a:r>
            <a:endParaRPr lang="en-GB" sz="3700" b="1" dirty="0">
              <a:solidFill>
                <a:srgbClr val="438086"/>
              </a:solidFill>
              <a:latin typeface="Arial" pitchFamily="34" charset="0"/>
              <a:cs typeface="Arial" pitchFamily="34" charset="0"/>
            </a:endParaRPr>
          </a:p>
        </p:txBody>
      </p:sp>
      <p:sp>
        <p:nvSpPr>
          <p:cNvPr id="5" name="TextBox 4"/>
          <p:cNvSpPr txBox="1"/>
          <p:nvPr/>
        </p:nvSpPr>
        <p:spPr>
          <a:xfrm>
            <a:off x="363038" y="1563691"/>
            <a:ext cx="8228872" cy="4493538"/>
          </a:xfrm>
          <a:prstGeom prst="rect">
            <a:avLst/>
          </a:prstGeom>
          <a:noFill/>
        </p:spPr>
        <p:txBody>
          <a:bodyPr wrap="square" rtlCol="0">
            <a:spAutoFit/>
          </a:bodyPr>
          <a:lstStyle/>
          <a:p>
            <a:pPr marL="450850" indent="-366713">
              <a:buFont typeface="Arial" pitchFamily="34" charset="0"/>
              <a:buChar char="•"/>
            </a:pPr>
            <a:r>
              <a:rPr lang="en-GB" sz="2600" dirty="0" smtClean="0">
                <a:latin typeface="Calibri"/>
                <a:cs typeface="Calibri"/>
              </a:rPr>
              <a:t>OfSTED will now be inspecting PE, School Sport and Healthy Active Lifestyles</a:t>
            </a:r>
          </a:p>
          <a:p>
            <a:pPr marL="450850" indent="-366713"/>
            <a:endParaRPr lang="en-GB" sz="2600" dirty="0" smtClean="0">
              <a:latin typeface="Calibri"/>
              <a:cs typeface="Calibri"/>
            </a:endParaRPr>
          </a:p>
          <a:p>
            <a:pPr marL="450850" indent="-366713">
              <a:buFont typeface="Arial" pitchFamily="34" charset="0"/>
              <a:buChar char="•"/>
            </a:pPr>
            <a:r>
              <a:rPr lang="en-GB" sz="2600" dirty="0" smtClean="0">
                <a:latin typeface="Calibri"/>
                <a:cs typeface="Calibri"/>
              </a:rPr>
              <a:t>£320m </a:t>
            </a:r>
            <a:r>
              <a:rPr lang="en-GB" sz="2600" dirty="0" smtClean="0">
                <a:latin typeface="Calibri"/>
                <a:cs typeface="Calibri"/>
              </a:rPr>
              <a:t>of investment for </a:t>
            </a:r>
            <a:r>
              <a:rPr lang="en-GB" sz="2600" dirty="0" smtClean="0">
                <a:latin typeface="Calibri"/>
                <a:cs typeface="Calibri"/>
              </a:rPr>
              <a:t>schools via the PE and School Sport Premium</a:t>
            </a:r>
          </a:p>
          <a:p>
            <a:pPr marL="450850" indent="-366713"/>
            <a:endParaRPr lang="en-GB" sz="2600" dirty="0" smtClean="0">
              <a:latin typeface="Calibri"/>
              <a:cs typeface="Calibri"/>
            </a:endParaRPr>
          </a:p>
          <a:p>
            <a:pPr marL="450850" indent="-366713">
              <a:buFont typeface="Arial" pitchFamily="34" charset="0"/>
              <a:buChar char="•"/>
            </a:pPr>
            <a:r>
              <a:rPr lang="en-GB" sz="2600" dirty="0" smtClean="0">
                <a:latin typeface="Calibri"/>
                <a:cs typeface="Calibri"/>
              </a:rPr>
              <a:t>Using the impact of physical activity and school sport to raise standards with vulnerable groups</a:t>
            </a:r>
          </a:p>
          <a:p>
            <a:pPr marL="450850" indent="-366713"/>
            <a:endParaRPr lang="en-GB" sz="2600" dirty="0" smtClean="0">
              <a:latin typeface="Calibri"/>
              <a:cs typeface="Calibri"/>
            </a:endParaRPr>
          </a:p>
          <a:p>
            <a:pPr marL="450850" indent="-366713">
              <a:buFont typeface="Arial" pitchFamily="34" charset="0"/>
              <a:buChar char="•"/>
            </a:pPr>
            <a:r>
              <a:rPr lang="en-GB" sz="2600" dirty="0" smtClean="0">
                <a:latin typeface="Calibri"/>
                <a:cs typeface="Calibri"/>
              </a:rPr>
              <a:t>Narrowing the achievement gap with pupil premium pupils</a:t>
            </a:r>
          </a:p>
        </p:txBody>
      </p:sp>
    </p:spTree>
    <p:extLst>
      <p:ext uri="{BB962C8B-B14F-4D97-AF65-F5344CB8AC3E}">
        <p14:creationId xmlns:a="http://schemas.openxmlformats.org/drawingml/2006/main" xmlns:r="http://schemas.openxmlformats.org/officeDocument/2006/relationships" xmlns:p="http://schemas.openxmlformats.org/presentationml/2006/main" xmlns="" xmlns:p14="http://schemas.microsoft.com/office/powerpoint/2010/main" xmlns:mv="urn:schemas-microsoft-com:mac:vml" xmlns:mc="http://schemas.openxmlformats.org/markup-compatibility/2006" val="29610675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73</TotalTime>
  <Words>1047</Words>
  <Application>Microsoft Macintosh PowerPoint</Application>
  <PresentationFormat>On-screen Show (4:3)</PresentationFormat>
  <Paragraphs>127</Paragraphs>
  <Slides>18</Slides>
  <Notes>3</Notes>
  <HiddenSlides>0</HiddenSlides>
  <MMClips>1</MMClips>
  <ScaleCrop>false</ScaleCrop>
  <HeadingPairs>
    <vt:vector size="4" baseType="variant">
      <vt:variant>
        <vt:lpstr>Design Template</vt:lpstr>
      </vt:variant>
      <vt:variant>
        <vt:i4>1</vt:i4>
      </vt:variant>
      <vt:variant>
        <vt:lpstr>Slide Titles</vt:lpstr>
      </vt:variant>
      <vt:variant>
        <vt:i4>18</vt:i4>
      </vt:variant>
    </vt:vector>
  </HeadingPairs>
  <TitlesOfParts>
    <vt:vector size="19" baseType="lpstr">
      <vt:lpstr>Urban</vt:lpstr>
      <vt:lpstr>Pupil Health &amp; Well-Being</vt:lpstr>
      <vt:lpstr>Slide 2</vt:lpstr>
      <vt:lpstr>Slide 3</vt:lpstr>
      <vt:lpstr>5 More Years</vt:lpstr>
      <vt:lpstr>Slide 5</vt:lpstr>
      <vt:lpstr>Wise words: </vt:lpstr>
      <vt:lpstr>Wise words: </vt:lpstr>
      <vt:lpstr>Slide 8</vt:lpstr>
      <vt:lpstr>Slide 9</vt:lpstr>
      <vt:lpstr>Slide 10</vt:lpstr>
      <vt:lpstr>Wellbeing and Attainment</vt:lpstr>
      <vt:lpstr>Obesity and Inactivity</vt:lpstr>
      <vt:lpstr>Slide 13</vt:lpstr>
      <vt:lpstr>Slide 14</vt:lpstr>
      <vt:lpstr>Department for Education Vision:</vt:lpstr>
      <vt:lpstr>Slide 16</vt:lpstr>
      <vt:lpstr>Barriers</vt:lpstr>
      <vt:lpstr>Slide 18</vt:lpstr>
    </vt:vector>
  </TitlesOfParts>
  <Company>All Saints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Pupil Health &amp; Well-Being</dc:title>
  <dc:creator>Sarah Williams</dc:creator>
  <cp:lastModifiedBy>Sarah Williams</cp:lastModifiedBy>
  <cp:revision>7</cp:revision>
  <dcterms:created xsi:type="dcterms:W3CDTF">2017-05-15T20:50:48Z</dcterms:created>
  <dcterms:modified xsi:type="dcterms:W3CDTF">2017-05-15T21:23:53Z</dcterms:modified>
</cp:coreProperties>
</file>